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3"/>
  </p:sldMasterIdLst>
  <p:notesMasterIdLst>
    <p:notesMasterId r:id="rId5"/>
  </p:notesMasterIdLst>
  <p:sldIdLst>
    <p:sldId id="1580" r:id="rId4"/>
    <p:sldId id="1472" r:id="rId6"/>
    <p:sldId id="1289" r:id="rId7"/>
    <p:sldId id="1470" r:id="rId8"/>
    <p:sldId id="1563" r:id="rId9"/>
    <p:sldId id="1581" r:id="rId10"/>
    <p:sldId id="1554" r:id="rId11"/>
    <p:sldId id="1564" r:id="rId12"/>
    <p:sldId id="1582" r:id="rId13"/>
    <p:sldId id="1556" r:id="rId14"/>
    <p:sldId id="1565" r:id="rId15"/>
    <p:sldId id="1583" r:id="rId16"/>
    <p:sldId id="1558" r:id="rId17"/>
    <p:sldId id="1566" r:id="rId18"/>
    <p:sldId id="1584" r:id="rId19"/>
    <p:sldId id="1560" r:id="rId20"/>
    <p:sldId id="1567" r:id="rId21"/>
    <p:sldId id="1585" r:id="rId22"/>
    <p:sldId id="1562" r:id="rId23"/>
    <p:sldId id="1568" r:id="rId24"/>
    <p:sldId id="1586" r:id="rId25"/>
  </p:sldIdLst>
  <p:sldSz cx="12192000" cy="6858000"/>
  <p:notesSz cx="6858000" cy="9144000"/>
  <p:embeddedFontLst>
    <p:embeddedFont>
      <p:font typeface="字魂59号-创粗黑" panose="00000500000000000000" pitchFamily="2" charset="-122"/>
      <p:regular r:id="rId29"/>
    </p:embeddedFont>
    <p:embeddedFont>
      <p:font typeface="字魂143号-正酷超级黑" panose="00000500000000000000" pitchFamily="2" charset="-122"/>
      <p:regular r:id="rId30"/>
    </p:embeddedFont>
    <p:embeddedFont>
      <p:font typeface="等线" panose="02010600030101010101" charset="-122"/>
      <p:regular r:id="rId31"/>
    </p:embeddedFont>
    <p:embeddedFont>
      <p:font typeface="等线 Light" panose="02010600030101010101" charset="-122"/>
      <p:regular r:id="rId32"/>
    </p:embeddedFont>
    <p:embeddedFont>
      <p:font typeface="楷体" panose="02010609060101010101" charset="-122"/>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userDrawn="1">
          <p15:clr>
            <a:srgbClr val="A4A3A4"/>
          </p15:clr>
        </p15:guide>
        <p15:guide id="2" pos="211" userDrawn="1">
          <p15:clr>
            <a:srgbClr val="A4A3A4"/>
          </p15:clr>
        </p15:guide>
        <p15:guide id="3" orient="horz" pos="4088" userDrawn="1">
          <p15:clr>
            <a:srgbClr val="A4A3A4"/>
          </p15:clr>
        </p15:guide>
        <p15:guide id="4" pos="74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EFEFE"/>
    <a:srgbClr val="FEFDFD"/>
    <a:srgbClr val="F7F0E6"/>
    <a:srgbClr val="F6EDE2"/>
    <a:srgbClr val="F8F2E9"/>
    <a:srgbClr val="360000"/>
    <a:srgbClr val="F8EFE6"/>
    <a:srgbClr val="420000"/>
    <a:srgbClr val="FA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6220" autoAdjust="0"/>
  </p:normalViewPr>
  <p:slideViewPr>
    <p:cSldViewPr snapToGrid="0">
      <p:cViewPr>
        <p:scale>
          <a:sx n="75" d="100"/>
          <a:sy n="75" d="100"/>
        </p:scale>
        <p:origin x="1914" y="828"/>
      </p:cViewPr>
      <p:guideLst>
        <p:guide orient="horz" pos="164"/>
        <p:guide pos="211"/>
        <p:guide orient="horz" pos="4088"/>
        <p:guide pos="746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22.xml"/><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B8BDE-B64E-4454-B095-BE5AD0711B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0940F-E02B-4056-81CB-5DDA428A652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37728C-451E-457E-AC5A-82CC96EDA21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37728C-451E-457E-AC5A-82CC96EDA21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stretch>
            <a:fillRect/>
          </a:stretch>
        </p:blipFill>
        <p:spPr>
          <a:xfrm>
            <a:off x="0" y="0"/>
            <a:ext cx="12192000" cy="6858000"/>
          </a:xfrm>
          <a:prstGeom prst="rect">
            <a:avLst/>
          </a:prstGeom>
        </p:spPr>
      </p:pic>
      <p:sp>
        <p:nvSpPr>
          <p:cNvPr id="8" name="任意多边形 7"/>
          <p:cNvSpPr/>
          <p:nvPr userDrawn="1"/>
        </p:nvSpPr>
        <p:spPr>
          <a:xfrm>
            <a:off x="1428000" y="827768"/>
            <a:ext cx="10764000" cy="0"/>
          </a:xfrm>
          <a:custGeom>
            <a:avLst/>
            <a:gdLst>
              <a:gd name="connsiteX0" fmla="*/ 0 w 10392228"/>
              <a:gd name="connsiteY0" fmla="*/ 0 h 0"/>
              <a:gd name="connsiteX1" fmla="*/ 10392228 w 10392228"/>
              <a:gd name="connsiteY1" fmla="*/ 0 h 0"/>
            </a:gdLst>
            <a:ahLst/>
            <a:cxnLst>
              <a:cxn ang="0">
                <a:pos x="connsiteX0" y="connsiteY0"/>
              </a:cxn>
              <a:cxn ang="0">
                <a:pos x="connsiteX1" y="connsiteY1"/>
              </a:cxn>
            </a:cxnLst>
            <a:rect l="l" t="t" r="r" b="b"/>
            <a:pathLst>
              <a:path w="10392228">
                <a:moveTo>
                  <a:pt x="0" y="0"/>
                </a:moveTo>
                <a:lnTo>
                  <a:pt x="10392228" y="0"/>
                </a:lnTo>
              </a:path>
            </a:pathLst>
          </a:custGeom>
          <a:noFill/>
          <a:ln w="12700">
            <a:solidFill>
              <a:schemeClr val="accent1"/>
            </a:solidFill>
            <a:prstDash val="solid"/>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571" y="184211"/>
            <a:ext cx="754676" cy="776630"/>
          </a:xfrm>
          <a:prstGeom prst="rect">
            <a:avLst/>
          </a:prstGeom>
          <a:effectLst/>
        </p:spPr>
      </p:pic>
      <p:grpSp>
        <p:nvGrpSpPr>
          <p:cNvPr id="9" name="组合 8"/>
          <p:cNvGrpSpPr/>
          <p:nvPr userDrawn="1"/>
        </p:nvGrpSpPr>
        <p:grpSpPr>
          <a:xfrm>
            <a:off x="0" y="6714000"/>
            <a:ext cx="12192000" cy="144000"/>
            <a:chOff x="0" y="6714000"/>
            <a:chExt cx="12192000" cy="144000"/>
          </a:xfrm>
        </p:grpSpPr>
        <p:sp>
          <p:nvSpPr>
            <p:cNvPr id="10" name="矩形 9"/>
            <p:cNvSpPr/>
            <p:nvPr userDrawn="1"/>
          </p:nvSpPr>
          <p:spPr>
            <a:xfrm>
              <a:off x="0" y="6714000"/>
              <a:ext cx="810895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11" name="矩形 10"/>
            <p:cNvSpPr/>
            <p:nvPr userDrawn="1"/>
          </p:nvSpPr>
          <p:spPr>
            <a:xfrm>
              <a:off x="8108950" y="6714000"/>
              <a:ext cx="4083050" cy="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任意多边形 7"/>
          <p:cNvSpPr/>
          <p:nvPr userDrawn="1"/>
        </p:nvSpPr>
        <p:spPr>
          <a:xfrm>
            <a:off x="1428000" y="827768"/>
            <a:ext cx="10764000" cy="0"/>
          </a:xfrm>
          <a:custGeom>
            <a:avLst/>
            <a:gdLst>
              <a:gd name="connsiteX0" fmla="*/ 0 w 10392228"/>
              <a:gd name="connsiteY0" fmla="*/ 0 h 0"/>
              <a:gd name="connsiteX1" fmla="*/ 10392228 w 10392228"/>
              <a:gd name="connsiteY1" fmla="*/ 0 h 0"/>
            </a:gdLst>
            <a:ahLst/>
            <a:cxnLst>
              <a:cxn ang="0">
                <a:pos x="connsiteX0" y="connsiteY0"/>
              </a:cxn>
              <a:cxn ang="0">
                <a:pos x="connsiteX1" y="connsiteY1"/>
              </a:cxn>
            </a:cxnLst>
            <a:rect l="l" t="t" r="r" b="b"/>
            <a:pathLst>
              <a:path w="10392228">
                <a:moveTo>
                  <a:pt x="0" y="0"/>
                </a:moveTo>
                <a:lnTo>
                  <a:pt x="10392228" y="0"/>
                </a:lnTo>
              </a:path>
            </a:pathLst>
          </a:custGeom>
          <a:noFill/>
          <a:ln w="12700">
            <a:solidFill>
              <a:schemeClr val="accent1"/>
            </a:solidFill>
            <a:prstDash val="solid"/>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571" y="184211"/>
            <a:ext cx="754676" cy="776630"/>
          </a:xfrm>
          <a:prstGeom prst="rect">
            <a:avLst/>
          </a:prstGeom>
          <a:effectLst/>
        </p:spPr>
      </p:pic>
      <p:grpSp>
        <p:nvGrpSpPr>
          <p:cNvPr id="9" name="组合 8"/>
          <p:cNvGrpSpPr/>
          <p:nvPr userDrawn="1"/>
        </p:nvGrpSpPr>
        <p:grpSpPr>
          <a:xfrm>
            <a:off x="0" y="6714000"/>
            <a:ext cx="12192000" cy="144000"/>
            <a:chOff x="0" y="6714000"/>
            <a:chExt cx="12192000" cy="144000"/>
          </a:xfrm>
        </p:grpSpPr>
        <p:sp>
          <p:nvSpPr>
            <p:cNvPr id="10" name="矩形 9"/>
            <p:cNvSpPr/>
            <p:nvPr userDrawn="1"/>
          </p:nvSpPr>
          <p:spPr>
            <a:xfrm>
              <a:off x="0" y="6714000"/>
              <a:ext cx="810895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11" name="矩形 10"/>
            <p:cNvSpPr/>
            <p:nvPr userDrawn="1"/>
          </p:nvSpPr>
          <p:spPr>
            <a:xfrm>
              <a:off x="8108950" y="6714000"/>
              <a:ext cx="4083050" cy="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a:srcRect/>
          <a:stretch>
            <a:fillRect/>
          </a:stretch>
        </p:blipFill>
        <p:spPr>
          <a:xfrm>
            <a:off x="0" y="1"/>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a:srcRect/>
          <a:stretch>
            <a:fillRect/>
          </a:stretch>
        </p:blipFill>
        <p:spPr>
          <a:xfrm>
            <a:off x="0" y="1"/>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0" Type="http://schemas.openxmlformats.org/officeDocument/2006/relationships/notesSlide" Target="../notesSlides/notesSlide1.xml"/><Relationship Id="rId2" Type="http://schemas.openxmlformats.org/officeDocument/2006/relationships/image" Target="../media/image5.png"/><Relationship Id="rId19" Type="http://schemas.openxmlformats.org/officeDocument/2006/relationships/slideLayout" Target="../slideLayouts/slideLayout9.xml"/><Relationship Id="rId18" Type="http://schemas.openxmlformats.org/officeDocument/2006/relationships/tags" Target="../tags/tag11.xml"/><Relationship Id="rId17" Type="http://schemas.openxmlformats.org/officeDocument/2006/relationships/image" Target="../media/image10.png"/><Relationship Id="rId16" Type="http://schemas.openxmlformats.org/officeDocument/2006/relationships/image" Target="../media/image9.png"/><Relationship Id="rId15" Type="http://schemas.openxmlformats.org/officeDocument/2006/relationships/image" Target="../media/image8.png"/><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5.png"/><Relationship Id="rId19" Type="http://schemas.openxmlformats.org/officeDocument/2006/relationships/notesSlide" Target="../notesSlides/notesSlide21.xml"/><Relationship Id="rId18" Type="http://schemas.openxmlformats.org/officeDocument/2006/relationships/slideLayout" Target="../slideLayouts/slideLayout22.xml"/><Relationship Id="rId17" Type="http://schemas.openxmlformats.org/officeDocument/2006/relationships/image" Target="../media/image10.png"/><Relationship Id="rId16" Type="http://schemas.openxmlformats.org/officeDocument/2006/relationships/image" Target="../media/image9.png"/><Relationship Id="rId15" Type="http://schemas.openxmlformats.org/officeDocument/2006/relationships/image" Target="../media/image8.png"/><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1"/>
            <a:ext cx="12192000" cy="6858000"/>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70305" y="3097530"/>
            <a:ext cx="2282190" cy="3322320"/>
          </a:xfrm>
          <a:prstGeom prst="rect">
            <a:avLst/>
          </a:prstGeom>
        </p:spPr>
      </p:pic>
      <p:grpSp>
        <p:nvGrpSpPr>
          <p:cNvPr id="3" name="组合 2"/>
          <p:cNvGrpSpPr/>
          <p:nvPr/>
        </p:nvGrpSpPr>
        <p:grpSpPr>
          <a:xfrm>
            <a:off x="3561715" y="4307840"/>
            <a:ext cx="5068570" cy="473075"/>
            <a:chOff x="6717" y="6800"/>
            <a:chExt cx="7982" cy="745"/>
          </a:xfrm>
        </p:grpSpPr>
        <p:sp>
          <p:nvSpPr>
            <p:cNvPr id="30" name="PA-10227"/>
            <p:cNvSpPr/>
            <p:nvPr>
              <p:custDataLst>
                <p:tags r:id="rId3"/>
              </p:custDataLst>
            </p:nvPr>
          </p:nvSpPr>
          <p:spPr>
            <a:xfrm>
              <a:off x="6717" y="6800"/>
              <a:ext cx="3192" cy="745"/>
            </a:xfrm>
            <a:prstGeom prst="roundRect">
              <a:avLst>
                <a:gd name="adj" fmla="val 50000"/>
              </a:avLst>
            </a:prstGeom>
            <a:noFill/>
            <a:ln>
              <a:noFill/>
              <a:prstDash val="sysDot"/>
            </a:ln>
          </p:spPr>
          <p:txBody>
            <a:bodyPr wrap="square">
              <a:spAutoFit/>
            </a:bodyPr>
            <a:lstStyle/>
            <a:p>
              <a:pPr algn="ctr">
                <a:lnSpc>
                  <a:spcPts val="1900"/>
                </a:lnSpc>
                <a:defRPr/>
              </a:pPr>
              <a:r>
                <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周可宝</a:t>
              </a:r>
              <a:endPar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endParaRPr>
            </a:p>
          </p:txBody>
        </p:sp>
        <p:grpSp>
          <p:nvGrpSpPr>
            <p:cNvPr id="31" name="PA-10228"/>
            <p:cNvGrpSpPr/>
            <p:nvPr>
              <p:custDataLst>
                <p:tags r:id="rId4"/>
              </p:custDataLst>
            </p:nvPr>
          </p:nvGrpSpPr>
          <p:grpSpPr>
            <a:xfrm>
              <a:off x="6732" y="6883"/>
              <a:ext cx="564" cy="564"/>
              <a:chOff x="801291" y="3535885"/>
              <a:chExt cx="219347" cy="219347"/>
            </a:xfrm>
            <a:effectLst/>
          </p:grpSpPr>
          <p:sp>
            <p:nvSpPr>
              <p:cNvPr id="32" name="PA-椭圆 10"/>
              <p:cNvSpPr>
                <a:spLocks noChangeArrowheads="1"/>
              </p:cNvSpPr>
              <p:nvPr>
                <p:custDataLst>
                  <p:tags r:id="rId5"/>
                </p:custDataLst>
              </p:nvPr>
            </p:nvSpPr>
            <p:spPr bwMode="auto">
              <a:xfrm>
                <a:off x="801291" y="3535885"/>
                <a:ext cx="219347" cy="219347"/>
              </a:xfrm>
              <a:prstGeom prst="ellipse">
                <a:avLst/>
              </a:prstGeom>
              <a:solidFill>
                <a:srgbClr val="DF001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800">
                  <a:solidFill>
                    <a:srgbClr val="C00000"/>
                  </a:solidFill>
                  <a:latin typeface="汉仪程行简" panose="00020600040101010101" pitchFamily="18" charset="-122"/>
                  <a:ea typeface="汉仪程行简" panose="00020600040101010101" pitchFamily="18" charset="-122"/>
                  <a:cs typeface="+mn-ea"/>
                  <a:sym typeface="+mn-lt"/>
                </a:endParaRPr>
              </a:p>
            </p:txBody>
          </p:sp>
          <p:grpSp>
            <p:nvGrpSpPr>
              <p:cNvPr id="33" name="组合 32"/>
              <p:cNvGrpSpPr/>
              <p:nvPr/>
            </p:nvGrpSpPr>
            <p:grpSpPr>
              <a:xfrm>
                <a:off x="860980" y="3583766"/>
                <a:ext cx="100336" cy="114060"/>
                <a:chOff x="860980" y="3583766"/>
                <a:chExt cx="100336" cy="114060"/>
              </a:xfrm>
            </p:grpSpPr>
            <p:sp>
              <p:nvSpPr>
                <p:cNvPr id="34" name="PA-任意多边形 12"/>
                <p:cNvSpPr>
                  <a:spLocks noEditPoints="1"/>
                </p:cNvSpPr>
                <p:nvPr>
                  <p:custDataLst>
                    <p:tags r:id="rId6"/>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dist"/>
                  <a:endParaRPr lang="zh-CN" altLang="en-US" sz="1600">
                    <a:solidFill>
                      <a:srgbClr val="C00000"/>
                    </a:solidFill>
                    <a:latin typeface="汉仪程行简" panose="00020600040101010101" pitchFamily="18" charset="-122"/>
                    <a:ea typeface="汉仪程行简" panose="00020600040101010101" pitchFamily="18" charset="-122"/>
                    <a:cs typeface="+mn-ea"/>
                    <a:sym typeface="+mn-lt"/>
                  </a:endParaRPr>
                </a:p>
              </p:txBody>
            </p:sp>
            <p:sp>
              <p:nvSpPr>
                <p:cNvPr id="35" name="PA-任意多边形 13"/>
                <p:cNvSpPr/>
                <p:nvPr>
                  <p:custDataLst>
                    <p:tags r:id="rId7"/>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dist"/>
                  <a:endParaRPr lang="zh-CN" altLang="en-US" sz="1600">
                    <a:solidFill>
                      <a:srgbClr val="C00000"/>
                    </a:solidFill>
                    <a:latin typeface="汉仪程行简" panose="00020600040101010101" pitchFamily="18" charset="-122"/>
                    <a:ea typeface="汉仪程行简" panose="00020600040101010101" pitchFamily="18" charset="-122"/>
                    <a:cs typeface="+mn-ea"/>
                    <a:sym typeface="+mn-lt"/>
                  </a:endParaRPr>
                </a:p>
              </p:txBody>
            </p:sp>
          </p:grpSp>
        </p:grpSp>
        <p:grpSp>
          <p:nvGrpSpPr>
            <p:cNvPr id="36" name="PA-10229"/>
            <p:cNvGrpSpPr/>
            <p:nvPr>
              <p:custDataLst>
                <p:tags r:id="rId8"/>
              </p:custDataLst>
            </p:nvPr>
          </p:nvGrpSpPr>
          <p:grpSpPr>
            <a:xfrm>
              <a:off x="10188" y="6895"/>
              <a:ext cx="564" cy="564"/>
              <a:chOff x="10244494" y="3928282"/>
              <a:chExt cx="358149" cy="358149"/>
            </a:xfrm>
          </p:grpSpPr>
          <p:sp>
            <p:nvSpPr>
              <p:cNvPr id="37" name="PA-椭圆 10"/>
              <p:cNvSpPr>
                <a:spLocks noChangeArrowheads="1"/>
              </p:cNvSpPr>
              <p:nvPr>
                <p:custDataLst>
                  <p:tags r:id="rId9"/>
                </p:custDataLst>
              </p:nvPr>
            </p:nvSpPr>
            <p:spPr bwMode="auto">
              <a:xfrm>
                <a:off x="10244494" y="3928282"/>
                <a:ext cx="358149" cy="358149"/>
              </a:xfrm>
              <a:prstGeom prst="ellipse">
                <a:avLst/>
              </a:prstGeom>
              <a:solidFill>
                <a:srgbClr val="DF001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800">
                  <a:solidFill>
                    <a:srgbClr val="C00000"/>
                  </a:solidFill>
                  <a:latin typeface="汉仪程行简" panose="00020600040101010101" pitchFamily="18" charset="-122"/>
                  <a:ea typeface="汉仪程行简" panose="00020600040101010101" pitchFamily="18" charset="-122"/>
                  <a:cs typeface="+mn-ea"/>
                  <a:sym typeface="+mn-lt"/>
                </a:endParaRPr>
              </a:p>
            </p:txBody>
          </p:sp>
          <p:grpSp>
            <p:nvGrpSpPr>
              <p:cNvPr id="38" name="Group 16"/>
              <p:cNvGrpSpPr/>
              <p:nvPr/>
            </p:nvGrpSpPr>
            <p:grpSpPr bwMode="auto">
              <a:xfrm>
                <a:off x="10365730" y="4000027"/>
                <a:ext cx="128337" cy="206279"/>
                <a:chOff x="4441" y="3144"/>
                <a:chExt cx="215" cy="345"/>
              </a:xfrm>
            </p:grpSpPr>
            <p:sp>
              <p:nvSpPr>
                <p:cNvPr id="39" name="PA-任意多边形 17"/>
                <p:cNvSpPr>
                  <a:spLocks noEditPoints="1"/>
                </p:cNvSpPr>
                <p:nvPr>
                  <p:custDataLst>
                    <p:tags r:id="rId10"/>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dist"/>
                  <a:endParaRPr lang="zh-CN" altLang="en-US" sz="1600">
                    <a:solidFill>
                      <a:srgbClr val="C00000"/>
                    </a:solidFill>
                    <a:latin typeface="汉仪程行简" panose="00020600040101010101" pitchFamily="18" charset="-122"/>
                    <a:ea typeface="汉仪程行简" panose="00020600040101010101" pitchFamily="18" charset="-122"/>
                    <a:cs typeface="+mn-ea"/>
                    <a:sym typeface="+mn-lt"/>
                  </a:endParaRPr>
                </a:p>
              </p:txBody>
            </p:sp>
            <p:sp>
              <p:nvSpPr>
                <p:cNvPr id="40" name="PA-任意多边形 18"/>
                <p:cNvSpPr/>
                <p:nvPr>
                  <p:custDataLst>
                    <p:tags r:id="rId11"/>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dist"/>
                  <a:endParaRPr lang="zh-CN" altLang="en-US" sz="1600">
                    <a:solidFill>
                      <a:srgbClr val="C00000"/>
                    </a:solidFill>
                    <a:latin typeface="汉仪程行简" panose="00020600040101010101" pitchFamily="18" charset="-122"/>
                    <a:ea typeface="汉仪程行简" panose="00020600040101010101" pitchFamily="18" charset="-122"/>
                    <a:cs typeface="+mn-ea"/>
                    <a:sym typeface="+mn-lt"/>
                  </a:endParaRPr>
                </a:p>
              </p:txBody>
            </p:sp>
          </p:grpSp>
        </p:grpSp>
        <p:sp>
          <p:nvSpPr>
            <p:cNvPr id="41" name="PA-102210"/>
            <p:cNvSpPr/>
            <p:nvPr>
              <p:custDataLst>
                <p:tags r:id="rId12"/>
              </p:custDataLst>
            </p:nvPr>
          </p:nvSpPr>
          <p:spPr>
            <a:xfrm>
              <a:off x="10239" y="6800"/>
              <a:ext cx="4460" cy="745"/>
            </a:xfrm>
            <a:prstGeom prst="roundRect">
              <a:avLst>
                <a:gd name="adj" fmla="val 50000"/>
              </a:avLst>
            </a:prstGeom>
            <a:noFill/>
            <a:ln>
              <a:noFill/>
              <a:prstDash val="sysDot"/>
            </a:ln>
          </p:spPr>
          <p:txBody>
            <a:bodyPr wrap="square">
              <a:spAutoFit/>
            </a:bodyPr>
            <a:lstStyle/>
            <a:p>
              <a:pPr algn="ctr">
                <a:lnSpc>
                  <a:spcPts val="1900"/>
                </a:lnSpc>
                <a:defRPr/>
              </a:pPr>
              <a:r>
                <a:rPr lang="en-US" altLang="zh-CN"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2023</a:t>
              </a:r>
              <a:r>
                <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年</a:t>
              </a:r>
              <a:r>
                <a:rPr lang="en-US" altLang="zh-CN"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6</a:t>
              </a:r>
              <a:r>
                <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月</a:t>
              </a:r>
              <a:r>
                <a:rPr lang="en-US" altLang="zh-CN"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16</a:t>
              </a:r>
              <a:r>
                <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日</a:t>
              </a:r>
              <a:endPar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endParaRPr>
            </a:p>
          </p:txBody>
        </p:sp>
      </p:grpSp>
      <p:pic>
        <p:nvPicPr>
          <p:cNvPr id="6" name="图片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131786"/>
            <a:ext cx="12192000" cy="1542439"/>
          </a:xfrm>
          <a:prstGeom prst="rect">
            <a:avLst/>
          </a:prstGeom>
        </p:spPr>
      </p:pic>
      <p:pic>
        <p:nvPicPr>
          <p:cNvPr id="4" name="图片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169237"/>
            <a:ext cx="12192000" cy="1692463"/>
          </a:xfrm>
          <a:prstGeom prst="rect">
            <a:avLst/>
          </a:prstGeom>
        </p:spPr>
      </p:pic>
      <p:pic>
        <p:nvPicPr>
          <p:cNvPr id="13" name="图片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566324" y="3715685"/>
            <a:ext cx="2625675" cy="3139772"/>
          </a:xfrm>
          <a:prstGeom prst="rect">
            <a:avLst/>
          </a:prstGeom>
        </p:spPr>
      </p:pic>
      <p:pic>
        <p:nvPicPr>
          <p:cNvPr id="17" name="图片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88826" y="3775017"/>
            <a:ext cx="1258041" cy="825931"/>
          </a:xfrm>
          <a:prstGeom prst="rect">
            <a:avLst/>
          </a:prstGeom>
        </p:spPr>
      </p:pic>
      <p:pic>
        <p:nvPicPr>
          <p:cNvPr id="8" name="图片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6" y="240"/>
            <a:ext cx="4042051" cy="1449592"/>
          </a:xfrm>
          <a:prstGeom prst="rect">
            <a:avLst/>
          </a:prstGeom>
        </p:spPr>
      </p:pic>
      <p:sp>
        <p:nvSpPr>
          <p:cNvPr id="82" name="文本框 81"/>
          <p:cNvSpPr txBox="1"/>
          <p:nvPr>
            <p:custDataLst>
              <p:tags r:id="rId18"/>
            </p:custDataLst>
          </p:nvPr>
        </p:nvSpPr>
        <p:spPr>
          <a:xfrm>
            <a:off x="654050" y="1536065"/>
            <a:ext cx="11235690" cy="2596515"/>
          </a:xfrm>
          <a:prstGeom prst="rect">
            <a:avLst/>
          </a:prstGeom>
          <a:noFill/>
        </p:spPr>
        <p:txBody>
          <a:bodyPr wrap="square" rtlCol="0">
            <a:spAutoFit/>
          </a:bodyPr>
          <a:lstStyle/>
          <a:p>
            <a:pPr algn="ctr">
              <a:lnSpc>
                <a:spcPct val="110000"/>
              </a:lnSpc>
            </a:pPr>
            <a:r>
              <a:rPr lang="zh-CN" sz="60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如何扣好廉洁从政的</a:t>
            </a:r>
            <a:endParaRPr lang="zh-CN" sz="60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algn="ctr">
              <a:lnSpc>
                <a:spcPct val="110000"/>
              </a:lnSpc>
            </a:pPr>
            <a:r>
              <a:rPr lang="en-US" altLang="zh-CN" sz="60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a:t>
            </a:r>
            <a:r>
              <a:rPr lang="zh-CN" altLang="en-US" sz="60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第一粒扣子</a:t>
            </a:r>
            <a:r>
              <a:rPr lang="en-US" altLang="zh-CN" sz="60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a:t>
            </a:r>
            <a:endParaRPr lang="en-US" altLang="zh-CN" sz="60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algn="ctr">
              <a:lnSpc>
                <a:spcPct val="110000"/>
              </a:lnSpc>
            </a:pPr>
            <a:r>
              <a:rPr lang="zh-CN" altLang="en-US" sz="2800" b="1" spc="800" dirty="0">
                <a:solidFill>
                  <a:srgbClr val="DF0010"/>
                </a:solidFill>
                <a:uFillTx/>
                <a:latin typeface="楷体" panose="02010609060101010101" charset="-122"/>
                <a:ea typeface="楷体" panose="02010609060101010101" charset="-122"/>
                <a:cs typeface="+mn-ea"/>
                <a:sym typeface="思源黑体 CN Normal" panose="020B0400000000000000" pitchFamily="34" charset="-122"/>
              </a:rPr>
              <a:t>质量监控与评价中心党支部</a:t>
            </a:r>
            <a:endParaRPr lang="zh-CN" altLang="en-US" sz="2800" b="1" spc="800" dirty="0">
              <a:solidFill>
                <a:srgbClr val="DF0010"/>
              </a:solidFill>
              <a:uFillTx/>
              <a:latin typeface="楷体" panose="02010609060101010101" charset="-122"/>
              <a:ea typeface="楷体" panose="02010609060101010101"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500"/>
                            </p:stCondLst>
                            <p:childTnLst>
                              <p:par>
                                <p:cTn id="29" presetID="16" presetClass="entr" presetSubtype="21" fill="hold" nodeType="afterEffect">
                                  <p:stCondLst>
                                    <p:cond delay="0"/>
                                  </p:stCondLst>
                                  <p:childTnLst>
                                    <p:set>
                                      <p:cBhvr>
                                        <p:cTn id="30" dur="1" fill="hold">
                                          <p:stCondLst>
                                            <p:cond delay="0"/>
                                          </p:stCondLst>
                                        </p:cTn>
                                        <p:tgtEl>
                                          <p:spTgt spid="82">
                                            <p:txEl>
                                              <p:pRg st="0" end="0"/>
                                            </p:txEl>
                                          </p:spTgt>
                                        </p:tgtEl>
                                        <p:attrNameLst>
                                          <p:attrName>style.visibility</p:attrName>
                                        </p:attrNameLst>
                                      </p:cBhvr>
                                      <p:to>
                                        <p:strVal val="visible"/>
                                      </p:to>
                                    </p:set>
                                    <p:animEffect transition="in" filter="barn(inVertical)">
                                      <p:cBhvr>
                                        <p:cTn id="31" dur="500"/>
                                        <p:tgtEl>
                                          <p:spTgt spid="82">
                                            <p:txEl>
                                              <p:pRg st="0" end="0"/>
                                            </p:txEl>
                                          </p:spTgt>
                                        </p:tgtEl>
                                      </p:cBhvr>
                                    </p:animEffect>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82">
                                            <p:txEl>
                                              <p:pRg st="1" end="1"/>
                                            </p:txEl>
                                          </p:spTgt>
                                        </p:tgtEl>
                                        <p:attrNameLst>
                                          <p:attrName>style.visibility</p:attrName>
                                        </p:attrNameLst>
                                      </p:cBhvr>
                                      <p:to>
                                        <p:strVal val="visible"/>
                                      </p:to>
                                    </p:set>
                                    <p:animEffect transition="in" filter="barn(inVertical)">
                                      <p:cBhvr>
                                        <p:cTn id="35" dur="500"/>
                                        <p:tgtEl>
                                          <p:spTgt spid="82">
                                            <p:txEl>
                                              <p:pRg st="1" end="1"/>
                                            </p:txEl>
                                          </p:spTgt>
                                        </p:tgtEl>
                                      </p:cBhvr>
                                    </p:animEffect>
                                  </p:childTnLst>
                                </p:cTn>
                              </p:par>
                            </p:childTnLst>
                          </p:cTn>
                        </p:par>
                        <p:par>
                          <p:cTn id="36" fill="hold">
                            <p:stCondLst>
                              <p:cond delay="4500"/>
                            </p:stCondLst>
                            <p:childTnLst>
                              <p:par>
                                <p:cTn id="37" presetID="16" presetClass="entr" presetSubtype="21" fill="hold" nodeType="afterEffect">
                                  <p:stCondLst>
                                    <p:cond delay="0"/>
                                  </p:stCondLst>
                                  <p:childTnLst>
                                    <p:set>
                                      <p:cBhvr>
                                        <p:cTn id="38" dur="1" fill="hold">
                                          <p:stCondLst>
                                            <p:cond delay="0"/>
                                          </p:stCondLst>
                                        </p:cTn>
                                        <p:tgtEl>
                                          <p:spTgt spid="82">
                                            <p:txEl>
                                              <p:pRg st="2" end="2"/>
                                            </p:txEl>
                                          </p:spTgt>
                                        </p:tgtEl>
                                        <p:attrNameLst>
                                          <p:attrName>style.visibility</p:attrName>
                                        </p:attrNameLst>
                                      </p:cBhvr>
                                      <p:to>
                                        <p:strVal val="visible"/>
                                      </p:to>
                                    </p:set>
                                    <p:animEffect transition="in" filter="barn(inVertical)">
                                      <p:cBhvr>
                                        <p:cTn id="39" dur="500"/>
                                        <p:tgtEl>
                                          <p:spTgt spid="82">
                                            <p:txEl>
                                              <p:pRg st="2" end="2"/>
                                            </p:txEl>
                                          </p:spTgt>
                                        </p:tgtEl>
                                      </p:cBhvr>
                                    </p:animEffect>
                                  </p:childTnLst>
                                </p:cTn>
                              </p:par>
                            </p:childTnLst>
                          </p:cTn>
                        </p:par>
                        <p:par>
                          <p:cTn id="40" fill="hold">
                            <p:stCondLst>
                              <p:cond delay="50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 presetClass="entr" presetSubtype="4"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1025811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培育积极健康的生活情趣</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3</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日，相关领导在中央党校（国家行政学院）中青年干部培训班开班式上的讲话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535346"/>
            <a:ext cx="10854664" cy="2914644"/>
          </a:xfrm>
          <a:prstGeom prst="rect">
            <a:avLst/>
          </a:prstGeom>
        </p:spPr>
        <p:txBody>
          <a:bodyPr wrap="square">
            <a:spAutoFit/>
          </a:bodyPr>
          <a:lstStyle/>
          <a:p>
            <a:pPr algn="ctr">
              <a:lnSpc>
                <a:spcPct val="130000"/>
              </a:lnSpc>
            </a:pPr>
            <a:r>
              <a:rPr lang="zh-CN" altLang="en-US" sz="24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年轻干部要接过艰苦奋斗的接力棒，以一往无前的奋斗姿态和永不懈怠的精神状态，勇挑重担、苦干实干，在新时代新征程中留下许党报国的奋斗足迹。节俭朴素，力戒奢靡，是我们党的传家宝。现在，我们生活条件好了，但艰苦奋斗的精神一点都不能少，必须坚持以俭修身、以俭兴业，坚持厉行节约、勤俭办一切事情。年轻干部要时刻警醒自己，培育积极健康的生活情趣，坚决抵制享乐主义、奢靡之风，永葆共产党人清正廉洁的政治本色。</a:t>
            </a:r>
            <a:endParaRPr lang="zh-CN" altLang="en-US" sz="24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1025811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培育积极健康的生活情趣</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——2020</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19</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日至</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日，相关领导春节前夕赴云南看望慰问各族干部群众时的讲话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572952"/>
            <a:ext cx="10854664" cy="2824876"/>
          </a:xfrm>
          <a:prstGeom prst="rect">
            <a:avLst/>
          </a:prstGeom>
        </p:spPr>
        <p:txBody>
          <a:bodyPr wrap="square">
            <a:spAutoFit/>
          </a:bodyPr>
          <a:lstStyle/>
          <a:p>
            <a:pPr algn="ctr">
              <a:lnSpc>
                <a:spcPct val="130000"/>
              </a:lnSpc>
            </a:pPr>
            <a:r>
              <a:rPr lang="zh-CN" altLang="en-US" sz="28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要培育积极健康的党内政治文化，涵养风清气正的政治生态。要深入开展反腐倡廉警示教育，举一反三，防微杜渐，避免重蹈覆辙。要强化权力制约监督，加强各方面监督。领导干部要加强自我约束，坚决反对特权思想，教育管理好配偶和亲属。要坚持好干部标准，树立鲜明用人导向。</a:t>
            </a:r>
            <a:endParaRPr lang="zh-CN" altLang="en-US" sz="28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737100" y="2725599"/>
            <a:ext cx="2717800" cy="460375"/>
            <a:chOff x="4737100" y="3090816"/>
            <a:chExt cx="2717800" cy="460375"/>
          </a:xfrm>
        </p:grpSpPr>
        <p:sp>
          <p:nvSpPr>
            <p:cNvPr id="35" name="圆角矩形 52"/>
            <p:cNvSpPr/>
            <p:nvPr/>
          </p:nvSpPr>
          <p:spPr>
            <a:xfrm>
              <a:off x="4737100" y="3094623"/>
              <a:ext cx="2717800" cy="454051"/>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endParaRPr>
            </a:p>
          </p:txBody>
        </p:sp>
        <p:sp>
          <p:nvSpPr>
            <p:cNvPr id="36" name="Rectangle 5"/>
            <p:cNvSpPr>
              <a:spLocks noChangeArrowheads="1"/>
            </p:cNvSpPr>
            <p:nvPr/>
          </p:nvSpPr>
          <p:spPr bwMode="auto">
            <a:xfrm>
              <a:off x="5242561" y="3090816"/>
              <a:ext cx="170688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第</a:t>
              </a: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四部分</a:t>
              </a:r>
              <a:endPar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endParaRPr>
            </a:p>
          </p:txBody>
        </p:sp>
      </p:grpSp>
      <p:pic>
        <p:nvPicPr>
          <p:cNvPr id="38" name="图片 3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08868" y="852887"/>
            <a:ext cx="1574264" cy="1620060"/>
          </a:xfrm>
          <a:prstGeom prst="rect">
            <a:avLst/>
          </a:prstGeom>
          <a:effectLst>
            <a:outerShdw blurRad="76200" dist="50800" dir="5400000" algn="t" rotWithShape="0">
              <a:prstClr val="black">
                <a:alpha val="40000"/>
              </a:prstClr>
            </a:outerShdw>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70554" y="2830303"/>
            <a:ext cx="2472593" cy="360012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69237"/>
            <a:ext cx="12192000" cy="169246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 y="240"/>
            <a:ext cx="4042051" cy="1449592"/>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66324" y="3715685"/>
            <a:ext cx="2625675" cy="3139772"/>
          </a:xfrm>
          <a:prstGeom prst="rect">
            <a:avLst/>
          </a:prstGeom>
        </p:spPr>
      </p:pic>
      <p:sp>
        <p:nvSpPr>
          <p:cNvPr id="3" name="Rectangle 5"/>
          <p:cNvSpPr>
            <a:spLocks noChangeArrowheads="1"/>
          </p:cNvSpPr>
          <p:nvPr/>
        </p:nvSpPr>
        <p:spPr bwMode="auto">
          <a:xfrm>
            <a:off x="1560491" y="3435923"/>
            <a:ext cx="9071017" cy="16916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公正用权、</a:t>
            </a: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依法用权</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廉洁用权</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750"/>
                                        <p:tgtEl>
                                          <p:spTgt spid="3"/>
                                        </p:tgtEl>
                                      </p:cBhvr>
                                    </p:animEffect>
                                    <p:anim calcmode="lin" valueType="num">
                                      <p:cBhvr>
                                        <p:cTn id="37" dur="750" fill="hold"/>
                                        <p:tgtEl>
                                          <p:spTgt spid="3"/>
                                        </p:tgtEl>
                                        <p:attrNameLst>
                                          <p:attrName>ppt_x</p:attrName>
                                        </p:attrNameLst>
                                      </p:cBhvr>
                                      <p:tavLst>
                                        <p:tav tm="0">
                                          <p:val>
                                            <p:strVal val="#ppt_x"/>
                                          </p:val>
                                        </p:tav>
                                        <p:tav tm="100000">
                                          <p:val>
                                            <p:strVal val="#ppt_x"/>
                                          </p:val>
                                        </p:tav>
                                      </p:tavLst>
                                    </p:anim>
                                    <p:anim calcmode="lin" valueType="num">
                                      <p:cBhvr>
                                        <p:cTn id="38"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738156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公正用权、依法用权、廉洁用权</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——2020</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8</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日，相关领导在“不忘初心、牢记使命”主题教育总结大会上的讲话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763261"/>
            <a:ext cx="10854664" cy="2444259"/>
          </a:xfrm>
          <a:prstGeom prst="rect">
            <a:avLst/>
          </a:prstGeom>
        </p:spPr>
        <p:txBody>
          <a:bodyPr wrap="square">
            <a:spAutoFit/>
          </a:bodyPr>
          <a:lstStyle/>
          <a:p>
            <a:pPr algn="ctr">
              <a:lnSpc>
                <a:spcPct val="130000"/>
              </a:lnSpc>
            </a:pPr>
            <a:r>
              <a:rPr lang="zh-CN" altLang="en-US" sz="20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各级党组织和广大党员、干部深入进行清正廉洁教育，涵养了风清气正的政治生态。通过教育引导广大党员、干部回看走过的路、远眺前行的路，进一步搞清楚了我是谁、为了谁、依靠谁的问题，增强了忠诚干净担当的主动性和自觉性。发挥先进典型示范激励作用，深入开展反面典型警示教育，以案示警、以案明纪，促进党员、干部知敬畏、守底线，纪律意识和规矩意识进一步提升，公正用权、依法用权、廉洁用权的自觉性明显增强，党群干群关系更加密切，党内政治生态持续好转。</a:t>
            </a:r>
            <a:endParaRPr lang="zh-CN" altLang="en-US" sz="20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738156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公正用权、依法用权、廉洁用权</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——2020</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5</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22</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日，相关领导在参加十三届全国人大三次会议内蒙古代表团审议时的讲话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853029"/>
            <a:ext cx="10854664" cy="2264723"/>
          </a:xfrm>
          <a:prstGeom prst="rect">
            <a:avLst/>
          </a:prstGeom>
        </p:spPr>
        <p:txBody>
          <a:bodyPr wrap="square">
            <a:spAutoFit/>
          </a:bodyPr>
          <a:lstStyle/>
          <a:p>
            <a:pPr algn="ctr">
              <a:lnSpc>
                <a:spcPct val="130000"/>
              </a:lnSpc>
            </a:pPr>
            <a:r>
              <a:rPr lang="zh-CN" altLang="en-US" sz="28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党员、干部特别是领导干部要清醒认识到，自己手中的权力、所处的岗位，是党和人民赋予的，是为党和人民做事用的，只能用来为民谋利。各级领导干部要树立正确的权力观、政绩观、事业观，不慕虚荣，不务虚功，不图虚名，切实做到为官一任、造福一方。</a:t>
            </a:r>
            <a:endParaRPr lang="zh-CN" altLang="en-US" sz="28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737100" y="2725599"/>
            <a:ext cx="2717800" cy="460375"/>
            <a:chOff x="4737100" y="3090816"/>
            <a:chExt cx="2717800" cy="460375"/>
          </a:xfrm>
        </p:grpSpPr>
        <p:sp>
          <p:nvSpPr>
            <p:cNvPr id="35" name="圆角矩形 52"/>
            <p:cNvSpPr/>
            <p:nvPr/>
          </p:nvSpPr>
          <p:spPr>
            <a:xfrm>
              <a:off x="4737100" y="3094623"/>
              <a:ext cx="2717800" cy="454051"/>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endParaRPr>
            </a:p>
          </p:txBody>
        </p:sp>
        <p:sp>
          <p:nvSpPr>
            <p:cNvPr id="36" name="Rectangle 5"/>
            <p:cNvSpPr>
              <a:spLocks noChangeArrowheads="1"/>
            </p:cNvSpPr>
            <p:nvPr/>
          </p:nvSpPr>
          <p:spPr bwMode="auto">
            <a:xfrm>
              <a:off x="5242562" y="3090816"/>
              <a:ext cx="170688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第</a:t>
              </a: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五部分</a:t>
              </a:r>
              <a:endPar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endParaRPr>
            </a:p>
          </p:txBody>
        </p:sp>
      </p:grpSp>
      <p:pic>
        <p:nvPicPr>
          <p:cNvPr id="38" name="图片 3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08868" y="852887"/>
            <a:ext cx="1574264" cy="1620060"/>
          </a:xfrm>
          <a:prstGeom prst="rect">
            <a:avLst/>
          </a:prstGeom>
          <a:effectLst>
            <a:outerShdw blurRad="76200" dist="50800" dir="5400000" algn="t" rotWithShape="0">
              <a:prstClr val="black">
                <a:alpha val="40000"/>
              </a:prstClr>
            </a:outerShdw>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70554" y="2830303"/>
            <a:ext cx="2472593" cy="360012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69237"/>
            <a:ext cx="12192000" cy="169246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 y="240"/>
            <a:ext cx="4042051" cy="1449592"/>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66324" y="3715685"/>
            <a:ext cx="2625675" cy="3139772"/>
          </a:xfrm>
          <a:prstGeom prst="rect">
            <a:avLst/>
          </a:prstGeom>
        </p:spPr>
      </p:pic>
      <p:sp>
        <p:nvSpPr>
          <p:cNvPr id="3" name="Rectangle 5"/>
          <p:cNvSpPr>
            <a:spLocks noChangeArrowheads="1"/>
          </p:cNvSpPr>
          <p:nvPr/>
        </p:nvSpPr>
        <p:spPr bwMode="auto">
          <a:xfrm>
            <a:off x="1560491" y="3435923"/>
            <a:ext cx="9071017" cy="16916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sym typeface="+mn-ea"/>
              </a:rPr>
              <a:t>自重自省自警自励</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sym typeface="+mn-ea"/>
            </a:endParaRPr>
          </a:p>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sym typeface="+mn-ea"/>
              </a:rPr>
              <a:t>慎独慎初慎微慎友</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750"/>
                                        <p:tgtEl>
                                          <p:spTgt spid="3"/>
                                        </p:tgtEl>
                                      </p:cBhvr>
                                    </p:animEffect>
                                    <p:anim calcmode="lin" valueType="num">
                                      <p:cBhvr>
                                        <p:cTn id="37" dur="750" fill="hold"/>
                                        <p:tgtEl>
                                          <p:spTgt spid="3"/>
                                        </p:tgtEl>
                                        <p:attrNameLst>
                                          <p:attrName>ppt_x</p:attrName>
                                        </p:attrNameLst>
                                      </p:cBhvr>
                                      <p:tavLst>
                                        <p:tav tm="0">
                                          <p:val>
                                            <p:strVal val="#ppt_x"/>
                                          </p:val>
                                        </p:tav>
                                        <p:tav tm="100000">
                                          <p:val>
                                            <p:strVal val="#ppt_x"/>
                                          </p:val>
                                        </p:tav>
                                      </p:tavLst>
                                    </p:anim>
                                    <p:anim calcmode="lin" valueType="num">
                                      <p:cBhvr>
                                        <p:cTn id="38"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795306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自重自省自警自励，慎独慎初慎微慎友</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——2020</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12</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24</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日至</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25</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日，相关领导在中央政治局民主生活会上的讲话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853029"/>
            <a:ext cx="10854664" cy="2264723"/>
          </a:xfrm>
          <a:prstGeom prst="rect">
            <a:avLst/>
          </a:prstGeom>
        </p:spPr>
        <p:txBody>
          <a:bodyPr wrap="square">
            <a:spAutoFit/>
          </a:bodyPr>
          <a:lstStyle/>
          <a:p>
            <a:pPr algn="ctr">
              <a:lnSpc>
                <a:spcPct val="130000"/>
              </a:lnSpc>
            </a:pPr>
            <a:r>
              <a:rPr lang="zh-CN" altLang="en-US" sz="28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讲政治必须严以律己。中央政治局的同志必须修身律己，慎终如始，时刻自重自省自警自励，做到慎独慎初慎微慎友。要像珍惜生命一样珍惜自己的节操，做一个一尘不染的人。要带头廉洁治家，带头反对特权。</a:t>
            </a:r>
            <a:endParaRPr lang="zh-CN" altLang="en-US" sz="28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795306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自重自省自警自励，慎独慎初慎微慎友</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22</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日，相关领导在十九届中央纪委五次全会上的讲话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902786"/>
            <a:ext cx="10854664" cy="2165208"/>
          </a:xfrm>
          <a:prstGeom prst="rect">
            <a:avLst/>
          </a:prstGeom>
        </p:spPr>
        <p:txBody>
          <a:bodyPr wrap="square">
            <a:spAutoFit/>
          </a:bodyPr>
          <a:lstStyle/>
          <a:p>
            <a:pPr algn="ctr">
              <a:lnSpc>
                <a:spcPct val="130000"/>
              </a:lnSpc>
            </a:pPr>
            <a:r>
              <a:rPr lang="zh-CN" altLang="en-US" sz="36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党员、干部要筑牢思想防线，时刻自重自省自警自励，慎独慎微慎始慎终，做政治信念坚定、遵规守纪的明白人。</a:t>
            </a:r>
            <a:endParaRPr lang="zh-CN" altLang="en-US" sz="36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737100" y="2725599"/>
            <a:ext cx="2717800" cy="460375"/>
            <a:chOff x="4737100" y="3090816"/>
            <a:chExt cx="2717800" cy="460375"/>
          </a:xfrm>
        </p:grpSpPr>
        <p:sp>
          <p:nvSpPr>
            <p:cNvPr id="35" name="圆角矩形 52"/>
            <p:cNvSpPr/>
            <p:nvPr/>
          </p:nvSpPr>
          <p:spPr>
            <a:xfrm>
              <a:off x="4737100" y="3094623"/>
              <a:ext cx="2717800" cy="454051"/>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endParaRPr>
            </a:p>
          </p:txBody>
        </p:sp>
        <p:sp>
          <p:nvSpPr>
            <p:cNvPr id="36" name="Rectangle 5"/>
            <p:cNvSpPr>
              <a:spLocks noChangeArrowheads="1"/>
            </p:cNvSpPr>
            <p:nvPr/>
          </p:nvSpPr>
          <p:spPr bwMode="auto">
            <a:xfrm>
              <a:off x="5242563" y="3090816"/>
              <a:ext cx="170688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第</a:t>
              </a: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六部分</a:t>
              </a:r>
              <a:endPar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endParaRPr>
            </a:p>
          </p:txBody>
        </p:sp>
      </p:grpSp>
      <p:pic>
        <p:nvPicPr>
          <p:cNvPr id="38" name="图片 3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08868" y="852887"/>
            <a:ext cx="1574264" cy="1620060"/>
          </a:xfrm>
          <a:prstGeom prst="rect">
            <a:avLst/>
          </a:prstGeom>
          <a:effectLst>
            <a:outerShdw blurRad="76200" dist="50800" dir="5400000" algn="t" rotWithShape="0">
              <a:prstClr val="black">
                <a:alpha val="40000"/>
              </a:prstClr>
            </a:outerShdw>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70554" y="2830303"/>
            <a:ext cx="2472593" cy="360012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69237"/>
            <a:ext cx="12192000" cy="169246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 y="240"/>
            <a:ext cx="4042051" cy="1449592"/>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66324" y="3715685"/>
            <a:ext cx="2625675" cy="3139772"/>
          </a:xfrm>
          <a:prstGeom prst="rect">
            <a:avLst/>
          </a:prstGeom>
        </p:spPr>
      </p:pic>
      <p:sp>
        <p:nvSpPr>
          <p:cNvPr id="3" name="Rectangle 5"/>
          <p:cNvSpPr>
            <a:spLocks noChangeArrowheads="1"/>
          </p:cNvSpPr>
          <p:nvPr/>
        </p:nvSpPr>
        <p:spPr bwMode="auto">
          <a:xfrm>
            <a:off x="1560491" y="3435923"/>
            <a:ext cx="9071017" cy="16916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sym typeface="+mn-ea"/>
              </a:rPr>
              <a:t>严守党的政治纪律</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sym typeface="+mn-ea"/>
            </a:endParaRPr>
          </a:p>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sym typeface="+mn-ea"/>
              </a:rPr>
              <a:t>和</a:t>
            </a: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sym typeface="+mn-ea"/>
              </a:rPr>
              <a:t>政治规矩</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750"/>
                                        <p:tgtEl>
                                          <p:spTgt spid="3"/>
                                        </p:tgtEl>
                                      </p:cBhvr>
                                    </p:animEffect>
                                    <p:anim calcmode="lin" valueType="num">
                                      <p:cBhvr>
                                        <p:cTn id="37" dur="750" fill="hold"/>
                                        <p:tgtEl>
                                          <p:spTgt spid="3"/>
                                        </p:tgtEl>
                                        <p:attrNameLst>
                                          <p:attrName>ppt_x</p:attrName>
                                        </p:attrNameLst>
                                      </p:cBhvr>
                                      <p:tavLst>
                                        <p:tav tm="0">
                                          <p:val>
                                            <p:strVal val="#ppt_x"/>
                                          </p:val>
                                        </p:tav>
                                        <p:tav tm="100000">
                                          <p:val>
                                            <p:strVal val="#ppt_x"/>
                                          </p:val>
                                        </p:tav>
                                      </p:tavLst>
                                    </p:anim>
                                    <p:anim calcmode="lin" valueType="num">
                                      <p:cBhvr>
                                        <p:cTn id="38"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1025811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严守党的政治纪律和政治规矩</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日，相关领导在党的十九届六中全会第二次全体会议上的讲话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548046"/>
            <a:ext cx="10854664" cy="2824876"/>
          </a:xfrm>
          <a:prstGeom prst="rect">
            <a:avLst/>
          </a:prstGeom>
        </p:spPr>
        <p:txBody>
          <a:bodyPr wrap="square">
            <a:spAutoFit/>
          </a:bodyPr>
          <a:lstStyle/>
          <a:p>
            <a:pPr algn="ctr">
              <a:lnSpc>
                <a:spcPct val="130000"/>
              </a:lnSpc>
            </a:pPr>
            <a:r>
              <a:rPr lang="zh-CN" altLang="en-US" sz="28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全党同志特别是领导干部要始终在政治立场、政治方向、政治原则、政治道路上同党中央保持高度一致，真正做到忠诚党和人民，忠诚党的理想信念，忠诚党的初心使命，忠诚党的组织，忠诚党的理论和路线方针政策，严守党的政治纪律和政治规矩，不断增强维护党中央集中统一领导的思想自觉、政治自觉、行动自觉。</a:t>
            </a:r>
            <a:endParaRPr lang="zh-CN" altLang="en-US" sz="28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170554" y="2830303"/>
            <a:ext cx="2472593" cy="3600121"/>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69237"/>
            <a:ext cx="12192000" cy="1692463"/>
          </a:xfrm>
          <a:prstGeom prst="rect">
            <a:avLst/>
          </a:prstGeom>
        </p:spPr>
      </p:pic>
      <p:sp>
        <p:nvSpPr>
          <p:cNvPr id="47" name="文本框 46"/>
          <p:cNvSpPr txBox="1"/>
          <p:nvPr/>
        </p:nvSpPr>
        <p:spPr>
          <a:xfrm>
            <a:off x="1623191" y="3516995"/>
            <a:ext cx="2007281" cy="923330"/>
          </a:xfrm>
          <a:prstGeom prst="rect">
            <a:avLst/>
          </a:prstGeom>
          <a:noFill/>
        </p:spPr>
        <p:txBody>
          <a:bodyPr wrap="none" rtlCol="0">
            <a:spAutoFit/>
          </a:bodyPr>
          <a:lstStyle/>
          <a:p>
            <a:pPr algn="ctr"/>
            <a:r>
              <a:rPr lang="zh-CN" altLang="en-US" sz="5400" spc="600" dirty="0">
                <a:solidFill>
                  <a:srgbClr val="C00000"/>
                </a:solidFill>
                <a:latin typeface="字魂143号-正酷超级黑" panose="00000500000000000000" pitchFamily="2" charset="-122"/>
                <a:ea typeface="字魂143号-正酷超级黑" panose="00000500000000000000" pitchFamily="2" charset="-122"/>
              </a:rPr>
              <a:t>目 录</a:t>
            </a:r>
            <a:endParaRPr lang="zh-CN" altLang="en-US" sz="5400" spc="600" dirty="0">
              <a:solidFill>
                <a:srgbClr val="C00000"/>
              </a:solidFill>
              <a:latin typeface="字魂143号-正酷超级黑" panose="00000500000000000000" pitchFamily="2" charset="-122"/>
              <a:ea typeface="字魂143号-正酷超级黑" panose="00000500000000000000" pitchFamily="2" charset="-122"/>
            </a:endParaRPr>
          </a:p>
        </p:txBody>
      </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006" y="1674218"/>
            <a:ext cx="1749649" cy="1800547"/>
          </a:xfrm>
          <a:prstGeom prst="rect">
            <a:avLst/>
          </a:prstGeom>
          <a:effectLst>
            <a:outerShdw blurRad="76200" dist="50800" dir="5400000" algn="t" rotWithShape="0">
              <a:prstClr val="black">
                <a:alpha val="40000"/>
              </a:prstClr>
            </a:outerShdw>
          </a:effectLst>
        </p:spPr>
      </p:pic>
      <p:grpSp>
        <p:nvGrpSpPr>
          <p:cNvPr id="53" name="组合 52"/>
          <p:cNvGrpSpPr/>
          <p:nvPr/>
        </p:nvGrpSpPr>
        <p:grpSpPr>
          <a:xfrm>
            <a:off x="4089945" y="667581"/>
            <a:ext cx="7590126" cy="676398"/>
            <a:chOff x="4572731" y="1769775"/>
            <a:chExt cx="7590126" cy="676398"/>
          </a:xfrm>
        </p:grpSpPr>
        <p:sp>
          <p:nvSpPr>
            <p:cNvPr id="54" name="矩形 53"/>
            <p:cNvSpPr/>
            <p:nvPr/>
          </p:nvSpPr>
          <p:spPr>
            <a:xfrm>
              <a:off x="5325723" y="1769775"/>
              <a:ext cx="6837134" cy="676398"/>
            </a:xfrm>
            <a:prstGeom prst="rect">
              <a:avLst/>
            </a:prstGeom>
            <a:solidFill>
              <a:srgbClr val="FEFEFE">
                <a:alpha val="9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69" name="Rectangle 5"/>
            <p:cNvSpPr>
              <a:spLocks noChangeArrowheads="1"/>
            </p:cNvSpPr>
            <p:nvPr/>
          </p:nvSpPr>
          <p:spPr bwMode="auto">
            <a:xfrm>
              <a:off x="5452221" y="1861753"/>
              <a:ext cx="583493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3200" spc="3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坚定理想信念，牢记初心使命</a:t>
              </a:r>
              <a:endParaRPr lang="zh-CN" altLang="en-US" sz="3200" spc="3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0" name="矩形 69"/>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rPr>
                <a:t>01</a:t>
              </a:r>
              <a:endParaRPr lang="zh-CN" altLang="en-US"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endParaRPr>
            </a:p>
          </p:txBody>
        </p:sp>
      </p:grpSp>
      <p:grpSp>
        <p:nvGrpSpPr>
          <p:cNvPr id="23" name="组合 22"/>
          <p:cNvGrpSpPr/>
          <p:nvPr/>
        </p:nvGrpSpPr>
        <p:grpSpPr>
          <a:xfrm>
            <a:off x="4089945" y="1599902"/>
            <a:ext cx="7590126" cy="676398"/>
            <a:chOff x="4572731" y="1769775"/>
            <a:chExt cx="7590126" cy="676398"/>
          </a:xfrm>
        </p:grpSpPr>
        <p:sp>
          <p:nvSpPr>
            <p:cNvPr id="24" name="矩形 23"/>
            <p:cNvSpPr/>
            <p:nvPr/>
          </p:nvSpPr>
          <p:spPr>
            <a:xfrm>
              <a:off x="5325723" y="1769775"/>
              <a:ext cx="6837134" cy="676398"/>
            </a:xfrm>
            <a:prstGeom prst="rect">
              <a:avLst/>
            </a:prstGeom>
            <a:solidFill>
              <a:srgbClr val="FEFEFE">
                <a:alpha val="9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25" name="Rectangle 5"/>
            <p:cNvSpPr>
              <a:spLocks noChangeArrowheads="1"/>
            </p:cNvSpPr>
            <p:nvPr/>
          </p:nvSpPr>
          <p:spPr bwMode="auto">
            <a:xfrm>
              <a:off x="5452221" y="1861753"/>
              <a:ext cx="648575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3200" spc="-15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主动查找、勇于改正自身的缺点和不足</a:t>
              </a:r>
              <a:endParaRPr lang="zh-CN" altLang="en-US" sz="3200" spc="-15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26" name="矩形 25"/>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rPr>
                <a:t>02</a:t>
              </a:r>
              <a:endParaRPr lang="zh-CN" altLang="en-US"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endParaRPr>
            </a:p>
          </p:txBody>
        </p:sp>
      </p:grpSp>
      <p:grpSp>
        <p:nvGrpSpPr>
          <p:cNvPr id="27" name="组合 26"/>
          <p:cNvGrpSpPr/>
          <p:nvPr/>
        </p:nvGrpSpPr>
        <p:grpSpPr>
          <a:xfrm>
            <a:off x="4089945" y="2532223"/>
            <a:ext cx="7590126" cy="676398"/>
            <a:chOff x="4572731" y="1769775"/>
            <a:chExt cx="7590126" cy="676398"/>
          </a:xfrm>
        </p:grpSpPr>
        <p:sp>
          <p:nvSpPr>
            <p:cNvPr id="28" name="矩形 27"/>
            <p:cNvSpPr/>
            <p:nvPr/>
          </p:nvSpPr>
          <p:spPr>
            <a:xfrm>
              <a:off x="5325723" y="1769775"/>
              <a:ext cx="6837134" cy="676398"/>
            </a:xfrm>
            <a:prstGeom prst="rect">
              <a:avLst/>
            </a:prstGeom>
            <a:solidFill>
              <a:srgbClr val="FEFEFE">
                <a:alpha val="9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29" name="Rectangle 5"/>
            <p:cNvSpPr>
              <a:spLocks noChangeArrowheads="1"/>
            </p:cNvSpPr>
            <p:nvPr/>
          </p:nvSpPr>
          <p:spPr bwMode="auto">
            <a:xfrm>
              <a:off x="5452221" y="1861753"/>
              <a:ext cx="451405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3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培育积极健康的生活情趣</a:t>
              </a:r>
              <a:endParaRPr lang="zh-CN" altLang="en-US" sz="3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30" name="矩形 29"/>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rPr>
                <a:t>03</a:t>
              </a:r>
              <a:endParaRPr lang="zh-CN" altLang="en-US"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endParaRPr>
            </a:p>
          </p:txBody>
        </p:sp>
      </p:grpSp>
      <p:grpSp>
        <p:nvGrpSpPr>
          <p:cNvPr id="31" name="组合 30"/>
          <p:cNvGrpSpPr/>
          <p:nvPr/>
        </p:nvGrpSpPr>
        <p:grpSpPr>
          <a:xfrm>
            <a:off x="4089945" y="3464544"/>
            <a:ext cx="7590126" cy="676398"/>
            <a:chOff x="4572731" y="1769775"/>
            <a:chExt cx="7590126" cy="676398"/>
          </a:xfrm>
        </p:grpSpPr>
        <p:sp>
          <p:nvSpPr>
            <p:cNvPr id="32" name="矩形 31"/>
            <p:cNvSpPr/>
            <p:nvPr/>
          </p:nvSpPr>
          <p:spPr>
            <a:xfrm>
              <a:off x="5325723" y="1769775"/>
              <a:ext cx="6837134" cy="676398"/>
            </a:xfrm>
            <a:prstGeom prst="rect">
              <a:avLst/>
            </a:prstGeom>
            <a:solidFill>
              <a:srgbClr val="FEFEFE">
                <a:alpha val="9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33" name="Rectangle 5"/>
            <p:cNvSpPr>
              <a:spLocks noChangeArrowheads="1"/>
            </p:cNvSpPr>
            <p:nvPr/>
          </p:nvSpPr>
          <p:spPr bwMode="auto">
            <a:xfrm>
              <a:off x="5452221" y="1861753"/>
              <a:ext cx="595675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3200" spc="3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公正用权、依法用权、廉洁用权</a:t>
              </a:r>
              <a:endParaRPr lang="zh-CN" altLang="en-US" sz="3200" spc="3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34" name="矩形 33"/>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rPr>
                <a:t>04</a:t>
              </a:r>
              <a:endParaRPr lang="zh-CN" altLang="en-US"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endParaRPr>
            </a:p>
          </p:txBody>
        </p:sp>
      </p:grpSp>
      <p:grpSp>
        <p:nvGrpSpPr>
          <p:cNvPr id="35" name="组合 34"/>
          <p:cNvGrpSpPr/>
          <p:nvPr/>
        </p:nvGrpSpPr>
        <p:grpSpPr>
          <a:xfrm>
            <a:off x="4089945" y="4396865"/>
            <a:ext cx="7590126" cy="676398"/>
            <a:chOff x="4572731" y="1769775"/>
            <a:chExt cx="7590126" cy="676398"/>
          </a:xfrm>
        </p:grpSpPr>
        <p:sp>
          <p:nvSpPr>
            <p:cNvPr id="36" name="矩形 35"/>
            <p:cNvSpPr/>
            <p:nvPr/>
          </p:nvSpPr>
          <p:spPr>
            <a:xfrm>
              <a:off x="5325723" y="1769775"/>
              <a:ext cx="6837134" cy="676398"/>
            </a:xfrm>
            <a:prstGeom prst="rect">
              <a:avLst/>
            </a:prstGeom>
            <a:solidFill>
              <a:srgbClr val="FEFEFE">
                <a:alpha val="9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41" name="Rectangle 5"/>
            <p:cNvSpPr>
              <a:spLocks noChangeArrowheads="1"/>
            </p:cNvSpPr>
            <p:nvPr/>
          </p:nvSpPr>
          <p:spPr bwMode="auto">
            <a:xfrm>
              <a:off x="5452221" y="1861753"/>
              <a:ext cx="664925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3200" spc="-15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自重自省自警自励，慎独慎初慎微慎友</a:t>
              </a:r>
              <a:endParaRPr lang="zh-CN" altLang="en-US" sz="3200" spc="-15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42" name="矩形 41"/>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rPr>
                <a:t>05</a:t>
              </a:r>
              <a:endParaRPr lang="zh-CN" altLang="en-US"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endParaRPr>
            </a:p>
          </p:txBody>
        </p:sp>
      </p:grpSp>
      <p:grpSp>
        <p:nvGrpSpPr>
          <p:cNvPr id="43" name="组合 42"/>
          <p:cNvGrpSpPr/>
          <p:nvPr/>
        </p:nvGrpSpPr>
        <p:grpSpPr>
          <a:xfrm>
            <a:off x="4089945" y="5329186"/>
            <a:ext cx="7590126" cy="676398"/>
            <a:chOff x="4572731" y="1769775"/>
            <a:chExt cx="7590126" cy="676398"/>
          </a:xfrm>
        </p:grpSpPr>
        <p:sp>
          <p:nvSpPr>
            <p:cNvPr id="44" name="矩形 43"/>
            <p:cNvSpPr/>
            <p:nvPr/>
          </p:nvSpPr>
          <p:spPr>
            <a:xfrm>
              <a:off x="5325723" y="1769775"/>
              <a:ext cx="6837134" cy="676398"/>
            </a:xfrm>
            <a:prstGeom prst="rect">
              <a:avLst/>
            </a:prstGeom>
            <a:solidFill>
              <a:srgbClr val="FEFEFE">
                <a:alpha val="9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sp>
          <p:nvSpPr>
            <p:cNvPr id="49" name="Rectangle 5"/>
            <p:cNvSpPr>
              <a:spLocks noChangeArrowheads="1"/>
            </p:cNvSpPr>
            <p:nvPr/>
          </p:nvSpPr>
          <p:spPr bwMode="auto">
            <a:xfrm>
              <a:off x="5452221" y="1861753"/>
              <a:ext cx="533479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3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严守党的政治纪律和政治规矩</a:t>
              </a:r>
              <a:endParaRPr lang="zh-CN" altLang="en-US" sz="3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50" name="矩形 49"/>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rPr>
                <a:t>06</a:t>
              </a:r>
              <a:endParaRPr lang="zh-CN" altLang="en-US" sz="2800" b="1" dirty="0">
                <a:solidFill>
                  <a:schemeClr val="bg1"/>
                </a:solidFill>
                <a:latin typeface="Arial" panose="020B0604020202020204" pitchFamily="34" charset="0"/>
                <a:ea typeface="字魂143号-正酷超级黑" panose="00000500000000000000" pitchFamily="2" charset="-122"/>
                <a:cs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750"/>
                                        <p:tgtEl>
                                          <p:spTgt spid="47"/>
                                        </p:tgtEl>
                                      </p:cBhvr>
                                    </p:animEffect>
                                    <p:anim calcmode="lin" valueType="num">
                                      <p:cBhvr>
                                        <p:cTn id="14" dur="750" fill="hold"/>
                                        <p:tgtEl>
                                          <p:spTgt spid="47"/>
                                        </p:tgtEl>
                                        <p:attrNameLst>
                                          <p:attrName>ppt_x</p:attrName>
                                        </p:attrNameLst>
                                      </p:cBhvr>
                                      <p:tavLst>
                                        <p:tav tm="0">
                                          <p:val>
                                            <p:strVal val="#ppt_x"/>
                                          </p:val>
                                        </p:tav>
                                        <p:tav tm="100000">
                                          <p:val>
                                            <p:strVal val="#ppt_x"/>
                                          </p:val>
                                        </p:tav>
                                      </p:tavLst>
                                    </p:anim>
                                    <p:anim calcmode="lin" valueType="num">
                                      <p:cBhvr>
                                        <p:cTn id="15" dur="75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750" fill="hold"/>
                                        <p:tgtEl>
                                          <p:spTgt spid="53"/>
                                        </p:tgtEl>
                                        <p:attrNameLst>
                                          <p:attrName>ppt_x</p:attrName>
                                        </p:attrNameLst>
                                      </p:cBhvr>
                                      <p:tavLst>
                                        <p:tav tm="0">
                                          <p:val>
                                            <p:strVal val="1+#ppt_w/2"/>
                                          </p:val>
                                        </p:tav>
                                        <p:tav tm="100000">
                                          <p:val>
                                            <p:strVal val="#ppt_x"/>
                                          </p:val>
                                        </p:tav>
                                      </p:tavLst>
                                    </p:anim>
                                    <p:anim calcmode="lin" valueType="num">
                                      <p:cBhvr additive="base">
                                        <p:cTn id="20" dur="75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1+#ppt_w/2"/>
                                          </p:val>
                                        </p:tav>
                                        <p:tav tm="100000">
                                          <p:val>
                                            <p:strVal val="#ppt_x"/>
                                          </p:val>
                                        </p:tav>
                                      </p:tavLst>
                                    </p:anim>
                                    <p:anim calcmode="lin" valueType="num">
                                      <p:cBhvr additive="base">
                                        <p:cTn id="24" dur="75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750" fill="hold"/>
                                        <p:tgtEl>
                                          <p:spTgt spid="27"/>
                                        </p:tgtEl>
                                        <p:attrNameLst>
                                          <p:attrName>ppt_x</p:attrName>
                                        </p:attrNameLst>
                                      </p:cBhvr>
                                      <p:tavLst>
                                        <p:tav tm="0">
                                          <p:val>
                                            <p:strVal val="1+#ppt_w/2"/>
                                          </p:val>
                                        </p:tav>
                                        <p:tav tm="100000">
                                          <p:val>
                                            <p:strVal val="#ppt_x"/>
                                          </p:val>
                                        </p:tav>
                                      </p:tavLst>
                                    </p:anim>
                                    <p:anim calcmode="lin" valueType="num">
                                      <p:cBhvr additive="base">
                                        <p:cTn id="28" dur="75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75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1+#ppt_w/2"/>
                                          </p:val>
                                        </p:tav>
                                        <p:tav tm="100000">
                                          <p:val>
                                            <p:strVal val="#ppt_x"/>
                                          </p:val>
                                        </p:tav>
                                      </p:tavLst>
                                    </p:anim>
                                    <p:anim calcmode="lin" valueType="num">
                                      <p:cBhvr additive="base">
                                        <p:cTn id="32" dur="75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750" fill="hold"/>
                                        <p:tgtEl>
                                          <p:spTgt spid="35"/>
                                        </p:tgtEl>
                                        <p:attrNameLst>
                                          <p:attrName>ppt_x</p:attrName>
                                        </p:attrNameLst>
                                      </p:cBhvr>
                                      <p:tavLst>
                                        <p:tav tm="0">
                                          <p:val>
                                            <p:strVal val="1+#ppt_w/2"/>
                                          </p:val>
                                        </p:tav>
                                        <p:tav tm="100000">
                                          <p:val>
                                            <p:strVal val="#ppt_x"/>
                                          </p:val>
                                        </p:tav>
                                      </p:tavLst>
                                    </p:anim>
                                    <p:anim calcmode="lin" valueType="num">
                                      <p:cBhvr additive="base">
                                        <p:cTn id="36" dur="75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125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750" fill="hold"/>
                                        <p:tgtEl>
                                          <p:spTgt spid="43"/>
                                        </p:tgtEl>
                                        <p:attrNameLst>
                                          <p:attrName>ppt_x</p:attrName>
                                        </p:attrNameLst>
                                      </p:cBhvr>
                                      <p:tavLst>
                                        <p:tav tm="0">
                                          <p:val>
                                            <p:strVal val="1+#ppt_w/2"/>
                                          </p:val>
                                        </p:tav>
                                        <p:tav tm="100000">
                                          <p:val>
                                            <p:strVal val="#ppt_x"/>
                                          </p:val>
                                        </p:tav>
                                      </p:tavLst>
                                    </p:anim>
                                    <p:anim calcmode="lin" valueType="num">
                                      <p:cBhvr additive="base">
                                        <p:cTn id="40" dur="750" fill="hold"/>
                                        <p:tgtEl>
                                          <p:spTgt spid="43"/>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1025811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严守党的政治纪律和政治规矩</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——2020</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8</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日，相关领导在“不忘初心、牢记使命”主题教育总结大会上的讲话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548046"/>
            <a:ext cx="10854664" cy="2914644"/>
          </a:xfrm>
          <a:prstGeom prst="rect">
            <a:avLst/>
          </a:prstGeom>
        </p:spPr>
        <p:txBody>
          <a:bodyPr wrap="square">
            <a:spAutoFit/>
          </a:bodyPr>
          <a:lstStyle/>
          <a:p>
            <a:pPr algn="ctr">
              <a:lnSpc>
                <a:spcPct val="130000"/>
              </a:lnSpc>
            </a:pPr>
            <a:r>
              <a:rPr lang="zh-CN" altLang="en-US" sz="24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要教育引导各级党组织和广大党员、干部经常进行思想政治体检，同党中央要求“对标”，拿党章党规“扫描”，用人民群众新期待“透视”，同先辈先烈、先进典型“对照”，不断叩问初心、守护初心，不断坚守使命、担当使命，始终做到初心如磐、使命在肩。要以党的创新理论滋养初心、引领使命，从党的非凡历史中找寻初心、激励使命，在严肃党内政治生活中锤炼初心、体悟使命，把初心和使命变成锐意进取、开拓创新的精气神和埋头苦干、真抓实干的原动力。</a:t>
            </a:r>
            <a:endParaRPr lang="zh-CN" altLang="en-US" sz="24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1"/>
            <a:ext cx="12192000" cy="6858000"/>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70305" y="3097530"/>
            <a:ext cx="2282190" cy="3322320"/>
          </a:xfrm>
          <a:prstGeom prst="rect">
            <a:avLst/>
          </a:prstGeom>
        </p:spPr>
      </p:pic>
      <p:grpSp>
        <p:nvGrpSpPr>
          <p:cNvPr id="3" name="组合 2"/>
          <p:cNvGrpSpPr/>
          <p:nvPr/>
        </p:nvGrpSpPr>
        <p:grpSpPr>
          <a:xfrm>
            <a:off x="3561715" y="4307840"/>
            <a:ext cx="5068570" cy="473075"/>
            <a:chOff x="6717" y="6800"/>
            <a:chExt cx="7982" cy="745"/>
          </a:xfrm>
        </p:grpSpPr>
        <p:sp>
          <p:nvSpPr>
            <p:cNvPr id="30" name="PA-10227"/>
            <p:cNvSpPr/>
            <p:nvPr>
              <p:custDataLst>
                <p:tags r:id="rId3"/>
              </p:custDataLst>
            </p:nvPr>
          </p:nvSpPr>
          <p:spPr>
            <a:xfrm>
              <a:off x="6717" y="6800"/>
              <a:ext cx="3192" cy="745"/>
            </a:xfrm>
            <a:prstGeom prst="roundRect">
              <a:avLst>
                <a:gd name="adj" fmla="val 50000"/>
              </a:avLst>
            </a:prstGeom>
            <a:noFill/>
            <a:ln>
              <a:noFill/>
              <a:prstDash val="sysDot"/>
            </a:ln>
          </p:spPr>
          <p:txBody>
            <a:bodyPr wrap="square">
              <a:spAutoFit/>
            </a:bodyPr>
            <a:lstStyle/>
            <a:p>
              <a:pPr algn="ctr">
                <a:lnSpc>
                  <a:spcPts val="1900"/>
                </a:lnSpc>
                <a:defRPr/>
              </a:pPr>
              <a:r>
                <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汇报：</a:t>
              </a:r>
              <a:r>
                <a:rPr lang="en-US" altLang="zh-CN"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xxxx</a:t>
              </a:r>
              <a:endParaRPr lang="en-US" altLang="zh-CN" sz="1600" dirty="0">
                <a:solidFill>
                  <a:srgbClr val="DF0010"/>
                </a:solidFill>
                <a:latin typeface="思源黑体 CN Medium" panose="020B0600000000000000" charset="-122"/>
                <a:ea typeface="思源黑体 CN Medium" panose="020B0600000000000000" charset="-122"/>
                <a:cs typeface="思源黑体 CN Medium" panose="020B0600000000000000" charset="-122"/>
              </a:endParaRPr>
            </a:p>
          </p:txBody>
        </p:sp>
        <p:grpSp>
          <p:nvGrpSpPr>
            <p:cNvPr id="31" name="PA-10228"/>
            <p:cNvGrpSpPr/>
            <p:nvPr>
              <p:custDataLst>
                <p:tags r:id="rId4"/>
              </p:custDataLst>
            </p:nvPr>
          </p:nvGrpSpPr>
          <p:grpSpPr>
            <a:xfrm>
              <a:off x="6732" y="6883"/>
              <a:ext cx="564" cy="564"/>
              <a:chOff x="801291" y="3535885"/>
              <a:chExt cx="219347" cy="219347"/>
            </a:xfrm>
            <a:effectLst/>
          </p:grpSpPr>
          <p:sp>
            <p:nvSpPr>
              <p:cNvPr id="32" name="PA-椭圆 10"/>
              <p:cNvSpPr>
                <a:spLocks noChangeArrowheads="1"/>
              </p:cNvSpPr>
              <p:nvPr>
                <p:custDataLst>
                  <p:tags r:id="rId5"/>
                </p:custDataLst>
              </p:nvPr>
            </p:nvSpPr>
            <p:spPr bwMode="auto">
              <a:xfrm>
                <a:off x="801291" y="3535885"/>
                <a:ext cx="219347" cy="219347"/>
              </a:xfrm>
              <a:prstGeom prst="ellipse">
                <a:avLst/>
              </a:prstGeom>
              <a:solidFill>
                <a:srgbClr val="DF001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800">
                  <a:solidFill>
                    <a:srgbClr val="C00000"/>
                  </a:solidFill>
                  <a:latin typeface="汉仪程行简" panose="00020600040101010101" pitchFamily="18" charset="-122"/>
                  <a:ea typeface="汉仪程行简" panose="00020600040101010101" pitchFamily="18" charset="-122"/>
                  <a:cs typeface="+mn-ea"/>
                  <a:sym typeface="+mn-lt"/>
                </a:endParaRPr>
              </a:p>
            </p:txBody>
          </p:sp>
          <p:grpSp>
            <p:nvGrpSpPr>
              <p:cNvPr id="33" name="组合 32"/>
              <p:cNvGrpSpPr/>
              <p:nvPr/>
            </p:nvGrpSpPr>
            <p:grpSpPr>
              <a:xfrm>
                <a:off x="860980" y="3583766"/>
                <a:ext cx="100336" cy="114060"/>
                <a:chOff x="860980" y="3583766"/>
                <a:chExt cx="100336" cy="114060"/>
              </a:xfrm>
            </p:grpSpPr>
            <p:sp>
              <p:nvSpPr>
                <p:cNvPr id="34" name="PA-任意多边形 12"/>
                <p:cNvSpPr>
                  <a:spLocks noEditPoints="1"/>
                </p:cNvSpPr>
                <p:nvPr>
                  <p:custDataLst>
                    <p:tags r:id="rId6"/>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dist"/>
                  <a:endParaRPr lang="zh-CN" altLang="en-US" sz="1600">
                    <a:solidFill>
                      <a:srgbClr val="C00000"/>
                    </a:solidFill>
                    <a:latin typeface="汉仪程行简" panose="00020600040101010101" pitchFamily="18" charset="-122"/>
                    <a:ea typeface="汉仪程行简" panose="00020600040101010101" pitchFamily="18" charset="-122"/>
                    <a:cs typeface="+mn-ea"/>
                    <a:sym typeface="+mn-lt"/>
                  </a:endParaRPr>
                </a:p>
              </p:txBody>
            </p:sp>
            <p:sp>
              <p:nvSpPr>
                <p:cNvPr id="35" name="PA-任意多边形 13"/>
                <p:cNvSpPr/>
                <p:nvPr>
                  <p:custDataLst>
                    <p:tags r:id="rId7"/>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dist"/>
                  <a:endParaRPr lang="zh-CN" altLang="en-US" sz="1600">
                    <a:solidFill>
                      <a:srgbClr val="C00000"/>
                    </a:solidFill>
                    <a:latin typeface="汉仪程行简" panose="00020600040101010101" pitchFamily="18" charset="-122"/>
                    <a:ea typeface="汉仪程行简" panose="00020600040101010101" pitchFamily="18" charset="-122"/>
                    <a:cs typeface="+mn-ea"/>
                    <a:sym typeface="+mn-lt"/>
                  </a:endParaRPr>
                </a:p>
              </p:txBody>
            </p:sp>
          </p:grpSp>
        </p:grpSp>
        <p:grpSp>
          <p:nvGrpSpPr>
            <p:cNvPr id="36" name="PA-10229"/>
            <p:cNvGrpSpPr/>
            <p:nvPr>
              <p:custDataLst>
                <p:tags r:id="rId8"/>
              </p:custDataLst>
            </p:nvPr>
          </p:nvGrpSpPr>
          <p:grpSpPr>
            <a:xfrm>
              <a:off x="10188" y="6895"/>
              <a:ext cx="564" cy="564"/>
              <a:chOff x="10244494" y="3928282"/>
              <a:chExt cx="358149" cy="358149"/>
            </a:xfrm>
          </p:grpSpPr>
          <p:sp>
            <p:nvSpPr>
              <p:cNvPr id="37" name="PA-椭圆 10"/>
              <p:cNvSpPr>
                <a:spLocks noChangeArrowheads="1"/>
              </p:cNvSpPr>
              <p:nvPr>
                <p:custDataLst>
                  <p:tags r:id="rId9"/>
                </p:custDataLst>
              </p:nvPr>
            </p:nvSpPr>
            <p:spPr bwMode="auto">
              <a:xfrm>
                <a:off x="10244494" y="3928282"/>
                <a:ext cx="358149" cy="358149"/>
              </a:xfrm>
              <a:prstGeom prst="ellipse">
                <a:avLst/>
              </a:prstGeom>
              <a:solidFill>
                <a:srgbClr val="DF001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800">
                  <a:solidFill>
                    <a:srgbClr val="C00000"/>
                  </a:solidFill>
                  <a:latin typeface="汉仪程行简" panose="00020600040101010101" pitchFamily="18" charset="-122"/>
                  <a:ea typeface="汉仪程行简" panose="00020600040101010101" pitchFamily="18" charset="-122"/>
                  <a:cs typeface="+mn-ea"/>
                  <a:sym typeface="+mn-lt"/>
                </a:endParaRPr>
              </a:p>
            </p:txBody>
          </p:sp>
          <p:grpSp>
            <p:nvGrpSpPr>
              <p:cNvPr id="38" name="Group 16"/>
              <p:cNvGrpSpPr/>
              <p:nvPr/>
            </p:nvGrpSpPr>
            <p:grpSpPr bwMode="auto">
              <a:xfrm>
                <a:off x="10365730" y="4000027"/>
                <a:ext cx="128337" cy="206279"/>
                <a:chOff x="4441" y="3144"/>
                <a:chExt cx="215" cy="345"/>
              </a:xfrm>
            </p:grpSpPr>
            <p:sp>
              <p:nvSpPr>
                <p:cNvPr id="39" name="PA-任意多边形 17"/>
                <p:cNvSpPr>
                  <a:spLocks noEditPoints="1"/>
                </p:cNvSpPr>
                <p:nvPr>
                  <p:custDataLst>
                    <p:tags r:id="rId10"/>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dist"/>
                  <a:endParaRPr lang="zh-CN" altLang="en-US" sz="1600">
                    <a:solidFill>
                      <a:srgbClr val="C00000"/>
                    </a:solidFill>
                    <a:latin typeface="汉仪程行简" panose="00020600040101010101" pitchFamily="18" charset="-122"/>
                    <a:ea typeface="汉仪程行简" panose="00020600040101010101" pitchFamily="18" charset="-122"/>
                    <a:cs typeface="+mn-ea"/>
                    <a:sym typeface="+mn-lt"/>
                  </a:endParaRPr>
                </a:p>
              </p:txBody>
            </p:sp>
            <p:sp>
              <p:nvSpPr>
                <p:cNvPr id="40" name="PA-任意多边形 18"/>
                <p:cNvSpPr/>
                <p:nvPr>
                  <p:custDataLst>
                    <p:tags r:id="rId11"/>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dist"/>
                  <a:endParaRPr lang="zh-CN" altLang="en-US" sz="1600">
                    <a:solidFill>
                      <a:srgbClr val="C00000"/>
                    </a:solidFill>
                    <a:latin typeface="汉仪程行简" panose="00020600040101010101" pitchFamily="18" charset="-122"/>
                    <a:ea typeface="汉仪程行简" panose="00020600040101010101" pitchFamily="18" charset="-122"/>
                    <a:cs typeface="+mn-ea"/>
                    <a:sym typeface="+mn-lt"/>
                  </a:endParaRPr>
                </a:p>
              </p:txBody>
            </p:sp>
          </p:grpSp>
        </p:grpSp>
        <p:sp>
          <p:nvSpPr>
            <p:cNvPr id="41" name="PA-102210"/>
            <p:cNvSpPr/>
            <p:nvPr>
              <p:custDataLst>
                <p:tags r:id="rId12"/>
              </p:custDataLst>
            </p:nvPr>
          </p:nvSpPr>
          <p:spPr>
            <a:xfrm>
              <a:off x="10239" y="6800"/>
              <a:ext cx="4460" cy="745"/>
            </a:xfrm>
            <a:prstGeom prst="roundRect">
              <a:avLst>
                <a:gd name="adj" fmla="val 50000"/>
              </a:avLst>
            </a:prstGeom>
            <a:noFill/>
            <a:ln>
              <a:noFill/>
              <a:prstDash val="sysDot"/>
            </a:ln>
          </p:spPr>
          <p:txBody>
            <a:bodyPr wrap="square">
              <a:spAutoFit/>
            </a:bodyPr>
            <a:lstStyle/>
            <a:p>
              <a:pPr algn="ctr">
                <a:lnSpc>
                  <a:spcPts val="1900"/>
                </a:lnSpc>
                <a:defRPr/>
              </a:pPr>
              <a:r>
                <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时间：</a:t>
              </a:r>
              <a:r>
                <a:rPr lang="en-US" altLang="zh-CN"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2022</a:t>
              </a:r>
              <a:r>
                <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年</a:t>
              </a:r>
              <a:r>
                <a:rPr lang="en-US" altLang="zh-CN"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02</a:t>
              </a:r>
              <a:r>
                <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月</a:t>
              </a:r>
              <a:r>
                <a:rPr lang="en-US" altLang="zh-CN"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20</a:t>
              </a:r>
              <a:r>
                <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rPr>
                <a:t>日</a:t>
              </a:r>
              <a:endParaRPr lang="zh-CN" altLang="en-US" sz="1600" dirty="0">
                <a:solidFill>
                  <a:srgbClr val="DF0010"/>
                </a:solidFill>
                <a:latin typeface="思源黑体 CN Medium" panose="020B0600000000000000" charset="-122"/>
                <a:ea typeface="思源黑体 CN Medium" panose="020B0600000000000000" charset="-122"/>
                <a:cs typeface="思源黑体 CN Medium" panose="020B0600000000000000" charset="-122"/>
              </a:endParaRPr>
            </a:p>
          </p:txBody>
        </p:sp>
      </p:grpSp>
      <p:pic>
        <p:nvPicPr>
          <p:cNvPr id="6" name="图片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131786"/>
            <a:ext cx="12192000" cy="1542439"/>
          </a:xfrm>
          <a:prstGeom prst="rect">
            <a:avLst/>
          </a:prstGeom>
        </p:spPr>
      </p:pic>
      <p:pic>
        <p:nvPicPr>
          <p:cNvPr id="4" name="图片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169237"/>
            <a:ext cx="12192000" cy="1692463"/>
          </a:xfrm>
          <a:prstGeom prst="rect">
            <a:avLst/>
          </a:prstGeom>
        </p:spPr>
      </p:pic>
      <p:pic>
        <p:nvPicPr>
          <p:cNvPr id="13" name="图片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566324" y="3715685"/>
            <a:ext cx="2625675" cy="3139772"/>
          </a:xfrm>
          <a:prstGeom prst="rect">
            <a:avLst/>
          </a:prstGeom>
        </p:spPr>
      </p:pic>
      <p:pic>
        <p:nvPicPr>
          <p:cNvPr id="17" name="图片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88826" y="3775017"/>
            <a:ext cx="1258041" cy="825931"/>
          </a:xfrm>
          <a:prstGeom prst="rect">
            <a:avLst/>
          </a:prstGeom>
        </p:spPr>
      </p:pic>
      <p:pic>
        <p:nvPicPr>
          <p:cNvPr id="8" name="图片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6" y="240"/>
            <a:ext cx="4042051" cy="1449592"/>
          </a:xfrm>
          <a:prstGeom prst="rect">
            <a:avLst/>
          </a:prstGeom>
        </p:spPr>
      </p:pic>
      <p:sp>
        <p:nvSpPr>
          <p:cNvPr id="82" name="文本框 81"/>
          <p:cNvSpPr txBox="1"/>
          <p:nvPr/>
        </p:nvSpPr>
        <p:spPr>
          <a:xfrm>
            <a:off x="654050" y="1520825"/>
            <a:ext cx="11235690" cy="2527935"/>
          </a:xfrm>
          <a:prstGeom prst="rect">
            <a:avLst/>
          </a:prstGeom>
          <a:noFill/>
        </p:spPr>
        <p:txBody>
          <a:bodyPr wrap="square" rtlCol="0">
            <a:spAutoFit/>
          </a:bodyPr>
          <a:lstStyle/>
          <a:p>
            <a:pPr algn="ctr">
              <a:lnSpc>
                <a:spcPct val="110000"/>
              </a:lnSpc>
            </a:pPr>
            <a:r>
              <a:rPr lang="zh-CN" sz="72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如何</a:t>
            </a:r>
            <a:r>
              <a:rPr lang="zh-CN" sz="72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扣好廉洁从政</a:t>
            </a:r>
            <a:r>
              <a:rPr lang="zh-CN" sz="72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的</a:t>
            </a:r>
            <a:endParaRPr lang="zh-CN" sz="72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algn="ctr">
              <a:lnSpc>
                <a:spcPct val="110000"/>
              </a:lnSpc>
            </a:pPr>
            <a:r>
              <a:rPr lang="en-US" altLang="zh-CN" sz="72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a:t>
            </a:r>
            <a:r>
              <a:rPr lang="zh-CN" altLang="en-US" sz="72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第一粒扣子</a:t>
            </a:r>
            <a:r>
              <a:rPr lang="en-US" altLang="zh-CN" sz="72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a:t>
            </a:r>
            <a:endParaRPr lang="en-US" altLang="zh-CN" sz="7200" b="1" spc="800" dirty="0">
              <a:solidFill>
                <a:srgbClr val="DF0010"/>
              </a:solidFill>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500"/>
                            </p:stCondLst>
                            <p:childTnLst>
                              <p:par>
                                <p:cTn id="29" presetID="16" presetClass="entr" presetSubtype="21" fill="hold" nodeType="afterEffect">
                                  <p:stCondLst>
                                    <p:cond delay="0"/>
                                  </p:stCondLst>
                                  <p:childTnLst>
                                    <p:set>
                                      <p:cBhvr>
                                        <p:cTn id="30" dur="1" fill="hold">
                                          <p:stCondLst>
                                            <p:cond delay="0"/>
                                          </p:stCondLst>
                                        </p:cTn>
                                        <p:tgtEl>
                                          <p:spTgt spid="82">
                                            <p:txEl>
                                              <p:pRg st="0" end="0"/>
                                            </p:txEl>
                                          </p:spTgt>
                                        </p:tgtEl>
                                        <p:attrNameLst>
                                          <p:attrName>style.visibility</p:attrName>
                                        </p:attrNameLst>
                                      </p:cBhvr>
                                      <p:to>
                                        <p:strVal val="visible"/>
                                      </p:to>
                                    </p:set>
                                    <p:animEffect transition="in" filter="barn(inVertical)">
                                      <p:cBhvr>
                                        <p:cTn id="31" dur="500"/>
                                        <p:tgtEl>
                                          <p:spTgt spid="82">
                                            <p:txEl>
                                              <p:pRg st="0" end="0"/>
                                            </p:txEl>
                                          </p:spTgt>
                                        </p:tgtEl>
                                      </p:cBhvr>
                                    </p:animEffect>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82">
                                            <p:txEl>
                                              <p:pRg st="1" end="1"/>
                                            </p:txEl>
                                          </p:spTgt>
                                        </p:tgtEl>
                                        <p:attrNameLst>
                                          <p:attrName>style.visibility</p:attrName>
                                        </p:attrNameLst>
                                      </p:cBhvr>
                                      <p:to>
                                        <p:strVal val="visible"/>
                                      </p:to>
                                    </p:set>
                                    <p:animEffect transition="in" filter="barn(inVertical)">
                                      <p:cBhvr>
                                        <p:cTn id="35" dur="500"/>
                                        <p:tgtEl>
                                          <p:spTgt spid="82">
                                            <p:txEl>
                                              <p:pRg st="1" end="1"/>
                                            </p:txEl>
                                          </p:spTgt>
                                        </p:tgtEl>
                                      </p:cBhvr>
                                    </p:animEffect>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737100" y="2725599"/>
            <a:ext cx="2717800" cy="461665"/>
            <a:chOff x="4737100" y="3090816"/>
            <a:chExt cx="2717800" cy="461665"/>
          </a:xfrm>
        </p:grpSpPr>
        <p:sp>
          <p:nvSpPr>
            <p:cNvPr id="35" name="圆角矩形 52"/>
            <p:cNvSpPr/>
            <p:nvPr/>
          </p:nvSpPr>
          <p:spPr>
            <a:xfrm>
              <a:off x="4737100" y="3094623"/>
              <a:ext cx="2717800" cy="454051"/>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endParaRPr>
            </a:p>
          </p:txBody>
        </p:sp>
        <p:sp>
          <p:nvSpPr>
            <p:cNvPr id="36" name="Rectangle 5"/>
            <p:cNvSpPr>
              <a:spLocks noChangeArrowheads="1"/>
            </p:cNvSpPr>
            <p:nvPr/>
          </p:nvSpPr>
          <p:spPr bwMode="auto">
            <a:xfrm>
              <a:off x="5234225" y="3090816"/>
              <a:ext cx="1723549" cy="461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第一部分</a:t>
              </a:r>
              <a:endPar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endParaRPr>
            </a:p>
          </p:txBody>
        </p:sp>
      </p:grpSp>
      <p:sp>
        <p:nvSpPr>
          <p:cNvPr id="37" name="Rectangle 5"/>
          <p:cNvSpPr>
            <a:spLocks noChangeArrowheads="1"/>
          </p:cNvSpPr>
          <p:nvPr/>
        </p:nvSpPr>
        <p:spPr bwMode="auto">
          <a:xfrm>
            <a:off x="1560491" y="3435923"/>
            <a:ext cx="9071017" cy="16916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坚定理想信念</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牢记初心使命</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pic>
        <p:nvPicPr>
          <p:cNvPr id="38" name="图片 3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08868" y="852887"/>
            <a:ext cx="1574264" cy="1620060"/>
          </a:xfrm>
          <a:prstGeom prst="rect">
            <a:avLst/>
          </a:prstGeom>
          <a:effectLst>
            <a:outerShdw blurRad="76200" dist="50800" dir="5400000" algn="t" rotWithShape="0">
              <a:prstClr val="black">
                <a:alpha val="40000"/>
              </a:prstClr>
            </a:outerShdw>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70554" y="2830303"/>
            <a:ext cx="2472593" cy="360012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69237"/>
            <a:ext cx="12192000" cy="169246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 y="240"/>
            <a:ext cx="4042051" cy="1449592"/>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66324" y="3715685"/>
            <a:ext cx="2625675" cy="3139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750"/>
                                        <p:tgtEl>
                                          <p:spTgt spid="37"/>
                                        </p:tgtEl>
                                      </p:cBhvr>
                                    </p:animEffect>
                                    <p:anim calcmode="lin" valueType="num">
                                      <p:cBhvr>
                                        <p:cTn id="18" dur="750" fill="hold"/>
                                        <p:tgtEl>
                                          <p:spTgt spid="37"/>
                                        </p:tgtEl>
                                        <p:attrNameLst>
                                          <p:attrName>ppt_x</p:attrName>
                                        </p:attrNameLst>
                                      </p:cBhvr>
                                      <p:tavLst>
                                        <p:tav tm="0">
                                          <p:val>
                                            <p:strVal val="#ppt_x"/>
                                          </p:val>
                                        </p:tav>
                                        <p:tav tm="100000">
                                          <p:val>
                                            <p:strVal val="#ppt_x"/>
                                          </p:val>
                                        </p:tav>
                                      </p:tavLst>
                                    </p:anim>
                                    <p:anim calcmode="lin" valueType="num">
                                      <p:cBhvr>
                                        <p:cTn id="19" dur="75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738156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坚定理想信念，牢记初心使命</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3</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日，相关领导在中央党校（国家行政学院）中青年干部培训班开班式上的讲话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768134"/>
            <a:ext cx="10854664" cy="2434513"/>
          </a:xfrm>
          <a:prstGeom prst="rect">
            <a:avLst/>
          </a:prstGeom>
        </p:spPr>
        <p:txBody>
          <a:bodyPr wrap="square">
            <a:spAutoFit/>
          </a:bodyPr>
          <a:lstStyle/>
          <a:p>
            <a:pPr algn="ctr">
              <a:lnSpc>
                <a:spcPct val="130000"/>
              </a:lnSpc>
            </a:pPr>
            <a:r>
              <a:rPr lang="zh-CN" altLang="en-US" sz="24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年轻干部要以先辈先烈为镜、以反面典型为戒，不断筑牢信仰之基、补足精神之钙、把稳思想之舵，以坚定的理想信念砥砺对党的赤诚忠心。要自觉加强政治历练，接受严格的党内政治生活淬炼，不断提高政治判断力、政治领悟力、政治执行力，使自己的政治能力同担任的工作职责相匹配。要立志为党分忧、为国尽责、为民奉献，勇于担苦、担难、担重、担险，以实际行动诠释对党的忠诚。</a:t>
            </a:r>
            <a:endParaRPr lang="zh-CN" altLang="en-US" sz="24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738156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坚定理想信念，牢记初心使命</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1262012"/>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9</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日，相关领导在中央党校（国家行政学院）中青年干部培训班开班式上的讲话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a:p>
            <a:pPr algn="r">
              <a:lnSpc>
                <a:spcPct val="130000"/>
              </a:lnSpc>
            </a:pP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　　</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628434"/>
            <a:ext cx="10854664" cy="2679451"/>
          </a:xfrm>
          <a:prstGeom prst="rect">
            <a:avLst/>
          </a:prstGeom>
        </p:spPr>
        <p:txBody>
          <a:bodyPr wrap="square">
            <a:spAutoFit/>
          </a:bodyPr>
          <a:lstStyle/>
          <a:p>
            <a:pPr algn="ctr">
              <a:lnSpc>
                <a:spcPct val="130000"/>
              </a:lnSpc>
            </a:pPr>
            <a:r>
              <a:rPr lang="zh-CN" altLang="en-US" sz="22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对党员干部来讲，是有坚定理想信念，还是满脑子功利私欲，决定着一个人的思想境界和行为举止。党员干部有了坚定理想信念，才能经得住各种考验，走得稳、走得远；没有理想信念，或者理想信念不坚定，就经不起风吹浪打，关键时刻就会私心杂念丛生，甚至临阵脱逃。现实生活中，一些党员、干部精神空虚、意志消沉、心为物役，信奉金钱至上、名利至上、享乐至上，少数人更是把党和人民赋予的权力作为谋取私利的手段，堕入腐败深渊，说到底都是理想信念动摇所致。</a:t>
            </a:r>
            <a:endParaRPr lang="zh-CN" altLang="en-US" sz="22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737100" y="2725599"/>
            <a:ext cx="2717800" cy="460375"/>
            <a:chOff x="4737100" y="3090816"/>
            <a:chExt cx="2717800" cy="460375"/>
          </a:xfrm>
        </p:grpSpPr>
        <p:sp>
          <p:nvSpPr>
            <p:cNvPr id="35" name="圆角矩形 52"/>
            <p:cNvSpPr/>
            <p:nvPr/>
          </p:nvSpPr>
          <p:spPr>
            <a:xfrm>
              <a:off x="4737100" y="3094623"/>
              <a:ext cx="2717800" cy="454051"/>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endParaRPr>
            </a:p>
          </p:txBody>
        </p:sp>
        <p:sp>
          <p:nvSpPr>
            <p:cNvPr id="36" name="Rectangle 5"/>
            <p:cNvSpPr>
              <a:spLocks noChangeArrowheads="1"/>
            </p:cNvSpPr>
            <p:nvPr/>
          </p:nvSpPr>
          <p:spPr bwMode="auto">
            <a:xfrm>
              <a:off x="5242560" y="3090816"/>
              <a:ext cx="170688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第</a:t>
              </a: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二部分</a:t>
              </a:r>
              <a:endPar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endParaRPr>
            </a:p>
          </p:txBody>
        </p:sp>
      </p:grpSp>
      <p:pic>
        <p:nvPicPr>
          <p:cNvPr id="38" name="图片 3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08868" y="852887"/>
            <a:ext cx="1574264" cy="1620060"/>
          </a:xfrm>
          <a:prstGeom prst="rect">
            <a:avLst/>
          </a:prstGeom>
          <a:effectLst>
            <a:outerShdw blurRad="76200" dist="50800" dir="5400000" algn="t" rotWithShape="0">
              <a:prstClr val="black">
                <a:alpha val="40000"/>
              </a:prstClr>
            </a:outerShdw>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70554" y="2830303"/>
            <a:ext cx="2472593" cy="360012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69237"/>
            <a:ext cx="12192000" cy="169246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 y="240"/>
            <a:ext cx="4042051" cy="1449592"/>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66324" y="3715685"/>
            <a:ext cx="2625675" cy="3139772"/>
          </a:xfrm>
          <a:prstGeom prst="rect">
            <a:avLst/>
          </a:prstGeom>
        </p:spPr>
      </p:pic>
      <p:sp>
        <p:nvSpPr>
          <p:cNvPr id="3" name="Rectangle 5"/>
          <p:cNvSpPr>
            <a:spLocks noChangeArrowheads="1"/>
          </p:cNvSpPr>
          <p:nvPr/>
        </p:nvSpPr>
        <p:spPr bwMode="auto">
          <a:xfrm>
            <a:off x="1560491" y="3435923"/>
            <a:ext cx="9071017" cy="16916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主动查找、勇于改正自身</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的缺点和不足</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750"/>
                                        <p:tgtEl>
                                          <p:spTgt spid="3"/>
                                        </p:tgtEl>
                                      </p:cBhvr>
                                    </p:animEffect>
                                    <p:anim calcmode="lin" valueType="num">
                                      <p:cBhvr>
                                        <p:cTn id="37" dur="750" fill="hold"/>
                                        <p:tgtEl>
                                          <p:spTgt spid="3"/>
                                        </p:tgtEl>
                                        <p:attrNameLst>
                                          <p:attrName>ppt_x</p:attrName>
                                        </p:attrNameLst>
                                      </p:cBhvr>
                                      <p:tavLst>
                                        <p:tav tm="0">
                                          <p:val>
                                            <p:strVal val="#ppt_x"/>
                                          </p:val>
                                        </p:tav>
                                        <p:tav tm="100000">
                                          <p:val>
                                            <p:strVal val="#ppt_x"/>
                                          </p:val>
                                        </p:tav>
                                      </p:tavLst>
                                    </p:anim>
                                    <p:anim calcmode="lin" valueType="num">
                                      <p:cBhvr>
                                        <p:cTn id="38"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795306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主动查找、勇于改正自身的缺点和不足</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——2021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3</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日，相关领导在中央党校（国家行政学院）中青年干部培训班开班式上的讲话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768134"/>
            <a:ext cx="10854664" cy="2434513"/>
          </a:xfrm>
          <a:prstGeom prst="rect">
            <a:avLst/>
          </a:prstGeom>
        </p:spPr>
        <p:txBody>
          <a:bodyPr wrap="square">
            <a:spAutoFit/>
          </a:bodyPr>
          <a:lstStyle/>
          <a:p>
            <a:pPr algn="ctr">
              <a:lnSpc>
                <a:spcPct val="130000"/>
              </a:lnSpc>
            </a:pPr>
            <a:r>
              <a:rPr lang="zh-CN" altLang="en-US" sz="24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年轻干部要有“检身若不及”的自觉，经常对照党的理论、对照党章党规党纪、对照初心使命、对照党中央部署要求，主动查找、勇于改正自身的缺点和不足。要本着对党、对事业、对同志高度负责的精神大胆开展批评，帮助同志发现缺点、改正错误，团结同志一道前进。要涵养虚心接受批评的胸怀和气度，胸襟开阔、诚恳接受，有则改之、无则加勉。</a:t>
            </a:r>
            <a:endParaRPr lang="zh-CN" altLang="en-US" sz="24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317939" y="312695"/>
            <a:ext cx="7953061"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主动查找、勇于改正自身的缺点和不足</a:t>
            </a:r>
            <a:endParaRPr lang="zh-CN" altLang="en-US" sz="28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
        <p:nvSpPr>
          <p:cNvPr id="7" name="矩形 6"/>
          <p:cNvSpPr/>
          <p:nvPr/>
        </p:nvSpPr>
        <p:spPr>
          <a:xfrm>
            <a:off x="4622800" y="4882963"/>
            <a:ext cx="6953250" cy="869469"/>
          </a:xfrm>
          <a:prstGeom prst="rect">
            <a:avLst/>
          </a:prstGeom>
        </p:spPr>
        <p:txBody>
          <a:bodyPr wrap="square">
            <a:spAutoFit/>
          </a:bodyPr>
          <a:lstStyle/>
          <a:p>
            <a:pPr algn="r">
              <a:lnSpc>
                <a:spcPct val="130000"/>
              </a:lnSpc>
            </a:pP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——2019</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年</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5</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月</a:t>
            </a:r>
            <a:r>
              <a:rPr lang="en-US" altLang="zh-CN"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31</a:t>
            </a:r>
            <a:r>
              <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rPr>
              <a:t>日，相关领导在“不忘初心、牢记使命”主题教育工作会议上的讲话</a:t>
            </a:r>
            <a:endParaRPr lang="zh-CN" altLang="en-US" sz="2000" kern="0" dirty="0">
              <a:latin typeface="字魂59号-创粗黑" panose="00000500000000000000" pitchFamily="2" charset="-122"/>
              <a:ea typeface="字魂59号-创粗黑" panose="00000500000000000000" pitchFamily="2" charset="-122"/>
              <a:cs typeface="Times New Roman" panose="02020603050405020304" pitchFamily="18" charset="0"/>
              <a:sym typeface="思源黑体 CN Regular" panose="020B0500000000000000" pitchFamily="34" charset="-122"/>
            </a:endParaRPr>
          </a:p>
        </p:txBody>
      </p:sp>
      <p:sp>
        <p:nvSpPr>
          <p:cNvPr id="8" name="矩形 7"/>
          <p:cNvSpPr/>
          <p:nvPr/>
        </p:nvSpPr>
        <p:spPr>
          <a:xfrm>
            <a:off x="668668" y="1853029"/>
            <a:ext cx="10854664" cy="2264723"/>
          </a:xfrm>
          <a:prstGeom prst="rect">
            <a:avLst/>
          </a:prstGeom>
        </p:spPr>
        <p:txBody>
          <a:bodyPr wrap="square">
            <a:spAutoFit/>
          </a:bodyPr>
          <a:lstStyle/>
          <a:p>
            <a:pPr algn="ctr">
              <a:lnSpc>
                <a:spcPct val="130000"/>
              </a:lnSpc>
            </a:pPr>
            <a:r>
              <a:rPr lang="zh-CN" altLang="en-US" sz="2800" kern="0" dirty="0">
                <a:solidFill>
                  <a:schemeClr val="accent2"/>
                </a:solidFill>
                <a:latin typeface="字魂143号-正酷超级黑" panose="00000500000000000000" pitchFamily="2" charset="-122"/>
                <a:ea typeface="字魂143号-正酷超级黑" panose="00000500000000000000" pitchFamily="2" charset="-122"/>
                <a:cs typeface="Times New Roman" panose="02020603050405020304" pitchFamily="18" charset="0"/>
                <a:sym typeface="思源黑体 CN Regular" panose="020B0500000000000000" pitchFamily="34" charset="-122"/>
              </a:rPr>
              <a:t>主题教育结束前，县处级以上领导班子要召开专题民主生活会，认真开展批评和自我批评。自我批评要见人见事见思想，相互批评要真点问题，达到红脸出汗、排毒治病的效果。要有闻过则喜、知过不讳的胸襟，听得进不同意见，容得下尖锐批评。</a:t>
            </a:r>
            <a:endParaRPr lang="zh-CN" altLang="en-US" sz="2800" dirty="0">
              <a:solidFill>
                <a:schemeClr val="accent2"/>
              </a:solidFill>
              <a:latin typeface="字魂143号-正酷超级黑" panose="00000500000000000000" pitchFamily="2" charset="-122"/>
              <a:ea typeface="字魂143号-正酷超级黑" panose="00000500000000000000" pitchFamily="2" charset="-122"/>
            </a:endParaRPr>
          </a:p>
        </p:txBody>
      </p:sp>
      <p:grpSp>
        <p:nvGrpSpPr>
          <p:cNvPr id="9" name="组合 8"/>
          <p:cNvGrpSpPr/>
          <p:nvPr/>
        </p:nvGrpSpPr>
        <p:grpSpPr>
          <a:xfrm>
            <a:off x="615950" y="1510350"/>
            <a:ext cx="10960100" cy="2950080"/>
            <a:chOff x="1069314" y="1459550"/>
            <a:chExt cx="10058400" cy="2950080"/>
          </a:xfrm>
        </p:grpSpPr>
        <p:sp>
          <p:nvSpPr>
            <p:cNvPr id="10" name="任意多边形 11"/>
            <p:cNvSpPr/>
            <p:nvPr/>
          </p:nvSpPr>
          <p:spPr>
            <a:xfrm>
              <a:off x="1069314" y="145955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2"/>
            <p:cNvSpPr/>
            <p:nvPr/>
          </p:nvSpPr>
          <p:spPr>
            <a:xfrm>
              <a:off x="1069314" y="4409630"/>
              <a:ext cx="10058400" cy="0"/>
            </a:xfrm>
            <a:custGeom>
              <a:avLst/>
              <a:gdLst>
                <a:gd name="connsiteX0" fmla="*/ 0 w 10058400"/>
                <a:gd name="connsiteY0" fmla="*/ 0 h 0"/>
                <a:gd name="connsiteX1" fmla="*/ 10058400 w 10058400"/>
                <a:gd name="connsiteY1" fmla="*/ 0 h 0"/>
              </a:gdLst>
              <a:ahLst/>
              <a:cxnLst>
                <a:cxn ang="0">
                  <a:pos x="connsiteX0" y="connsiteY0"/>
                </a:cxn>
                <a:cxn ang="0">
                  <a:pos x="connsiteX1" y="connsiteY1"/>
                </a:cxn>
              </a:cxnLst>
              <a:rect l="l" t="t" r="r" b="b"/>
              <a:pathLst>
                <a:path w="10058400">
                  <a:moveTo>
                    <a:pt x="0" y="0"/>
                  </a:moveTo>
                  <a:lnTo>
                    <a:pt x="10058400"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737100" y="2725599"/>
            <a:ext cx="2717800" cy="460375"/>
            <a:chOff x="4737100" y="3090816"/>
            <a:chExt cx="2717800" cy="460375"/>
          </a:xfrm>
        </p:grpSpPr>
        <p:sp>
          <p:nvSpPr>
            <p:cNvPr id="35" name="圆角矩形 52"/>
            <p:cNvSpPr/>
            <p:nvPr/>
          </p:nvSpPr>
          <p:spPr>
            <a:xfrm>
              <a:off x="4737100" y="3094623"/>
              <a:ext cx="2717800" cy="454051"/>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endParaRPr>
            </a:p>
          </p:txBody>
        </p:sp>
        <p:sp>
          <p:nvSpPr>
            <p:cNvPr id="36" name="Rectangle 5"/>
            <p:cNvSpPr>
              <a:spLocks noChangeArrowheads="1"/>
            </p:cNvSpPr>
            <p:nvPr/>
          </p:nvSpPr>
          <p:spPr bwMode="auto">
            <a:xfrm>
              <a:off x="5242560" y="3090816"/>
              <a:ext cx="170688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第</a:t>
              </a:r>
              <a:r>
                <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rPr>
                <a:t>三部分</a:t>
              </a:r>
              <a:endParaRPr lang="zh-CN" altLang="en-US" sz="2400" spc="600" dirty="0">
                <a:ln cmpd="sng">
                  <a:noFill/>
                  <a:prstDash val="solid"/>
                </a:ln>
                <a:solidFill>
                  <a:schemeClr val="bg1"/>
                </a:solidFill>
                <a:latin typeface="字魂143号-正酷超级黑" panose="00000500000000000000" pitchFamily="2" charset="-122"/>
                <a:ea typeface="字魂143号-正酷超级黑" panose="00000500000000000000" pitchFamily="2" charset="-122"/>
              </a:endParaRPr>
            </a:p>
          </p:txBody>
        </p:sp>
      </p:grpSp>
      <p:pic>
        <p:nvPicPr>
          <p:cNvPr id="38" name="图片 3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08868" y="852887"/>
            <a:ext cx="1574264" cy="1620060"/>
          </a:xfrm>
          <a:prstGeom prst="rect">
            <a:avLst/>
          </a:prstGeom>
          <a:effectLst>
            <a:outerShdw blurRad="76200" dist="50800" dir="5400000" algn="t" rotWithShape="0">
              <a:prstClr val="black">
                <a:alpha val="40000"/>
              </a:prstClr>
            </a:outerShdw>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70554" y="2830303"/>
            <a:ext cx="2472593" cy="360012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69237"/>
            <a:ext cx="12192000" cy="169246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 y="240"/>
            <a:ext cx="4042051" cy="1449592"/>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66324" y="3715685"/>
            <a:ext cx="2625675" cy="3139772"/>
          </a:xfrm>
          <a:prstGeom prst="rect">
            <a:avLst/>
          </a:prstGeom>
        </p:spPr>
      </p:pic>
      <p:sp>
        <p:nvSpPr>
          <p:cNvPr id="3" name="Rectangle 5"/>
          <p:cNvSpPr>
            <a:spLocks noChangeArrowheads="1"/>
          </p:cNvSpPr>
          <p:nvPr/>
        </p:nvSpPr>
        <p:spPr bwMode="auto">
          <a:xfrm>
            <a:off x="1560491" y="3435923"/>
            <a:ext cx="9071017" cy="8915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培育积极健康的</a:t>
            </a:r>
            <a:r>
              <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rPr>
              <a:t>生活情趣</a:t>
            </a:r>
            <a:endParaRPr lang="zh-CN" altLang="en-US" sz="5200" dirty="0">
              <a:ln cmpd="sng">
                <a:noFill/>
                <a:prstDash val="solid"/>
              </a:ln>
              <a:solidFill>
                <a:schemeClr val="accent1"/>
              </a:solidFill>
              <a:latin typeface="字魂143号-正酷超级黑" panose="00000500000000000000" pitchFamily="2" charset="-122"/>
              <a:ea typeface="字魂143号-正酷超级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750"/>
                                        <p:tgtEl>
                                          <p:spTgt spid="3"/>
                                        </p:tgtEl>
                                      </p:cBhvr>
                                    </p:animEffect>
                                    <p:anim calcmode="lin" valueType="num">
                                      <p:cBhvr>
                                        <p:cTn id="37" dur="750" fill="hold"/>
                                        <p:tgtEl>
                                          <p:spTgt spid="3"/>
                                        </p:tgtEl>
                                        <p:attrNameLst>
                                          <p:attrName>ppt_x</p:attrName>
                                        </p:attrNameLst>
                                      </p:cBhvr>
                                      <p:tavLst>
                                        <p:tav tm="0">
                                          <p:val>
                                            <p:strVal val="#ppt_x"/>
                                          </p:val>
                                        </p:tav>
                                        <p:tav tm="100000">
                                          <p:val>
                                            <p:strVal val="#ppt_x"/>
                                          </p:val>
                                        </p:tav>
                                      </p:tavLst>
                                    </p:anim>
                                    <p:anim calcmode="lin" valueType="num">
                                      <p:cBhvr>
                                        <p:cTn id="38"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KSO_WM_UNIT_PLACING_PICTURE_USER_VIEWPORT" val="{&quot;height&quot;:3662,&quot;width&quot;:17694}"/>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ISPRING_ULTRA_SCORM_COURSE_ID" val="80365168-6FFB-405A-A376-ED9A108FBE8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ldW5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ZXVuSg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BldW5K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GV1bko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GV1bkp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GV1bk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GV1bkpy/NGBZwAAAGsAAAAcAAAAdW5pdmVyc2FsL2xvY2FsX3NldHRpbmdzLnhtbA3MOwrDQAxF0d6rEOqdT+fCY3cpgyHOAoT9CAaNFGZESHaf6W5xuOP8zUoflHq4Jb6eLkywzffDXomf660fmGqI7aJuSGzONE/dqL6JPhDRYKW3yg9lRW4RuEtucimosJBoZz5P3R9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ZXVuSr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ZnVuSi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GZ1bkqV7pF+SwAAAGsAAAAbAAAAdW5pdmVyc2FsL3VuaXZlcnNhbC5wbmcueG1ss7GvyM1RKEstKs7Mz7NVMtQzULK34+WyKShKLctMLVeoAIoBBSFASaESyDVCcMszU0oygEIG5mYIwYzUzPSMElslCwNzuKA+0EwAUEsBAgAAFAACAAgAQ5RXRw3AMR7AAQAA2gMAAA8AAAAAAAAAAQAAAAAAAAAAAG5vbmUvcGxheWVyLnhtbFBLAQIAABQAAgAIAGV1bkoVDq0oZAQAAAcRAAAdAAAAAAAAAAEAAAAAAO0BAAB1bml2ZXJzYWwvY29tbW9uX21lc3NhZ2VzLmxuZ1BLAQIAABQAAgAIAGV1bkoIfgsjKQMAAIYMAAAnAAAAAAAAAAEAAAAAAIwGAAB1bml2ZXJzYWwvZmxhc2hfcHVibGlzaGluZ19zZXR0aW5ncy54bWxQSwECAAAUAAIACABldW5KtfwJZLoCAABVCgAAIQAAAAAAAAABAAAAAAD6CQAAdW5pdmVyc2FsL2ZsYXNoX3NraW5fc2V0dGluZ3MueG1sUEsBAgAAFAACAAgAZXVuSiqWD2f+AgAAlwsAACYAAAAAAAAAAQAAAAAA8wwAAHVuaXZlcnNhbC9odG1sX3B1Ymxpc2hpbmdfc2V0dGluZ3MueG1sUEsBAgAAFAACAAgAZXVuSmhxUpGaAQAAHwYAAB8AAAAAAAAAAQAAAAAANRAAAHVuaXZlcnNhbC9odG1sX3NraW5fc2V0dGluZ3MuanNQSwECAAAUAAIACABldW5KPTwv0cEAAADlAQAAGgAAAAAAAAABAAAAAAAMEgAAdW5pdmVyc2FsL2kxOG5fcHJlc2V0cy54bWxQSwECAAAUAAIACABldW5KcvzRgWcAAABrAAAAHAAAAAAAAAABAAAAAAAFEwAAdW5pdmVyc2FsL2xvY2FsX3NldHRpbmdzLnhtbFBLAQIAABQAAgAIAESUV0cjtE77+wIAALAIAAAUAAAAAAAAAAEAAAAAAKYTAAB1bml2ZXJzYWwvcGxheWVyLnhtbFBLAQIAABQAAgAIAGV1bkqwhyP0bAEAAPcCAAApAAAAAAAAAAEAAAAAANMWAAB1bml2ZXJzYWwvc2tpbl9jdXN0b21pemF0aW9uX3NldHRpbmdzLnhtbFBLAQIAABQAAgAIAGZ1bkoqijfmhxEAAPBhAAAXAAAAAAAAAAAAAAAAAIYYAAB1bml2ZXJzYWwvdW5pdmVyc2FsLnBuZ1BLAQIAABQAAgAIAGZ1bkqV7pF+SwAAAGsAAAAbAAAAAAAAAAEAAAAAAEIqAAB1bml2ZXJzYWwvdW5pdmVyc2FsLnBuZy54bWxQSwUGAAAAAAwADACGAwAAxioAAAAA"/>
  <p:tag name="ISPRING_SCORM_ENDPOINT" val="&lt;endpoint&gt;&lt;enable&gt;0&lt;/enable&gt;&lt;lrs&gt;http://&lt;/lrs&gt;&lt;auth&gt;0&lt;/auth&gt;&lt;login&gt;&lt;/login&gt;&lt;password&gt;&lt;/password&gt;&lt;key&gt;&lt;/key&gt;&lt;name&gt;&lt;/name&gt;&lt;email&gt;&lt;/email&gt;&lt;/endpoint&gt;&#10;"/>
  <p:tag name="ISPRING_PRESENTATION_TITLE" val="03"/>
  <p:tag name="KSO_WPP_MARK_KEY" val="9a3fc31a-f8d3-42fa-a06d-df4b45148de8"/>
  <p:tag name="COMMONDATA" val="eyJoZGlkIjoiYzlkMzE1YTI0Y2UxZjQzM2E2MGM2N2E4ZDUwMTllMTIifQ=="/>
</p:tagLst>
</file>

<file path=ppt/tags/tag3.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自定义 135">
      <a:dk1>
        <a:sysClr val="windowText" lastClr="000000"/>
      </a:dk1>
      <a:lt1>
        <a:sysClr val="window" lastClr="FFFFFF"/>
      </a:lt1>
      <a:dk2>
        <a:srgbClr val="44546A"/>
      </a:dk2>
      <a:lt2>
        <a:srgbClr val="E7E6E6"/>
      </a:lt2>
      <a:accent1>
        <a:srgbClr val="C00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35">
      <a:dk1>
        <a:sysClr val="windowText" lastClr="000000"/>
      </a:dk1>
      <a:lt1>
        <a:sysClr val="window" lastClr="FFFFFF"/>
      </a:lt1>
      <a:dk2>
        <a:srgbClr val="44546A"/>
      </a:dk2>
      <a:lt2>
        <a:srgbClr val="E7E6E6"/>
      </a:lt2>
      <a:accent1>
        <a:srgbClr val="C00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2741</Words>
  <Application>WPS 演示</Application>
  <PresentationFormat>宽屏</PresentationFormat>
  <Paragraphs>143</Paragraphs>
  <Slides>21</Slides>
  <Notes>21</Notes>
  <HiddenSlides>0</HiddenSlides>
  <MMClips>1</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21</vt:i4>
      </vt:variant>
    </vt:vector>
  </HeadingPairs>
  <TitlesOfParts>
    <vt:vector size="42" baseType="lpstr">
      <vt:lpstr>Arial</vt:lpstr>
      <vt:lpstr>宋体</vt:lpstr>
      <vt:lpstr>Wingdings</vt:lpstr>
      <vt:lpstr>字魂59号-创粗黑</vt:lpstr>
      <vt:lpstr>思源黑体 CN Medium</vt:lpstr>
      <vt:lpstr>黑体</vt:lpstr>
      <vt:lpstr>汉仪程行简</vt:lpstr>
      <vt:lpstr>思源黑体 CN Heavy</vt:lpstr>
      <vt:lpstr>思源黑体 CN Normal</vt:lpstr>
      <vt:lpstr>字魂143号-正酷超级黑</vt:lpstr>
      <vt:lpstr>Times New Roman</vt:lpstr>
      <vt:lpstr>思源黑体 CN Regular</vt:lpstr>
      <vt:lpstr>微软雅黑</vt:lpstr>
      <vt:lpstr>Arial Unicode MS</vt:lpstr>
      <vt:lpstr>等线</vt:lpstr>
      <vt:lpstr>等线 Light</vt:lpstr>
      <vt:lpstr>Calibri</vt:lpstr>
      <vt:lpstr>新宋体</vt:lpstr>
      <vt:lpstr>楷体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Administrator</dc:creator>
  <cp:lastModifiedBy>Administrator</cp:lastModifiedBy>
  <cp:revision>2727</cp:revision>
  <dcterms:created xsi:type="dcterms:W3CDTF">2016-12-03T13:43:00Z</dcterms:created>
  <dcterms:modified xsi:type="dcterms:W3CDTF">2023-06-16T08:22:54Z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C51A62F34CC1440489023F876B90FF0B</vt:lpwstr>
  </property>
  <property fmtid="{D5CDD505-2E9C-101B-9397-08002B2CF9AE}" pid="3" name="KSOProductBuildVer">
    <vt:lpwstr>2052-11.1.0.14309</vt:lpwstr>
  </property>
</Properties>
</file>