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handoutMasterIdLst>
    <p:handoutMasterId r:id="rId61"/>
  </p:handoutMasterIdLst>
  <p:sldIdLst>
    <p:sldId id="257" r:id="rId4"/>
    <p:sldId id="1292" r:id="rId5"/>
    <p:sldId id="276" r:id="rId7"/>
    <p:sldId id="1170" r:id="rId8"/>
    <p:sldId id="1171" r:id="rId9"/>
    <p:sldId id="1172" r:id="rId10"/>
    <p:sldId id="1175" r:id="rId11"/>
    <p:sldId id="1176" r:id="rId12"/>
    <p:sldId id="1180" r:id="rId13"/>
    <p:sldId id="1178" r:id="rId14"/>
    <p:sldId id="1181" r:id="rId15"/>
    <p:sldId id="1173" r:id="rId16"/>
    <p:sldId id="1185" r:id="rId17"/>
    <p:sldId id="1186" r:id="rId18"/>
    <p:sldId id="1418" r:id="rId19"/>
    <p:sldId id="1362" r:id="rId20"/>
    <p:sldId id="1364" r:id="rId21"/>
    <p:sldId id="1190" r:id="rId22"/>
    <p:sldId id="1189" r:id="rId23"/>
    <p:sldId id="1191" r:id="rId24"/>
    <p:sldId id="1192" r:id="rId25"/>
    <p:sldId id="1193" r:id="rId26"/>
    <p:sldId id="1366" r:id="rId27"/>
    <p:sldId id="1194" r:id="rId28"/>
    <p:sldId id="1195" r:id="rId29"/>
    <p:sldId id="1196" r:id="rId30"/>
    <p:sldId id="1367" r:id="rId31"/>
    <p:sldId id="1198" r:id="rId32"/>
    <p:sldId id="1250" r:id="rId33"/>
    <p:sldId id="1368" r:id="rId34"/>
    <p:sldId id="1199" r:id="rId35"/>
    <p:sldId id="1200" r:id="rId36"/>
    <p:sldId id="1201" r:id="rId37"/>
    <p:sldId id="1369" r:id="rId38"/>
    <p:sldId id="1202" r:id="rId39"/>
    <p:sldId id="1203" r:id="rId40"/>
    <p:sldId id="1205" r:id="rId41"/>
    <p:sldId id="1370" r:id="rId42"/>
    <p:sldId id="1208" r:id="rId43"/>
    <p:sldId id="1209" r:id="rId44"/>
    <p:sldId id="1210" r:id="rId45"/>
    <p:sldId id="1211" r:id="rId46"/>
    <p:sldId id="1212" r:id="rId47"/>
    <p:sldId id="1213" r:id="rId48"/>
    <p:sldId id="1214" r:id="rId49"/>
    <p:sldId id="1240" r:id="rId50"/>
    <p:sldId id="1226" r:id="rId51"/>
    <p:sldId id="1243" r:id="rId52"/>
    <p:sldId id="1244" r:id="rId53"/>
    <p:sldId id="1227" r:id="rId54"/>
    <p:sldId id="1241" r:id="rId55"/>
    <p:sldId id="1229" r:id="rId56"/>
    <p:sldId id="1245" r:id="rId57"/>
    <p:sldId id="1252" r:id="rId58"/>
    <p:sldId id="1253" r:id="rId59"/>
    <p:sldId id="256"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E9B"/>
    <a:srgbClr val="0F76AD"/>
    <a:srgbClr val="7F7F7F"/>
    <a:srgbClr val="4472C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80" autoAdjust="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slide" Target="slides/slide56.xml"/><Relationship Id="rId6" Type="http://schemas.openxmlformats.org/officeDocument/2006/relationships/notesMaster" Target="notesMasters/notesMaster1.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70418A-2D11-44F1-91D1-27625003826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46F35B5-76EC-4DA6-AB4C-C5B809DA40F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E498F0-1DA5-45BE-AD1D-E83892C5F9D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F35B5-76EC-4DA6-AB4C-C5B809DA40F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498F0-1DA5-45BE-AD1D-E83892C5F9D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F35B5-76EC-4DA6-AB4C-C5B809DA40F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498F0-1DA5-45BE-AD1D-E83892C5F9D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4" Type="http://schemas.openxmlformats.org/officeDocument/2006/relationships/notesSlide" Target="../notesSlides/notesSlide1.xml"/><Relationship Id="rId23" Type="http://schemas.openxmlformats.org/officeDocument/2006/relationships/slideLayout" Target="../slideLayouts/slideLayout7.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6" Type="http://schemas.openxmlformats.org/officeDocument/2006/relationships/slideLayout" Target="../slideLayouts/slideLayout7.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5" name="文本框 4"/>
          <p:cNvSpPr txBox="1"/>
          <p:nvPr/>
        </p:nvSpPr>
        <p:spPr>
          <a:xfrm>
            <a:off x="1003877" y="1946677"/>
            <a:ext cx="10350500" cy="1446550"/>
          </a:xfrm>
          <a:prstGeom prst="rect">
            <a:avLst/>
          </a:prstGeom>
          <a:noFill/>
        </p:spPr>
        <p:txBody>
          <a:bodyPr vert="horz" wrap="square" rtlCol="0">
            <a:spAutoFit/>
          </a:bodyPr>
          <a:lstStyle/>
          <a:p>
            <a:pPr algn="ctr"/>
            <a:r>
              <a:rPr lang="zh-CN" altLang="en-US" sz="4400" b="1" dirty="0">
                <a:solidFill>
                  <a:srgbClr val="145E9B"/>
                </a:solidFill>
                <a:latin typeface="微软雅黑" panose="020B0503020204020204" pitchFamily="34" charset="-122"/>
                <a:ea typeface="微软雅黑" panose="020B0503020204020204" pitchFamily="34" charset="-122"/>
              </a:rPr>
              <a:t>高职院校内部质量保证体系诊断与改进</a:t>
            </a:r>
            <a:endParaRPr lang="en-US" altLang="zh-CN" sz="4400" b="1" dirty="0">
              <a:solidFill>
                <a:srgbClr val="145E9B"/>
              </a:solidFill>
              <a:latin typeface="微软雅黑" panose="020B0503020204020204" pitchFamily="34" charset="-122"/>
              <a:ea typeface="微软雅黑" panose="020B0503020204020204" pitchFamily="34" charset="-122"/>
            </a:endParaRPr>
          </a:p>
          <a:p>
            <a:pPr algn="ctr"/>
            <a:r>
              <a:rPr lang="zh-CN" altLang="en-US" sz="4400" b="1" dirty="0">
                <a:solidFill>
                  <a:srgbClr val="145E9B"/>
                </a:solidFill>
                <a:latin typeface="微软雅黑" panose="020B0503020204020204" pitchFamily="34" charset="-122"/>
                <a:ea typeface="微软雅黑" panose="020B0503020204020204" pitchFamily="34" charset="-122"/>
              </a:rPr>
              <a:t>省级复核的几个问题</a:t>
            </a:r>
            <a:endParaRPr lang="zh-CN" altLang="en-US" sz="4400" b="1" dirty="0">
              <a:solidFill>
                <a:srgbClr val="145E9B"/>
              </a:solidFill>
              <a:latin typeface="微软雅黑" panose="020B0503020204020204" pitchFamily="34" charset="-122"/>
              <a:ea typeface="微软雅黑" panose="020B0503020204020204" pitchFamily="34" charset="-122"/>
            </a:endParaRPr>
          </a:p>
        </p:txBody>
      </p:sp>
      <p:sp>
        <p:nvSpPr>
          <p:cNvPr id="8" name="矩形 7"/>
          <p:cNvSpPr/>
          <p:nvPr/>
        </p:nvSpPr>
        <p:spPr>
          <a:xfrm>
            <a:off x="2984269" y="4007699"/>
            <a:ext cx="6075680" cy="1272540"/>
          </a:xfrm>
          <a:prstGeom prst="rect">
            <a:avLst/>
          </a:prstGeom>
        </p:spPr>
        <p:txBody>
          <a:bodyPr vert="horz" wrap="square">
            <a:spAutoFit/>
          </a:bodyPr>
          <a:lstStyle/>
          <a:p>
            <a:pPr algn="ctr">
              <a:lnSpc>
                <a:spcPct val="120000"/>
              </a:lnSpc>
            </a:pPr>
            <a:r>
              <a:rPr lang="zh-CN" altLang="en-US" sz="3600" b="1" dirty="0">
                <a:solidFill>
                  <a:schemeClr val="tx1">
                    <a:lumMod val="75000"/>
                    <a:lumOff val="25000"/>
                  </a:schemeClr>
                </a:solidFill>
                <a:latin typeface="微软雅黑 Light" panose="020B0502040204020203" pitchFamily="34" charset="-122"/>
                <a:ea typeface="微软雅黑 Light" panose="020B0502040204020203" pitchFamily="34" charset="-122"/>
                <a:cs typeface="Arial" panose="020B0604020202020204" pitchFamily="34" charset="0"/>
              </a:rPr>
              <a:t>刘显泽</a:t>
            </a:r>
            <a:endParaRPr lang="zh-CN" altLang="en-US" sz="3600" b="1" dirty="0">
              <a:solidFill>
                <a:schemeClr val="tx1">
                  <a:lumMod val="75000"/>
                  <a:lumOff val="25000"/>
                </a:schemeClr>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a:lnSpc>
                <a:spcPct val="120000"/>
              </a:lnSpc>
            </a:pPr>
            <a:r>
              <a:rPr lang="zh-CN" altLang="en-US" sz="2800" b="1" dirty="0">
                <a:solidFill>
                  <a:schemeClr val="tx1">
                    <a:lumMod val="75000"/>
                    <a:lumOff val="25000"/>
                  </a:schemeClr>
                </a:solidFill>
                <a:latin typeface="微软雅黑 Light" panose="020B0502040204020203" pitchFamily="34" charset="-122"/>
                <a:ea typeface="微软雅黑 Light" panose="020B0502040204020203" pitchFamily="34" charset="-122"/>
                <a:cs typeface="Arial" panose="020B0604020202020204" pitchFamily="34" charset="0"/>
              </a:rPr>
              <a:t>二〇一九年三月十二日</a:t>
            </a:r>
            <a:endParaRPr lang="zh-CN" altLang="en-US" sz="2800" b="1" dirty="0">
              <a:solidFill>
                <a:schemeClr val="tx1">
                  <a:lumMod val="75000"/>
                  <a:lumOff val="2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28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39" y="1163782"/>
            <a:ext cx="11243344" cy="5456474"/>
          </a:xfrm>
          <a:prstGeom prst="rect">
            <a:avLst/>
          </a:prstGeom>
        </p:spPr>
      </p:pic>
      <p:sp>
        <p:nvSpPr>
          <p:cNvPr id="10" name="矩形 143620"/>
          <p:cNvSpPr>
            <a:spLocks noChangeArrowheads="1"/>
          </p:cNvSpPr>
          <p:nvPr/>
        </p:nvSpPr>
        <p:spPr bwMode="auto">
          <a:xfrm>
            <a:off x="-85221" y="402334"/>
            <a:ext cx="2966720" cy="829945"/>
          </a:xfrm>
          <a:prstGeom prst="rect">
            <a:avLst/>
          </a:prstGeom>
          <a:noFill/>
          <a:ln w="9525">
            <a:noFill/>
            <a:miter lim="800000"/>
          </a:ln>
        </p:spPr>
        <p:txBody>
          <a:bodyPr wrap="none">
            <a:spAutoFit/>
          </a:bodyPr>
          <a:lstStyle/>
          <a:p>
            <a:pPr marL="269875" indent="360680" algn="ctr">
              <a:lnSpc>
                <a:spcPct val="150000"/>
              </a:lnSpc>
              <a:spcBef>
                <a:spcPct val="20000"/>
              </a:spcBef>
              <a:spcAft>
                <a:spcPts val="1340"/>
              </a:spcAft>
              <a:buClr>
                <a:schemeClr val="accent1"/>
              </a:buClr>
              <a:buFont typeface="Wingdings 2" panose="05020102010507070707" pitchFamily="18" charset="2"/>
              <a:buNone/>
            </a:pPr>
            <a:r>
              <a:rPr lang="en-US" altLang="zh-CN" sz="3200" b="1" dirty="0">
                <a:latin typeface="微软雅黑" panose="020B0503020204020204" pitchFamily="34" charset="-122"/>
                <a:ea typeface="微软雅黑" panose="020B0503020204020204" pitchFamily="34" charset="-122"/>
              </a:rPr>
              <a:t> </a:t>
            </a:r>
            <a:r>
              <a:rPr lang="en-US" altLang="zh-CN" sz="3200" b="1" dirty="0">
                <a:solidFill>
                  <a:schemeClr val="tx1"/>
                </a:solidFill>
                <a:latin typeface="微软雅黑" panose="020B0503020204020204" pitchFamily="34" charset="-122"/>
                <a:ea typeface="微软雅黑" panose="020B0503020204020204" pitchFamily="34" charset="-122"/>
              </a:rPr>
              <a:t>【</a:t>
            </a:r>
            <a:r>
              <a:rPr lang="zh-CN" altLang="en-US" sz="3200" b="1" dirty="0">
                <a:solidFill>
                  <a:srgbClr val="FB1132"/>
                </a:solidFill>
                <a:latin typeface="微软雅黑" panose="020B0503020204020204" pitchFamily="34" charset="-122"/>
                <a:ea typeface="微软雅黑" panose="020B0503020204020204" pitchFamily="34" charset="-122"/>
              </a:rPr>
              <a:t>标准链</a:t>
            </a:r>
            <a:r>
              <a:rPr lang="en-US" altLang="zh-CN" sz="3200" b="1" dirty="0">
                <a:solidFill>
                  <a:schemeClr val="tx1"/>
                </a:solidFill>
                <a:latin typeface="微软雅黑" panose="020B0503020204020204" pitchFamily="34" charset="-122"/>
                <a:ea typeface="微软雅黑" panose="020B0503020204020204" pitchFamily="34" charset="-122"/>
              </a:rPr>
              <a:t>】</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275965" y="2048510"/>
            <a:ext cx="1000125" cy="1271270"/>
          </a:xfrm>
          <a:prstGeom prst="rect">
            <a:avLst/>
          </a:prstGeom>
          <a:solidFill>
            <a:srgbClr val="F2F2F2"/>
          </a:solidFill>
        </p:spPr>
        <p:txBody>
          <a:bodyPr wrap="square" rtlCol="0">
            <a:spAutoFit/>
          </a:bodyPr>
          <a:p>
            <a:pPr algn="ctr">
              <a:lnSpc>
                <a:spcPct val="120000"/>
              </a:lnSpc>
            </a:pPr>
            <a:r>
              <a:rPr lang="zh-CN" altLang="en-US" sz="1600" b="1">
                <a:latin typeface="微软雅黑" panose="020B0503020204020204" pitchFamily="34" charset="-122"/>
                <a:ea typeface="微软雅黑" panose="020B0503020204020204" pitchFamily="34" charset="-122"/>
              </a:rPr>
              <a:t>师德修养教育教学教研科研社会服务</a:t>
            </a:r>
            <a:endParaRPr lang="zh-CN" altLang="en-US" sz="1600" b="1">
              <a:latin typeface="微软雅黑" panose="020B0503020204020204" pitchFamily="34" charset="-122"/>
              <a:ea typeface="微软雅黑" panose="020B0503020204020204" pitchFamily="34" charset="-122"/>
            </a:endParaRPr>
          </a:p>
        </p:txBody>
      </p:sp>
      <p:sp>
        <p:nvSpPr>
          <p:cNvPr id="5" name="文本框 4"/>
          <p:cNvSpPr txBox="1"/>
          <p:nvPr/>
        </p:nvSpPr>
        <p:spPr>
          <a:xfrm>
            <a:off x="591185" y="1260475"/>
            <a:ext cx="2390775" cy="398780"/>
          </a:xfrm>
          <a:prstGeom prst="rect">
            <a:avLst/>
          </a:prstGeom>
          <a:solidFill>
            <a:srgbClr val="F2F2F2"/>
          </a:solidFill>
        </p:spPr>
        <p:txBody>
          <a:bodyPr wrap="square" rtlCol="0">
            <a:spAutoFit/>
          </a:bodyPr>
          <a:p>
            <a:pPr algn="ctr"/>
            <a:r>
              <a:rPr lang="zh-CN" altLang="en-US" sz="2000" b="1" i="1">
                <a:latin typeface="微软雅黑" panose="020B0503020204020204" pitchFamily="34" charset="-122"/>
                <a:ea typeface="微软雅黑" panose="020B0503020204020204" pitchFamily="34" charset="-122"/>
                <a:cs typeface="微软雅黑" panose="020B0503020204020204" pitchFamily="34" charset="-122"/>
              </a:rPr>
              <a:t>职称、岗位（</a:t>
            </a:r>
            <a:r>
              <a:rPr lang="en-US" altLang="zh-CN" sz="2000" b="1" i="1">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2000" b="1" i="1">
                <a:latin typeface="微软雅黑" panose="020B0503020204020204" pitchFamily="34" charset="-122"/>
                <a:ea typeface="微软雅黑" panose="020B0503020204020204" pitchFamily="34" charset="-122"/>
                <a:cs typeface="微软雅黑" panose="020B0503020204020204" pitchFamily="34" charset="-122"/>
              </a:rPr>
              <a:t>级</a:t>
            </a:r>
            <a:r>
              <a:rPr lang="zh-CN" altLang="en-US" sz="2000" b="1">
                <a:latin typeface="微软雅黑" panose="020B0503020204020204" pitchFamily="34" charset="-122"/>
                <a:ea typeface="微软雅黑" panose="020B0503020204020204" pitchFamily="34" charset="-122"/>
              </a:rPr>
              <a:t>）</a:t>
            </a:r>
            <a:endParaRPr lang="zh-CN" altLang="en-US" sz="2000" b="1">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783080" y="5564505"/>
            <a:ext cx="9294495" cy="1000760"/>
            <a:chOff x="2808" y="8763"/>
            <a:chExt cx="14637" cy="1576"/>
          </a:xfrm>
        </p:grpSpPr>
        <p:sp>
          <p:nvSpPr>
            <p:cNvPr id="6" name="文本框 5"/>
            <p:cNvSpPr txBox="1"/>
            <p:nvPr/>
          </p:nvSpPr>
          <p:spPr>
            <a:xfrm>
              <a:off x="14879" y="8763"/>
              <a:ext cx="2566" cy="1577"/>
            </a:xfrm>
            <a:prstGeom prst="rect">
              <a:avLst/>
            </a:prstGeom>
            <a:solidFill>
              <a:srgbClr val="F2F2F2"/>
            </a:solidFill>
          </p:spPr>
          <p:txBody>
            <a:bodyPr wrap="square" rtlCol="0">
              <a:spAutoFit/>
            </a:bodyPr>
            <a:p>
              <a:pPr>
                <a:lnSpc>
                  <a:spcPct val="110000"/>
                </a:lnSpc>
              </a:pPr>
              <a:endParaRPr lang="zh-CN" altLang="en-US" sz="2000" b="1">
                <a:solidFill>
                  <a:schemeClr val="tx1"/>
                </a:solidFill>
                <a:latin typeface="微软雅黑" panose="020B0503020204020204" pitchFamily="34" charset="-122"/>
                <a:ea typeface="微软雅黑" panose="020B0503020204020204" pitchFamily="34" charset="-122"/>
              </a:endParaRPr>
            </a:p>
            <a:p>
              <a:pPr>
                <a:lnSpc>
                  <a:spcPct val="50000"/>
                </a:lnSpc>
              </a:pPr>
              <a:r>
                <a:rPr lang="zh-CN" altLang="en-US" sz="2000" b="1">
                  <a:solidFill>
                    <a:schemeClr val="tx1"/>
                  </a:solidFill>
                  <a:latin typeface="微软雅黑" panose="020B0503020204020204" pitchFamily="34" charset="-122"/>
                  <a:ea typeface="微软雅黑" panose="020B0503020204020204" pitchFamily="34" charset="-122"/>
                </a:rPr>
                <a:t>教学名师</a:t>
              </a:r>
              <a:endParaRPr lang="zh-CN" altLang="en-US" sz="2000" b="1">
                <a:solidFill>
                  <a:schemeClr val="tx1"/>
                </a:solidFill>
                <a:latin typeface="微软雅黑" panose="020B0503020204020204" pitchFamily="34" charset="-122"/>
                <a:ea typeface="微软雅黑" panose="020B0503020204020204" pitchFamily="34" charset="-122"/>
              </a:endParaRPr>
            </a:p>
            <a:p>
              <a:r>
                <a:rPr lang="zh-CN" altLang="en-US" sz="2000" b="1">
                  <a:solidFill>
                    <a:schemeClr val="tx1"/>
                  </a:solidFill>
                  <a:latin typeface="微软雅黑" panose="020B0503020204020204" pitchFamily="34" charset="-122"/>
                  <a:ea typeface="微软雅黑" panose="020B0503020204020204" pitchFamily="34" charset="-122"/>
                </a:rPr>
                <a:t>科研带头人</a:t>
              </a:r>
              <a:endParaRPr lang="zh-CN" altLang="en-US" b="1">
                <a:solidFill>
                  <a:schemeClr val="tx1"/>
                </a:solidFill>
                <a:latin typeface="微软雅黑" panose="020B0503020204020204" pitchFamily="34" charset="-122"/>
                <a:ea typeface="微软雅黑" panose="020B0503020204020204" pitchFamily="34" charset="-122"/>
              </a:endParaRPr>
            </a:p>
            <a:p>
              <a:pPr>
                <a:lnSpc>
                  <a:spcPct val="40000"/>
                </a:lnSpc>
              </a:pP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742" y="9069"/>
              <a:ext cx="2002" cy="1113"/>
            </a:xfrm>
            <a:prstGeom prst="rect">
              <a:avLst/>
            </a:prstGeom>
            <a:solidFill>
              <a:srgbClr val="F2F2F2"/>
            </a:solidFill>
          </p:spPr>
          <p:txBody>
            <a:bodyPr wrap="square" rtlCol="0">
              <a:spAutoFit/>
            </a:bodyPr>
            <a:p>
              <a:pPr algn="ct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双师型</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教师 </a:t>
              </a:r>
              <a:r>
                <a:rPr lang="zh-CN" altLang="en-US"/>
                <a:t>                             </a:t>
              </a:r>
              <a:endParaRPr lang="zh-CN" altLang="en-US"/>
            </a:p>
          </p:txBody>
        </p:sp>
        <p:sp>
          <p:nvSpPr>
            <p:cNvPr id="8" name="文本框 7"/>
            <p:cNvSpPr txBox="1"/>
            <p:nvPr/>
          </p:nvSpPr>
          <p:spPr>
            <a:xfrm>
              <a:off x="2808" y="9307"/>
              <a:ext cx="2002" cy="628"/>
            </a:xfrm>
            <a:prstGeom prst="rect">
              <a:avLst/>
            </a:prstGeom>
            <a:solidFill>
              <a:srgbClr val="F2F2F2"/>
            </a:solidFill>
          </p:spPr>
          <p:txBody>
            <a:bodyPr wrap="square" rtlCol="0">
              <a:spAutoFit/>
            </a:bodyPr>
            <a:p>
              <a:pPr algn="ct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新教师 </a:t>
              </a:r>
              <a:r>
                <a:rPr lang="zh-CN" altLang="en-US"/>
                <a:t>                             </a:t>
              </a:r>
              <a:endParaRPr lang="zh-CN" altLang="en-US"/>
            </a:p>
          </p:txBody>
        </p:sp>
        <p:sp>
          <p:nvSpPr>
            <p:cNvPr id="9" name="文本框 8"/>
            <p:cNvSpPr txBox="1"/>
            <p:nvPr/>
          </p:nvSpPr>
          <p:spPr>
            <a:xfrm>
              <a:off x="8768" y="8997"/>
              <a:ext cx="2002" cy="1307"/>
            </a:xfrm>
            <a:prstGeom prst="rect">
              <a:avLst/>
            </a:prstGeom>
            <a:solidFill>
              <a:srgbClr val="F2F2F2"/>
            </a:solidFill>
          </p:spPr>
          <p:txBody>
            <a:bodyPr wrap="square" rtlCol="0">
              <a:spAutoFit/>
            </a:bodyPr>
            <a:p>
              <a:pPr algn="ct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4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骨干教师</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a:t>                             </a:t>
              </a:r>
              <a:endParaRPr lang="zh-CN" altLang="en-US"/>
            </a:p>
          </p:txBody>
        </p:sp>
        <p:sp>
          <p:nvSpPr>
            <p:cNvPr id="11" name="文本框 10"/>
            <p:cNvSpPr txBox="1"/>
            <p:nvPr/>
          </p:nvSpPr>
          <p:spPr>
            <a:xfrm>
              <a:off x="11704" y="9077"/>
              <a:ext cx="2457" cy="1113"/>
            </a:xfrm>
            <a:prstGeom prst="rect">
              <a:avLst/>
            </a:prstGeom>
            <a:solidFill>
              <a:srgbClr val="F2F2F2"/>
            </a:solidFill>
          </p:spPr>
          <p:txBody>
            <a:bodyPr wrap="square" rtlCol="0">
              <a:spAutoFit/>
            </a:bodyPr>
            <a:p>
              <a:pPr algn="l"/>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专业带头人</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学术带头人 </a:t>
              </a:r>
              <a:r>
                <a:rPr lang="zh-CN" altLang="en-US"/>
                <a:t>                             </a:t>
              </a:r>
              <a:endParaRPr lang="zh-CN" altLang="en-US"/>
            </a:p>
          </p:txBody>
        </p:sp>
        <p:sp>
          <p:nvSpPr>
            <p:cNvPr id="12" name="燕尾形 11"/>
            <p:cNvSpPr/>
            <p:nvPr/>
          </p:nvSpPr>
          <p:spPr>
            <a:xfrm>
              <a:off x="14161" y="9411"/>
              <a:ext cx="703" cy="429"/>
            </a:xfrm>
            <a:prstGeom prst="chevron">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28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2" name="文本框 1"/>
          <p:cNvSpPr txBox="1"/>
          <p:nvPr/>
        </p:nvSpPr>
        <p:spPr>
          <a:xfrm>
            <a:off x="2679171" y="2065252"/>
            <a:ext cx="6833730" cy="2085340"/>
          </a:xfrm>
          <a:prstGeom prst="rect">
            <a:avLst/>
          </a:prstGeom>
          <a:noFill/>
        </p:spPr>
        <p:txBody>
          <a:bodyPr wrap="square" rtlCol="0">
            <a:spAutoFit/>
          </a:bodyPr>
          <a:lstStyle/>
          <a:p>
            <a:pPr>
              <a:lnSpc>
                <a:spcPct val="180000"/>
              </a:lnSpc>
            </a:pPr>
            <a:r>
              <a:rPr lang="zh-CN" altLang="en-US" sz="3600" b="1" dirty="0">
                <a:solidFill>
                  <a:srgbClr val="145E9B"/>
                </a:solidFill>
                <a:latin typeface="微软雅黑" panose="020B0503020204020204" pitchFamily="34" charset="-122"/>
                <a:ea typeface="微软雅黑" panose="020B0503020204020204" pitchFamily="34" charset="-122"/>
              </a:rPr>
              <a:t>目标与标准上下衔接、相互贯通</a:t>
            </a:r>
            <a:endParaRPr lang="en-US" altLang="zh-CN" sz="3600" b="1" dirty="0">
              <a:solidFill>
                <a:srgbClr val="145E9B"/>
              </a:solidFill>
              <a:latin typeface="微软雅黑" panose="020B0503020204020204" pitchFamily="34" charset="-122"/>
              <a:ea typeface="微软雅黑" panose="020B0503020204020204" pitchFamily="34" charset="-122"/>
            </a:endParaRPr>
          </a:p>
          <a:p>
            <a:pPr>
              <a:lnSpc>
                <a:spcPct val="180000"/>
              </a:lnSpc>
            </a:pPr>
            <a:r>
              <a:rPr lang="zh-CN" altLang="en-US" sz="3600" b="1" dirty="0">
                <a:solidFill>
                  <a:srgbClr val="145E9B"/>
                </a:solidFill>
                <a:latin typeface="微软雅黑" panose="020B0503020204020204" pitchFamily="34" charset="-122"/>
                <a:ea typeface="微软雅黑" panose="020B0503020204020204" pitchFamily="34" charset="-122"/>
              </a:rPr>
              <a:t>                 有勾兑关系</a:t>
            </a:r>
            <a:endParaRPr lang="zh-CN" altLang="en-US" sz="3600" b="1" dirty="0">
              <a:solidFill>
                <a:srgbClr val="145E9B"/>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文本框 6"/>
          <p:cNvSpPr txBox="1"/>
          <p:nvPr/>
        </p:nvSpPr>
        <p:spPr>
          <a:xfrm>
            <a:off x="1642990" y="1071139"/>
            <a:ext cx="2456296" cy="922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lang="zh-CN" altLang="en-US" sz="3600" b="1" dirty="0">
                <a:solidFill>
                  <a:srgbClr val="FB1132"/>
                </a:solidFill>
                <a:latin typeface="微软雅黑" panose="020B0503020204020204" pitchFamily="34" charset="-122"/>
                <a:ea typeface="微软雅黑" panose="020B0503020204020204" pitchFamily="34" charset="-122"/>
              </a:rPr>
              <a:t>平台</a:t>
            </a:r>
            <a:r>
              <a:rPr kumimoji="0" lang="en-US" altLang="zh-CN"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3" name="文本框 2"/>
          <p:cNvSpPr txBox="1"/>
          <p:nvPr/>
        </p:nvSpPr>
        <p:spPr>
          <a:xfrm>
            <a:off x="3805382" y="1932913"/>
            <a:ext cx="5855854" cy="3046095"/>
          </a:xfrm>
          <a:prstGeom prst="rect">
            <a:avLst/>
          </a:prstGeom>
          <a:noFill/>
        </p:spPr>
        <p:txBody>
          <a:bodyPr wrap="square" rtlCol="0">
            <a:spAutoFit/>
          </a:bodyPr>
          <a:lstStyle/>
          <a:p>
            <a:pPr>
              <a:lnSpc>
                <a:spcPct val="200000"/>
              </a:lnSpc>
            </a:pPr>
            <a:r>
              <a:rPr lang="zh-CN" altLang="en-US" sz="3200" b="1" dirty="0">
                <a:latin typeface="微软雅黑" panose="020B0503020204020204" pitchFamily="34" charset="-122"/>
                <a:ea typeface="微软雅黑" panose="020B0503020204020204" pitchFamily="34" charset="-122"/>
              </a:rPr>
              <a:t>智能化平台</a:t>
            </a:r>
            <a:endParaRPr lang="en-US" altLang="zh-CN" sz="3200" b="1" dirty="0">
              <a:latin typeface="微软雅黑" panose="020B0503020204020204" pitchFamily="34" charset="-122"/>
              <a:ea typeface="微软雅黑" panose="020B0503020204020204" pitchFamily="34" charset="-122"/>
            </a:endParaRPr>
          </a:p>
          <a:p>
            <a:pPr>
              <a:lnSpc>
                <a:spcPct val="200000"/>
              </a:lnSpc>
            </a:pPr>
            <a:r>
              <a:rPr lang="zh-CN" altLang="en-US" sz="3200" b="1" dirty="0">
                <a:latin typeface="微软雅黑" panose="020B0503020204020204" pitchFamily="34" charset="-122"/>
                <a:ea typeface="微软雅黑" panose="020B0503020204020204" pitchFamily="34" charset="-122"/>
              </a:rPr>
              <a:t>数据从源头采集、即时采集</a:t>
            </a:r>
            <a:endParaRPr lang="en-US" altLang="zh-CN" sz="3200" b="1" dirty="0">
              <a:latin typeface="微软雅黑" panose="020B0503020204020204" pitchFamily="34" charset="-122"/>
              <a:ea typeface="微软雅黑" panose="020B0503020204020204" pitchFamily="34" charset="-122"/>
            </a:endParaRPr>
          </a:p>
          <a:p>
            <a:pPr>
              <a:lnSpc>
                <a:spcPct val="200000"/>
              </a:lnSpc>
            </a:pPr>
            <a:r>
              <a:rPr lang="zh-CN" altLang="en-US" sz="3200" b="1" dirty="0">
                <a:latin typeface="微软雅黑" panose="020B0503020204020204" pitchFamily="34" charset="-122"/>
                <a:ea typeface="微软雅黑" panose="020B0503020204020204" pitchFamily="34" charset="-122"/>
              </a:rPr>
              <a:t>能实时分析并展现分析结果</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3" name="文本框 2"/>
          <p:cNvSpPr txBox="1"/>
          <p:nvPr/>
        </p:nvSpPr>
        <p:spPr>
          <a:xfrm>
            <a:off x="3616792" y="751738"/>
            <a:ext cx="6027098" cy="953135"/>
          </a:xfrm>
          <a:prstGeom prst="rect">
            <a:avLst/>
          </a:prstGeom>
          <a:noFill/>
        </p:spPr>
        <p:txBody>
          <a:bodyPr wrap="square" rtlCol="0">
            <a:spAutoFit/>
          </a:bodyPr>
          <a:lstStyle/>
          <a:p>
            <a:pPr>
              <a:lnSpc>
                <a:spcPct val="200000"/>
              </a:lnSpc>
            </a:pPr>
            <a:r>
              <a:rPr lang="zh-CN" altLang="en-US" sz="2800" b="1" dirty="0">
                <a:latin typeface="微软雅黑" panose="020B0503020204020204" pitchFamily="34" charset="-122"/>
                <a:ea typeface="微软雅黑" panose="020B0503020204020204" pitchFamily="34" charset="-122"/>
              </a:rPr>
              <a:t>诊改的依据</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5696292" y="1387379"/>
            <a:ext cx="3549308" cy="0"/>
          </a:xfrm>
          <a:prstGeom prst="line">
            <a:avLst/>
          </a:prstGeom>
          <a:ln w="38100">
            <a:solidFill>
              <a:srgbClr val="145E9B"/>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586094" y="2369407"/>
            <a:ext cx="3482110" cy="52197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从横向五个层面展开</a:t>
            </a:r>
            <a:endParaRPr lang="zh-CN" altLang="en-US" sz="28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3624574" y="3121453"/>
            <a:ext cx="3149601" cy="52197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贯通纵向五个系统</a:t>
            </a:r>
            <a:endParaRPr lang="zh-CN" altLang="en-US" sz="2800" b="1"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6934276" y="2631017"/>
            <a:ext cx="971353" cy="0"/>
          </a:xfrm>
          <a:prstGeom prst="line">
            <a:avLst/>
          </a:prstGeom>
          <a:ln w="28575">
            <a:solidFill>
              <a:srgbClr val="145E9B"/>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934275" y="3386335"/>
            <a:ext cx="971353" cy="0"/>
          </a:xfrm>
          <a:prstGeom prst="line">
            <a:avLst/>
          </a:prstGeom>
          <a:ln w="28575">
            <a:solidFill>
              <a:srgbClr val="145E9B"/>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905629" y="2631017"/>
            <a:ext cx="0" cy="752046"/>
          </a:xfrm>
          <a:prstGeom prst="line">
            <a:avLst/>
          </a:prstGeom>
          <a:ln w="28575">
            <a:solidFill>
              <a:srgbClr val="145E9B"/>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905750" y="3011805"/>
            <a:ext cx="1330960" cy="9525"/>
          </a:xfrm>
          <a:prstGeom prst="line">
            <a:avLst/>
          </a:prstGeom>
          <a:ln w="38100">
            <a:solidFill>
              <a:srgbClr val="145E9B"/>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9360474" y="2730070"/>
            <a:ext cx="1971314" cy="521970"/>
          </a:xfrm>
          <a:prstGeom prst="rect">
            <a:avLst/>
          </a:prstGeom>
          <a:solidFill>
            <a:srgbClr val="C00000"/>
          </a:solidFill>
          <a:ln w="19050">
            <a:solidFill>
              <a:srgbClr val="C00000"/>
            </a:solidFill>
          </a:ln>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运行机制</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080444" y="2730070"/>
            <a:ext cx="2346786" cy="521970"/>
          </a:xfrm>
          <a:prstGeom prst="rect">
            <a:avLst/>
          </a:prstGeom>
          <a:solidFill>
            <a:srgbClr val="145E9B"/>
          </a:solidFill>
          <a:ln w="19050">
            <a:solidFill>
              <a:srgbClr val="145E9B"/>
            </a:solidFill>
          </a:ln>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五纵五横</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114085" y="4050043"/>
            <a:ext cx="2386766" cy="521970"/>
          </a:xfrm>
          <a:prstGeom prst="rect">
            <a:avLst/>
          </a:prstGeom>
          <a:solidFill>
            <a:srgbClr val="145E9B"/>
          </a:solidFill>
          <a:ln w="19050">
            <a:solidFill>
              <a:srgbClr val="145E9B"/>
            </a:solidFill>
          </a:ln>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a:t>
            </a:r>
            <a:r>
              <a:rPr lang="en-US" altLang="zh-CN" sz="2800" b="1" dirty="0">
                <a:solidFill>
                  <a:schemeClr val="bg1"/>
                </a:solidFill>
                <a:latin typeface="微软雅黑" panose="020B0503020204020204" pitchFamily="34" charset="-122"/>
                <a:ea typeface="微软雅黑" panose="020B0503020204020204" pitchFamily="34" charset="-122"/>
              </a:rPr>
              <a:t>8</a:t>
            </a:r>
            <a:r>
              <a:rPr lang="zh-CN" altLang="en-US" sz="2800" b="1" dirty="0">
                <a:solidFill>
                  <a:schemeClr val="bg1"/>
                </a:solidFill>
                <a:latin typeface="微软雅黑" panose="020B0503020204020204" pitchFamily="34" charset="-122"/>
                <a:ea typeface="微软雅黑" panose="020B0503020204020204" pitchFamily="34" charset="-122"/>
              </a:rPr>
              <a:t>”字螺旋</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148229" y="5149645"/>
            <a:ext cx="2352621" cy="521970"/>
          </a:xfrm>
          <a:prstGeom prst="rect">
            <a:avLst/>
          </a:prstGeom>
          <a:solidFill>
            <a:srgbClr val="145E9B"/>
          </a:solidFill>
          <a:ln w="19050">
            <a:solidFill>
              <a:srgbClr val="145E9B"/>
            </a:solidFill>
          </a:ln>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智能化平台</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9360474" y="4050043"/>
            <a:ext cx="1971313" cy="521970"/>
          </a:xfrm>
          <a:prstGeom prst="rect">
            <a:avLst/>
          </a:prstGeom>
          <a:solidFill>
            <a:srgbClr val="C00000"/>
          </a:solidFill>
          <a:ln w="19050">
            <a:solidFill>
              <a:srgbClr val="C00000"/>
            </a:solidFill>
          </a:ln>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诊改路径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9360474" y="5149645"/>
            <a:ext cx="2025860" cy="521970"/>
          </a:xfrm>
          <a:prstGeom prst="rect">
            <a:avLst/>
          </a:prstGeom>
          <a:solidFill>
            <a:srgbClr val="C00000"/>
          </a:solidFill>
          <a:ln w="19050">
            <a:solidFill>
              <a:srgbClr val="C00000"/>
            </a:solidFill>
          </a:ln>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方法和手段</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3692357" y="4324211"/>
            <a:ext cx="5553243" cy="0"/>
          </a:xfrm>
          <a:prstGeom prst="line">
            <a:avLst/>
          </a:prstGeom>
          <a:ln w="38100">
            <a:solidFill>
              <a:srgbClr val="145E9B"/>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692357" y="5411052"/>
            <a:ext cx="5553243" cy="0"/>
          </a:xfrm>
          <a:prstGeom prst="line">
            <a:avLst/>
          </a:prstGeom>
          <a:ln w="38100">
            <a:solidFill>
              <a:srgbClr val="145E9B"/>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9360474" y="1109438"/>
            <a:ext cx="2025860" cy="521970"/>
          </a:xfrm>
          <a:prstGeom prst="rect">
            <a:avLst/>
          </a:prstGeom>
          <a:solidFill>
            <a:srgbClr val="C00000"/>
          </a:solidFill>
          <a:ln w="19050">
            <a:solidFill>
              <a:srgbClr val="C00000"/>
            </a:solidFill>
          </a:ln>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基础和前提</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114086" y="1089422"/>
            <a:ext cx="2346786" cy="521970"/>
          </a:xfrm>
          <a:prstGeom prst="rect">
            <a:avLst/>
          </a:prstGeom>
          <a:solidFill>
            <a:srgbClr val="145E9B"/>
          </a:solidFill>
          <a:ln w="19050">
            <a:solidFill>
              <a:srgbClr val="145E9B"/>
            </a:solidFill>
          </a:ln>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 两链</a:t>
            </a:r>
            <a:r>
              <a:rPr lang="zh-CN" altLang="en-US" sz="2800" dirty="0">
                <a:solidFill>
                  <a:srgbClr val="0070C0"/>
                </a:solidFill>
                <a:latin typeface="微软雅黑" panose="020B0503020204020204" pitchFamily="34" charset="-122"/>
                <a:ea typeface="微软雅黑" panose="020B0503020204020204" pitchFamily="34" charset="-122"/>
              </a:rPr>
              <a:t> </a:t>
            </a:r>
            <a:endParaRPr lang="zh-CN" alt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TextBox 38"/>
          <p:cNvSpPr txBox="1"/>
          <p:nvPr/>
        </p:nvSpPr>
        <p:spPr>
          <a:xfrm>
            <a:off x="5812691" y="5083077"/>
            <a:ext cx="865942" cy="297454"/>
          </a:xfrm>
          <a:prstGeom prst="rect">
            <a:avLst/>
          </a:prstGeom>
          <a:noFill/>
        </p:spPr>
        <p:txBody>
          <a:bodyPr wrap="none" rtlCol="0">
            <a:spAutoFit/>
          </a:bodyPr>
          <a:lstStyle/>
          <a:p>
            <a:pPr algn="ctr"/>
            <a:r>
              <a:rPr lang="en-US" altLang="zh-CN" sz="1335" dirty="0">
                <a:solidFill>
                  <a:schemeClr val="bg1"/>
                </a:solidFill>
              </a:rPr>
              <a:t>Text here</a:t>
            </a:r>
            <a:endParaRPr lang="id-ID" altLang="zh-CN" sz="1335" dirty="0">
              <a:solidFill>
                <a:schemeClr val="bg1"/>
              </a:solidFill>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algn="ctr"/>
            <a:r>
              <a:rPr lang="en-US" altLang="zh-CN" sz="1465" dirty="0">
                <a:solidFill>
                  <a:schemeClr val="bg1"/>
                </a:solidFill>
              </a:rPr>
              <a:t>Text 03</a:t>
            </a:r>
            <a:endParaRPr lang="id-ID" altLang="zh-CN" sz="1465" dirty="0">
              <a:solidFill>
                <a:schemeClr val="bg1"/>
              </a:solidFill>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algn="ctr"/>
            <a:r>
              <a:rPr lang="en-US" sz="4400" kern="900" spc="-67" dirty="0">
                <a:solidFill>
                  <a:schemeClr val="bg1"/>
                </a:solidFill>
                <a:latin typeface="Roboto Condensed Light" charset="0"/>
                <a:ea typeface="Roboto Condensed Light" charset="0"/>
                <a:cs typeface="Roboto Condensed Light" charset="0"/>
              </a:rPr>
              <a:t>2</a:t>
            </a:r>
            <a:r>
              <a:rPr lang="en-US" altLang="zh-CN" sz="4400" kern="900" spc="-67" dirty="0">
                <a:solidFill>
                  <a:schemeClr val="bg1"/>
                </a:solidFill>
                <a:latin typeface="Roboto Condensed Light" charset="0"/>
                <a:ea typeface="Roboto Condensed Light" charset="0"/>
                <a:cs typeface="Roboto Condensed Light" charset="0"/>
              </a:rPr>
              <a:t>5</a:t>
            </a:r>
            <a:r>
              <a:rPr lang="en-US" sz="4400" kern="900" spc="-67" dirty="0">
                <a:solidFill>
                  <a:schemeClr val="bg1"/>
                </a:solidFill>
                <a:latin typeface="Roboto Condensed Light" charset="0"/>
                <a:ea typeface="Roboto Condensed Light" charset="0"/>
                <a:cs typeface="Roboto Condensed Light" charset="0"/>
              </a:rPr>
              <a:t>%</a:t>
            </a:r>
            <a:endParaRPr lang="en-US" sz="4400" dirty="0">
              <a:solidFill>
                <a:schemeClr val="bg1"/>
              </a:solidFill>
              <a:latin typeface="Roboto Condensed Light" charset="0"/>
              <a:ea typeface="Roboto Condensed Light" charset="0"/>
              <a:cs typeface="Roboto Condensed Light" charset="0"/>
            </a:endParaRPr>
          </a:p>
        </p:txBody>
      </p:sp>
      <p:sp>
        <p:nvSpPr>
          <p:cNvPr id="5" name="文本框 4"/>
          <p:cNvSpPr txBox="1"/>
          <p:nvPr/>
        </p:nvSpPr>
        <p:spPr>
          <a:xfrm>
            <a:off x="835660" y="1273175"/>
            <a:ext cx="10476865" cy="5282565"/>
          </a:xfrm>
          <a:prstGeom prst="rect">
            <a:avLst/>
          </a:prstGeom>
          <a:noFill/>
        </p:spPr>
        <p:txBody>
          <a:bodyPr wrap="square" rtlCol="0">
            <a:spAutoFit/>
          </a:bodyPr>
          <a:lstStyle/>
          <a:p>
            <a:pPr>
              <a:lnSpc>
                <a:spcPct val="140000"/>
              </a:lnSpc>
            </a:pPr>
            <a:r>
              <a:rPr lang="zh-CN" altLang="en-US"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复核内容：</a:t>
            </a:r>
            <a:endParaRPr lang="en-US" altLang="zh-CN" sz="28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zh-CN" sz="2400"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（一）内部质量保证体系建设与运行</a:t>
            </a:r>
            <a:endParaRPr lang="zh-CN" altLang="zh-CN" sz="2400"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复核目标链与标准链（简称两链）的科学性、系统性、可行性、实施情况及成效。复核五个层面质量改进螺旋的科学性、覆盖面、可行性、实施情况及成效。复核学校质量文化与机制引擎（简称引擎）驱动情况及成效。</a:t>
            </a: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zh-CN" sz="2400"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（二）数据采集与分析应用</a:t>
            </a:r>
            <a:endParaRPr lang="zh-CN" altLang="zh-CN" sz="2400"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1. </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学校是否有数据采集和分析应用的顶层设计，并纳入学校信息化建设总体规划，基本实现数据采集的可追溯和数据共享。</a:t>
            </a:r>
            <a:endParaRPr lang="zh-CN"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2. </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诊断结论是否基于数据和事实获得，是否能够展现分析结果。</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1800"/>
              </a:spcBef>
            </a:pPr>
            <a:r>
              <a:rPr lang="en-US" altLang="zh-CN" sz="20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《湖南省高等职业院校内部质量保证体系诊断与改进复核工作指引</a:t>
            </a:r>
            <a:r>
              <a:rPr lang="zh-CN" altLang="en-US" sz="2000"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2000"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zh-CN" sz="2000"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bwMode="auto">
          <a:xfrm>
            <a:off x="362584" y="490855"/>
            <a:ext cx="5247641" cy="667385"/>
            <a:chOff x="893969" y="1419622"/>
            <a:chExt cx="2742490" cy="360040"/>
          </a:xfrm>
        </p:grpSpPr>
        <p:sp>
          <p:nvSpPr>
            <p:cNvPr id="6" name="矩形 5"/>
            <p:cNvSpPr/>
            <p:nvPr/>
          </p:nvSpPr>
          <p:spPr bwMode="auto">
            <a:xfrm>
              <a:off x="893969" y="1419622"/>
              <a:ext cx="2303461" cy="360040"/>
            </a:xfrm>
            <a:prstGeom prst="rect">
              <a:avLst/>
            </a:prstGeom>
            <a:solidFill>
              <a:srgbClr val="145E9B"/>
            </a:soli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23" name="组合 27"/>
            <p:cNvGrpSpPr/>
            <p:nvPr/>
          </p:nvGrpSpPr>
          <p:grpSpPr bwMode="auto">
            <a:xfrm>
              <a:off x="957712" y="1419622"/>
              <a:ext cx="2678747" cy="360040"/>
              <a:chOff x="-1544193" y="987574"/>
              <a:chExt cx="2678747" cy="360040"/>
            </a:xfrm>
          </p:grpSpPr>
          <p:sp>
            <p:nvSpPr>
              <p:cNvPr id="24" name="椭圆 3"/>
              <p:cNvSpPr/>
              <p:nvPr/>
            </p:nvSpPr>
            <p:spPr>
              <a:xfrm flipH="1">
                <a:off x="-449770" y="987574"/>
                <a:ext cx="1584324" cy="360040"/>
              </a:xfrm>
              <a:custGeom>
                <a:avLst/>
                <a:gdLst/>
                <a:ahLst/>
                <a:cxnLst/>
                <a:rect l="l" t="t" r="r" b="b"/>
                <a:pathLst>
                  <a:path w="1584730" h="360040">
                    <a:moveTo>
                      <a:pt x="153249" y="135997"/>
                    </a:moveTo>
                    <a:cubicBezTo>
                      <a:pt x="177716" y="135997"/>
                      <a:pt x="197551" y="155707"/>
                      <a:pt x="197551" y="180020"/>
                    </a:cubicBezTo>
                    <a:cubicBezTo>
                      <a:pt x="197551" y="204333"/>
                      <a:pt x="177716" y="224043"/>
                      <a:pt x="153249" y="224043"/>
                    </a:cubicBezTo>
                    <a:cubicBezTo>
                      <a:pt x="128782" y="224043"/>
                      <a:pt x="108947" y="204333"/>
                      <a:pt x="108947" y="180020"/>
                    </a:cubicBezTo>
                    <a:cubicBezTo>
                      <a:pt x="108947" y="155707"/>
                      <a:pt x="128782" y="135997"/>
                      <a:pt x="153249" y="135997"/>
                    </a:cubicBezTo>
                    <a:close/>
                    <a:moveTo>
                      <a:pt x="1584730" y="0"/>
                    </a:moveTo>
                    <a:lnTo>
                      <a:pt x="181160" y="0"/>
                    </a:lnTo>
                    <a:lnTo>
                      <a:pt x="0" y="180020"/>
                    </a:lnTo>
                    <a:lnTo>
                      <a:pt x="181160" y="360040"/>
                    </a:lnTo>
                    <a:lnTo>
                      <a:pt x="1584730" y="360040"/>
                    </a:lnTo>
                    <a:close/>
                  </a:path>
                </a:pathLst>
              </a:custGeom>
              <a:solidFill>
                <a:srgbClr val="145E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solidFill>
                    <a:prstClr val="white"/>
                  </a:solidFill>
                </a:endParaRPr>
              </a:p>
            </p:txBody>
          </p:sp>
          <p:sp>
            <p:nvSpPr>
              <p:cNvPr id="25" name="矩形 29"/>
              <p:cNvSpPr>
                <a:spLocks noChangeArrowheads="1"/>
              </p:cNvSpPr>
              <p:nvPr/>
            </p:nvSpPr>
            <p:spPr bwMode="auto">
              <a:xfrm>
                <a:off x="-1544193" y="1010468"/>
                <a:ext cx="2435245" cy="31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r>
                  <a:rPr lang="zh-CN" altLang="en-US" sz="3200" b="1" dirty="0">
                    <a:solidFill>
                      <a:schemeClr val="bg1"/>
                    </a:solidFill>
                    <a:latin typeface="微软雅黑" panose="020B0503020204020204" pitchFamily="34" charset="-122"/>
                    <a:ea typeface="微软雅黑" panose="020B0503020204020204" pitchFamily="34" charset="-122"/>
                    <a:sym typeface="+mn-ea"/>
                  </a:rPr>
                  <a:t>二</a:t>
                </a:r>
                <a:r>
                  <a:rPr lang="en-US" altLang="zh-CN" sz="3200" b="1" dirty="0">
                    <a:solidFill>
                      <a:schemeClr val="bg1"/>
                    </a:solidFill>
                    <a:latin typeface="微软雅黑" panose="020B0503020204020204" pitchFamily="34" charset="-122"/>
                    <a:ea typeface="微软雅黑" panose="020B0503020204020204" pitchFamily="34" charset="-122"/>
                    <a:sym typeface="+mn-ea"/>
                  </a:rPr>
                  <a:t>、</a:t>
                </a:r>
                <a:r>
                  <a:rPr lang="zh-CN" altLang="en-US" sz="3200" b="1" dirty="0">
                    <a:solidFill>
                      <a:schemeClr val="bg1"/>
                    </a:solidFill>
                    <a:latin typeface="微软雅黑" panose="020B0503020204020204" pitchFamily="34" charset="-122"/>
                    <a:ea typeface="微软雅黑" panose="020B0503020204020204" pitchFamily="34" charset="-122"/>
                    <a:sym typeface="+mn-ea"/>
                  </a:rPr>
                  <a:t>找准学校突破重点</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2" name="文本框 1"/>
          <p:cNvSpPr txBox="1"/>
          <p:nvPr/>
        </p:nvSpPr>
        <p:spPr>
          <a:xfrm>
            <a:off x="724029" y="673483"/>
            <a:ext cx="3769519" cy="861774"/>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两链打造与实施</a:t>
            </a:r>
            <a:endParaRPr kumimoji="0" lang="en-US" altLang="zh-CN"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7" name="圆角矩形 16"/>
          <p:cNvSpPr/>
          <p:nvPr>
            <p:custDataLst>
              <p:tags r:id="rId2"/>
            </p:custDataLst>
          </p:nvPr>
        </p:nvSpPr>
        <p:spPr>
          <a:xfrm>
            <a:off x="5619750" y="2265680"/>
            <a:ext cx="4384675" cy="1085850"/>
          </a:xfrm>
          <a:prstGeom prst="roundRect">
            <a:avLst>
              <a:gd name="adj" fmla="val 9083"/>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fontAlgn="auto">
              <a:lnSpc>
                <a:spcPct val="150000"/>
              </a:lnSpc>
            </a:pPr>
            <a:r>
              <a:rPr lang="en-US" altLang="zh-CN" sz="2400" b="1" dirty="0">
                <a:solidFill>
                  <a:srgbClr val="FF0000"/>
                </a:solidFill>
                <a:latin typeface="微软雅黑" panose="020B0503020204020204" pitchFamily="34" charset="-122"/>
                <a:ea typeface="微软雅黑" panose="020B0503020204020204" pitchFamily="34" charset="-122"/>
                <a:sym typeface="+mn-ea"/>
              </a:rPr>
              <a:t> </a:t>
            </a:r>
            <a:r>
              <a:rPr lang="zh-CN" altLang="en-US" sz="2400" b="1" dirty="0">
                <a:solidFill>
                  <a:srgbClr val="FF0000"/>
                </a:solidFill>
                <a:latin typeface="微软雅黑" panose="020B0503020204020204" pitchFamily="34" charset="-122"/>
                <a:ea typeface="微软雅黑" panose="020B0503020204020204" pitchFamily="34" charset="-122"/>
                <a:sym typeface="+mn-ea"/>
              </a:rPr>
              <a:t>机构职责</a:t>
            </a:r>
            <a:endParaRPr lang="en-US" altLang="zh-CN" sz="2400" b="1" dirty="0">
              <a:solidFill>
                <a:srgbClr val="FF0000"/>
              </a:solidFill>
              <a:latin typeface="微软雅黑" panose="020B0503020204020204" pitchFamily="34" charset="-122"/>
              <a:ea typeface="微软雅黑" panose="020B0503020204020204" pitchFamily="34" charset="-122"/>
            </a:endParaRPr>
          </a:p>
          <a:p>
            <a:pPr fontAlgn="auto">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sym typeface="+mn-ea"/>
              </a:rPr>
              <a:t> 岗位工作标准</a:t>
            </a:r>
            <a:endParaRPr lang="zh-CN" altLang="en-US" sz="2400" b="1" dirty="0" smtClean="0">
              <a:solidFill>
                <a:srgbClr val="0F76AD"/>
              </a:solidFill>
              <a:latin typeface="微软雅黑" panose="020B0503020204020204" pitchFamily="34" charset="-122"/>
              <a:ea typeface="微软雅黑" panose="020B0503020204020204" pitchFamily="34" charset="-122"/>
              <a:sym typeface="+mn-ea"/>
            </a:endParaRPr>
          </a:p>
        </p:txBody>
      </p:sp>
      <p:sp>
        <p:nvSpPr>
          <p:cNvPr id="16" name="圆角矩形 15"/>
          <p:cNvSpPr/>
          <p:nvPr>
            <p:custDataLst>
              <p:tags r:id="rId3"/>
            </p:custDataLst>
          </p:nvPr>
        </p:nvSpPr>
        <p:spPr>
          <a:xfrm>
            <a:off x="1976120" y="2266315"/>
            <a:ext cx="3501390" cy="1084580"/>
          </a:xfrm>
          <a:prstGeom prst="roundRect">
            <a:avLst>
              <a:gd name="adj" fmla="val 9083"/>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nSpc>
                <a:spcPct val="100000"/>
              </a:lnSpc>
            </a:pPr>
            <a:endParaRPr lang="zh-CN" altLang="en-US" sz="2400" b="1" dirty="0">
              <a:solidFill>
                <a:srgbClr val="FF0000"/>
              </a:solidFill>
              <a:latin typeface="微软雅黑" panose="020B0503020204020204" pitchFamily="34" charset="-122"/>
              <a:ea typeface="微软雅黑" panose="020B0503020204020204" pitchFamily="34" charset="-122"/>
              <a:sym typeface="+mn-ea"/>
            </a:endParaRPr>
          </a:p>
          <a:p>
            <a:pPr>
              <a:lnSpc>
                <a:spcPct val="130000"/>
              </a:lnSpc>
            </a:pPr>
            <a:r>
              <a:rPr lang="zh-CN" altLang="en-US" sz="2400" b="1" dirty="0">
                <a:solidFill>
                  <a:srgbClr val="FF0000"/>
                </a:solidFill>
                <a:latin typeface="微软雅黑" panose="020B0503020204020204" pitchFamily="34" charset="-122"/>
                <a:ea typeface="微软雅黑" panose="020B0503020204020204" pitchFamily="34" charset="-122"/>
                <a:sym typeface="+mn-ea"/>
              </a:rPr>
              <a:t> 学校事业发展规划</a:t>
            </a:r>
            <a:endParaRPr lang="zh-CN" altLang="en-US" b="1" dirty="0">
              <a:solidFill>
                <a:schemeClr val="accent3">
                  <a:lumMod val="50000"/>
                </a:schemeClr>
              </a:solidFill>
              <a:latin typeface="微软雅黑" panose="020B0503020204020204" pitchFamily="34" charset="-122"/>
              <a:ea typeface="微软雅黑" panose="020B0503020204020204" pitchFamily="34" charset="-122"/>
            </a:endParaRPr>
          </a:p>
          <a:p>
            <a:pPr algn="just" fontAlgn="base">
              <a:lnSpc>
                <a:spcPct val="120000"/>
              </a:lnSpc>
              <a:spcBef>
                <a:spcPct val="20000"/>
              </a:spcBef>
              <a:spcAft>
                <a:spcPct val="0"/>
              </a:spcAft>
            </a:pPr>
            <a:endParaRPr lang="zh-CN" altLang="en-US" smtClean="0">
              <a:solidFill>
                <a:schemeClr val="tx1"/>
              </a:solidFill>
              <a:sym typeface="Arial" panose="020B0604020202020204" pitchFamily="34" charset="0"/>
            </a:endParaRPr>
          </a:p>
        </p:txBody>
      </p:sp>
      <p:sp>
        <p:nvSpPr>
          <p:cNvPr id="18" name="圆角矩形 17"/>
          <p:cNvSpPr/>
          <p:nvPr>
            <p:custDataLst>
              <p:tags r:id="rId4"/>
            </p:custDataLst>
          </p:nvPr>
        </p:nvSpPr>
        <p:spPr>
          <a:xfrm>
            <a:off x="2960370" y="1530985"/>
            <a:ext cx="1421130" cy="62039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zh-CN" altLang="en-US" sz="2800" b="1" smtClean="0">
                <a:solidFill>
                  <a:srgbClr val="FBFBFB"/>
                </a:solidFill>
                <a:latin typeface="微软雅黑" panose="020B0503020204020204" pitchFamily="34" charset="-122"/>
                <a:ea typeface="微软雅黑" panose="020B0503020204020204" pitchFamily="34" charset="-122"/>
                <a:sym typeface="Arial" panose="020B0604020202020204" pitchFamily="34" charset="0"/>
              </a:rPr>
              <a:t>目标</a:t>
            </a:r>
            <a:endParaRPr lang="zh-CN" altLang="en-US" sz="2800" b="1" smtClean="0">
              <a:solidFill>
                <a:srgbClr val="FBFBF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圆角矩形 2"/>
          <p:cNvSpPr/>
          <p:nvPr>
            <p:custDataLst>
              <p:tags r:id="rId5"/>
            </p:custDataLst>
          </p:nvPr>
        </p:nvSpPr>
        <p:spPr>
          <a:xfrm>
            <a:off x="7212965" y="1508125"/>
            <a:ext cx="1421130" cy="6203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zh-CN" altLang="en-US" sz="2800" b="1" smtClean="0">
                <a:solidFill>
                  <a:srgbClr val="FBFBFB"/>
                </a:solidFill>
                <a:latin typeface="微软雅黑" panose="020B0503020204020204" pitchFamily="34" charset="-122"/>
                <a:ea typeface="微软雅黑" panose="020B0503020204020204" pitchFamily="34" charset="-122"/>
                <a:sym typeface="Arial" panose="020B0604020202020204" pitchFamily="34" charset="0"/>
              </a:rPr>
              <a:t>标准</a:t>
            </a:r>
            <a:endParaRPr lang="zh-CN" altLang="en-US" sz="2800" b="1" smtClean="0">
              <a:solidFill>
                <a:srgbClr val="FBFBF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圆角矩形 4"/>
          <p:cNvSpPr/>
          <p:nvPr>
            <p:custDataLst>
              <p:tags r:id="rId6"/>
            </p:custDataLst>
          </p:nvPr>
        </p:nvSpPr>
        <p:spPr>
          <a:xfrm>
            <a:off x="1976120" y="3351530"/>
            <a:ext cx="3501390" cy="2967990"/>
          </a:xfrm>
          <a:prstGeom prst="roundRect">
            <a:avLst>
              <a:gd name="adj" fmla="val 9083"/>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nSpc>
                <a:spcPct val="100000"/>
              </a:lnSpc>
            </a:pPr>
            <a:endParaRPr lang="zh-CN" altLang="en-US" sz="2400" b="1" dirty="0">
              <a:solidFill>
                <a:srgbClr val="FF0000"/>
              </a:solidFill>
              <a:latin typeface="微软雅黑" panose="020B0503020204020204" pitchFamily="34" charset="-122"/>
              <a:ea typeface="微软雅黑" panose="020B0503020204020204" pitchFamily="34" charset="-122"/>
              <a:sym typeface="+mn-ea"/>
            </a:endParaRPr>
          </a:p>
          <a:p>
            <a:pPr>
              <a:lnSpc>
                <a:spcPct val="60000"/>
              </a:lnSpc>
            </a:pPr>
            <a:r>
              <a:rPr lang="zh-CN" altLang="en-US" sz="2400" b="1" dirty="0">
                <a:solidFill>
                  <a:srgbClr val="FF0000"/>
                </a:solidFill>
                <a:latin typeface="微软雅黑" panose="020B0503020204020204" pitchFamily="34" charset="-122"/>
                <a:ea typeface="微软雅黑" panose="020B0503020204020204" pitchFamily="34" charset="-122"/>
                <a:sym typeface="+mn-ea"/>
              </a:rPr>
              <a:t>专业（群）建设规划</a:t>
            </a:r>
            <a:endParaRPr lang="en-US" altLang="zh-CN" sz="24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sym typeface="+mn-ea"/>
              </a:rPr>
              <a:t>课程建设规划</a:t>
            </a:r>
            <a:endParaRPr lang="en-US" altLang="zh-CN" sz="24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sym typeface="+mn-ea"/>
              </a:rPr>
              <a:t>师资队伍建设规划</a:t>
            </a:r>
            <a:endParaRPr lang="en-US" altLang="zh-CN" sz="24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sym typeface="+mn-ea"/>
              </a:rPr>
              <a:t>学生成长规划</a:t>
            </a:r>
            <a:endParaRPr lang="en-US" altLang="zh-CN" sz="2400" b="1" dirty="0">
              <a:solidFill>
                <a:srgbClr val="00B0F0"/>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0F76AD"/>
                </a:solidFill>
                <a:latin typeface="微软雅黑" panose="020B0503020204020204" pitchFamily="34" charset="-122"/>
                <a:ea typeface="微软雅黑" panose="020B0503020204020204" pitchFamily="34" charset="-122"/>
                <a:sym typeface="+mn-ea"/>
              </a:rPr>
              <a:t>其他个性化规划</a:t>
            </a:r>
            <a:endParaRPr lang="zh-CN" altLang="en-US" b="1" dirty="0">
              <a:solidFill>
                <a:schemeClr val="accent3">
                  <a:lumMod val="50000"/>
                </a:schemeClr>
              </a:solidFill>
              <a:latin typeface="微软雅黑" panose="020B0503020204020204" pitchFamily="34" charset="-122"/>
              <a:ea typeface="微软雅黑" panose="020B0503020204020204" pitchFamily="34" charset="-122"/>
            </a:endParaRPr>
          </a:p>
          <a:p>
            <a:pPr algn="just" fontAlgn="base">
              <a:lnSpc>
                <a:spcPct val="120000"/>
              </a:lnSpc>
              <a:spcBef>
                <a:spcPct val="20000"/>
              </a:spcBef>
              <a:spcAft>
                <a:spcPct val="0"/>
              </a:spcAft>
            </a:pPr>
            <a:endParaRPr lang="zh-CN" altLang="en-US" smtClean="0">
              <a:solidFill>
                <a:schemeClr val="tx1"/>
              </a:solidFill>
              <a:sym typeface="Arial" panose="020B0604020202020204" pitchFamily="34" charset="0"/>
            </a:endParaRPr>
          </a:p>
        </p:txBody>
      </p:sp>
      <p:sp>
        <p:nvSpPr>
          <p:cNvPr id="8" name="圆角矩形 7"/>
          <p:cNvSpPr/>
          <p:nvPr>
            <p:custDataLst>
              <p:tags r:id="rId7"/>
            </p:custDataLst>
          </p:nvPr>
        </p:nvSpPr>
        <p:spPr>
          <a:xfrm>
            <a:off x="5619750" y="3351530"/>
            <a:ext cx="4384675" cy="2967990"/>
          </a:xfrm>
          <a:prstGeom prst="roundRect">
            <a:avLst>
              <a:gd name="adj" fmla="val 9083"/>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fontAlgn="auto">
              <a:lnSpc>
                <a:spcPct val="80000"/>
              </a:lnSpc>
            </a:pPr>
            <a:r>
              <a:rPr lang="zh-CN" altLang="en-US" sz="2400" b="1" dirty="0">
                <a:solidFill>
                  <a:srgbClr val="FF0000"/>
                </a:solidFill>
                <a:latin typeface="微软雅黑" panose="020B0503020204020204" pitchFamily="34" charset="-122"/>
                <a:ea typeface="微软雅黑" panose="020B0503020204020204" pitchFamily="34" charset="-122"/>
                <a:sym typeface="+mn-ea"/>
              </a:rPr>
              <a:t>专业教学标准</a:t>
            </a:r>
            <a:endParaRPr lang="en-US" altLang="zh-CN" sz="2400" b="1" dirty="0">
              <a:solidFill>
                <a:srgbClr val="FF0000"/>
              </a:solidFill>
              <a:latin typeface="微软雅黑" panose="020B0503020204020204" pitchFamily="34" charset="-122"/>
              <a:ea typeface="微软雅黑" panose="020B0503020204020204" pitchFamily="34" charset="-122"/>
            </a:endParaRPr>
          </a:p>
          <a:p>
            <a:pPr fontAlgn="auto">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sym typeface="+mn-ea"/>
              </a:rPr>
              <a:t>课程标准</a:t>
            </a:r>
            <a:endParaRPr lang="en-US" altLang="zh-CN" sz="2400" b="1" dirty="0">
              <a:solidFill>
                <a:srgbClr val="FF0000"/>
              </a:solidFill>
              <a:latin typeface="微软雅黑" panose="020B0503020204020204" pitchFamily="34" charset="-122"/>
              <a:ea typeface="微软雅黑" panose="020B0503020204020204" pitchFamily="34" charset="-122"/>
            </a:endParaRPr>
          </a:p>
          <a:p>
            <a:pPr fontAlgn="auto">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sym typeface="+mn-ea"/>
              </a:rPr>
              <a:t>教师个人发展计划及配套标准</a:t>
            </a:r>
            <a:endParaRPr lang="en-US" altLang="zh-CN" sz="2400" b="1" dirty="0">
              <a:solidFill>
                <a:srgbClr val="FF0000"/>
              </a:solidFill>
              <a:latin typeface="微软雅黑" panose="020B0503020204020204" pitchFamily="34" charset="-122"/>
              <a:ea typeface="微软雅黑" panose="020B0503020204020204" pitchFamily="34" charset="-122"/>
            </a:endParaRPr>
          </a:p>
          <a:p>
            <a:pPr fontAlgn="auto">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sym typeface="+mn-ea"/>
              </a:rPr>
              <a:t>学生个人发展计划</a:t>
            </a:r>
            <a:endParaRPr lang="en-US" altLang="zh-CN" sz="2400" b="1" dirty="0">
              <a:solidFill>
                <a:srgbClr val="00B0F0"/>
              </a:solidFill>
              <a:latin typeface="微软雅黑" panose="020B0503020204020204" pitchFamily="34" charset="-122"/>
              <a:ea typeface="微软雅黑" panose="020B0503020204020204" pitchFamily="34" charset="-122"/>
            </a:endParaRPr>
          </a:p>
          <a:p>
            <a:pPr fontAlgn="auto">
              <a:lnSpc>
                <a:spcPct val="150000"/>
              </a:lnSpc>
            </a:pPr>
            <a:r>
              <a:rPr lang="zh-CN" altLang="en-US" sz="2400" b="1" dirty="0">
                <a:solidFill>
                  <a:srgbClr val="0F76AD"/>
                </a:solidFill>
                <a:latin typeface="微软雅黑" panose="020B0503020204020204" pitchFamily="34" charset="-122"/>
                <a:ea typeface="微软雅黑" panose="020B0503020204020204" pitchFamily="34" charset="-122"/>
                <a:sym typeface="+mn-ea"/>
              </a:rPr>
              <a:t>其他标准</a:t>
            </a:r>
            <a:endParaRPr lang="zh-CN" altLang="en-US" sz="2400" b="1" dirty="0" smtClean="0">
              <a:solidFill>
                <a:srgbClr val="0F76AD"/>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2" name="等腰三角形 1"/>
          <p:cNvSpPr/>
          <p:nvPr>
            <p:custDataLst>
              <p:tags r:id="rId2"/>
            </p:custDataLst>
          </p:nvPr>
        </p:nvSpPr>
        <p:spPr bwMode="auto">
          <a:xfrm rot="16200000">
            <a:off x="721345" y="1379302"/>
            <a:ext cx="4377611" cy="4076651"/>
          </a:xfrm>
          <a:prstGeom prst="triangle">
            <a:avLst/>
          </a:prstGeom>
          <a:solidFill>
            <a:schemeClr val="accent1">
              <a:lumMod val="20000"/>
              <a:lumOff val="80000"/>
            </a:schemeClr>
          </a:solidFill>
          <a:ln w="9525">
            <a:noFill/>
            <a:round/>
          </a:ln>
        </p:spPr>
        <p:txBody>
          <a:bodyPr anchor="ctr"/>
          <a:p>
            <a:pPr algn="ctr">
              <a:lnSpc>
                <a:spcPct val="120000"/>
              </a:lnSpc>
            </a:pPr>
            <a:endParaRPr>
              <a:latin typeface="微软雅黑" panose="020B0503020204020204" pitchFamily="34" charset="-122"/>
              <a:ea typeface="微软雅黑" panose="020B0503020204020204" pitchFamily="34" charset="-122"/>
              <a:sym typeface="+mn-lt"/>
            </a:endParaRPr>
          </a:p>
        </p:txBody>
      </p:sp>
      <p:sp>
        <p:nvSpPr>
          <p:cNvPr id="3" name="文本框 2"/>
          <p:cNvSpPr txBox="1"/>
          <p:nvPr/>
        </p:nvSpPr>
        <p:spPr>
          <a:xfrm>
            <a:off x="5657643" y="1758714"/>
            <a:ext cx="5855854" cy="3063240"/>
          </a:xfrm>
          <a:prstGeom prst="rect">
            <a:avLst/>
          </a:prstGeom>
          <a:noFill/>
        </p:spPr>
        <p:txBody>
          <a:bodyPr wrap="square" rtlCol="0">
            <a:spAutoFit/>
          </a:bodyPr>
          <a:lstStyle/>
          <a:p>
            <a:pPr>
              <a:lnSpc>
                <a:spcPct val="230000"/>
              </a:lnSpc>
            </a:pPr>
            <a:r>
              <a:rPr lang="en-US" altLang="zh-CN" sz="2800" b="1" dirty="0">
                <a:latin typeface="微软雅黑" panose="020B0503020204020204" pitchFamily="34" charset="-122"/>
                <a:ea typeface="微软雅黑" panose="020B0503020204020204" pitchFamily="34" charset="-122"/>
              </a:rPr>
              <a:t>1.  </a:t>
            </a:r>
            <a:r>
              <a:rPr lang="zh-CN" altLang="en-US" sz="2800" b="1" dirty="0">
                <a:latin typeface="微软雅黑" panose="020B0503020204020204" pitchFamily="34" charset="-122"/>
                <a:ea typeface="微软雅黑" panose="020B0503020204020204" pitchFamily="34" charset="-122"/>
              </a:rPr>
              <a:t>规划、标准的关联度？</a:t>
            </a:r>
            <a:endParaRPr lang="en-US" altLang="zh-CN" sz="2800" b="1" dirty="0">
              <a:latin typeface="微软雅黑" panose="020B0503020204020204" pitchFamily="34" charset="-122"/>
              <a:ea typeface="微软雅黑" panose="020B0503020204020204" pitchFamily="34" charset="-122"/>
            </a:endParaRPr>
          </a:p>
          <a:p>
            <a:pPr>
              <a:lnSpc>
                <a:spcPct val="230000"/>
              </a:lnSpc>
            </a:pPr>
            <a:r>
              <a:rPr lang="en-US" altLang="zh-CN" sz="2800" b="1" dirty="0">
                <a:latin typeface="微软雅黑" panose="020B0503020204020204" pitchFamily="34" charset="-122"/>
                <a:ea typeface="微软雅黑" panose="020B0503020204020204" pitchFamily="34" charset="-122"/>
              </a:rPr>
              <a:t>2.  </a:t>
            </a:r>
            <a:r>
              <a:rPr lang="zh-CN" altLang="en-US" sz="2800" b="1" dirty="0">
                <a:latin typeface="微软雅黑" panose="020B0503020204020204" pitchFamily="34" charset="-122"/>
                <a:ea typeface="微软雅黑" panose="020B0503020204020204" pitchFamily="34" charset="-122"/>
              </a:rPr>
              <a:t>规划和标准是否执行？</a:t>
            </a:r>
            <a:endParaRPr lang="en-US" altLang="zh-CN" sz="2800" b="1" dirty="0">
              <a:latin typeface="微软雅黑" panose="020B0503020204020204" pitchFamily="34" charset="-122"/>
              <a:ea typeface="微软雅黑" panose="020B0503020204020204" pitchFamily="34" charset="-122"/>
            </a:endParaRPr>
          </a:p>
          <a:p>
            <a:pPr>
              <a:lnSpc>
                <a:spcPct val="230000"/>
              </a:lnSpc>
            </a:pPr>
            <a:r>
              <a:rPr lang="en-US" altLang="zh-CN" sz="2800" b="1" dirty="0">
                <a:latin typeface="微软雅黑" panose="020B0503020204020204" pitchFamily="34" charset="-122"/>
                <a:ea typeface="微软雅黑" panose="020B0503020204020204" pitchFamily="34" charset="-122"/>
              </a:rPr>
              <a:t>3.  </a:t>
            </a:r>
            <a:r>
              <a:rPr lang="zh-CN" altLang="en-US" sz="2800" b="1" dirty="0">
                <a:latin typeface="微软雅黑" panose="020B0503020204020204" pitchFamily="34" charset="-122"/>
                <a:ea typeface="微软雅黑" panose="020B0503020204020204" pitchFamily="34" charset="-122"/>
              </a:rPr>
              <a:t>规划是否明确并可检测？</a:t>
            </a:r>
            <a:endParaRPr lang="zh-CN" altLang="en-US" sz="28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2503170" y="2380615"/>
            <a:ext cx="2295525" cy="21399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3200" b="1" dirty="0">
                <a:solidFill>
                  <a:srgbClr val="FB1132"/>
                </a:solidFill>
                <a:latin typeface="微软雅黑" panose="020B0503020204020204" pitchFamily="34" charset="-122"/>
                <a:ea typeface="微软雅黑" panose="020B0503020204020204" pitchFamily="34" charset="-122"/>
              </a:rPr>
              <a:t>仅有</a:t>
            </a:r>
            <a:endParaRPr lang="zh-CN" altLang="en-US" sz="3200" b="1" dirty="0">
              <a:solidFill>
                <a:srgbClr val="FB1132"/>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20000"/>
              </a:lnSpc>
              <a:spcBef>
                <a:spcPts val="0"/>
              </a:spcBef>
              <a:spcAft>
                <a:spcPts val="0"/>
              </a:spcAft>
              <a:buClrTx/>
              <a:buSzTx/>
              <a:buFontTx/>
              <a:buNone/>
              <a:defRPr/>
            </a:pPr>
            <a:r>
              <a:rPr lang="zh-CN" altLang="en-US" sz="3200" b="1" dirty="0">
                <a:solidFill>
                  <a:srgbClr val="FB1132"/>
                </a:solidFill>
                <a:latin typeface="微软雅黑" panose="020B0503020204020204" pitchFamily="34" charset="-122"/>
                <a:ea typeface="微软雅黑" panose="020B0503020204020204" pitchFamily="34" charset="-122"/>
              </a:rPr>
              <a:t>规划、标准</a:t>
            </a:r>
            <a:endParaRPr lang="zh-CN" altLang="en-US" sz="3200" b="1" dirty="0">
              <a:solidFill>
                <a:srgbClr val="FB1132"/>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20000"/>
              </a:lnSpc>
              <a:spcBef>
                <a:spcPts val="0"/>
              </a:spcBef>
              <a:spcAft>
                <a:spcPts val="0"/>
              </a:spcAft>
              <a:buClrTx/>
              <a:buSzTx/>
              <a:buFontTx/>
              <a:buNone/>
              <a:defRPr/>
            </a:pPr>
            <a:r>
              <a:rPr lang="zh-CN" altLang="en-US" sz="3200" b="1" dirty="0">
                <a:solidFill>
                  <a:srgbClr val="FB1132"/>
                </a:solidFill>
                <a:latin typeface="微软雅黑" panose="020B0503020204020204" pitchFamily="34" charset="-122"/>
                <a:ea typeface="微软雅黑" panose="020B0503020204020204" pitchFamily="34" charset="-122"/>
              </a:rPr>
              <a:t>是不够的</a:t>
            </a:r>
            <a:endPar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6" name="圆角矩形 5"/>
          <p:cNvSpPr/>
          <p:nvPr>
            <p:custDataLst>
              <p:tags r:id="rId3"/>
            </p:custDataLst>
          </p:nvPr>
        </p:nvSpPr>
        <p:spPr>
          <a:xfrm>
            <a:off x="5466155" y="2080224"/>
            <a:ext cx="134784" cy="7091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120000"/>
              </a:lnSpc>
            </a:pPr>
            <a:endParaRPr>
              <a:latin typeface="微软雅黑" panose="020B0503020204020204" pitchFamily="34" charset="-122"/>
              <a:ea typeface="微软雅黑" panose="020B0503020204020204" pitchFamily="34" charset="-122"/>
              <a:sym typeface="+mn-lt"/>
            </a:endParaRPr>
          </a:p>
        </p:txBody>
      </p:sp>
      <p:sp>
        <p:nvSpPr>
          <p:cNvPr id="8" name="圆角矩形 7"/>
          <p:cNvSpPr/>
          <p:nvPr>
            <p:custDataLst>
              <p:tags r:id="rId4"/>
            </p:custDataLst>
          </p:nvPr>
        </p:nvSpPr>
        <p:spPr>
          <a:xfrm>
            <a:off x="5466155" y="3096304"/>
            <a:ext cx="134784" cy="70917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120000"/>
              </a:lnSpc>
            </a:pPr>
            <a:endParaRPr>
              <a:latin typeface="微软雅黑" panose="020B0503020204020204" pitchFamily="34" charset="-122"/>
              <a:ea typeface="微软雅黑" panose="020B0503020204020204" pitchFamily="34" charset="-122"/>
              <a:sym typeface="+mn-lt"/>
            </a:endParaRPr>
          </a:p>
        </p:txBody>
      </p:sp>
      <p:sp>
        <p:nvSpPr>
          <p:cNvPr id="9" name="圆角矩形 8"/>
          <p:cNvSpPr/>
          <p:nvPr>
            <p:custDataLst>
              <p:tags r:id="rId5"/>
            </p:custDataLst>
          </p:nvPr>
        </p:nvSpPr>
        <p:spPr>
          <a:xfrm>
            <a:off x="5466155" y="4100609"/>
            <a:ext cx="134784" cy="709173"/>
          </a:xfrm>
          <a:prstGeom prst="roundRect">
            <a:avLst/>
          </a:prstGeom>
          <a:solidFill>
            <a:srgbClr val="0F76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120000"/>
              </a:lnSpc>
            </a:pPr>
            <a:endParaRPr>
              <a:latin typeface="微软雅黑" panose="020B0503020204020204" pitchFamily="34" charset="-122"/>
              <a:ea typeface="微软雅黑" panose="020B0503020204020204" pitchFamily="34" charset="-122"/>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文本框 6"/>
          <p:cNvSpPr txBox="1"/>
          <p:nvPr/>
        </p:nvSpPr>
        <p:spPr>
          <a:xfrm>
            <a:off x="1450250" y="1251769"/>
            <a:ext cx="522886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F76AD"/>
                </a:solidFill>
                <a:effectLst/>
                <a:uLnTx/>
                <a:uFillTx/>
                <a:latin typeface="微软雅黑" panose="020B0503020204020204" pitchFamily="34" charset="-122"/>
                <a:ea typeface="微软雅黑" panose="020B0503020204020204" pitchFamily="34" charset="-122"/>
                <a:cs typeface="+mn-cs"/>
              </a:rPr>
              <a:t>需满足下列条件</a:t>
            </a:r>
            <a:endParaRPr kumimoji="0" lang="zh-CN" altLang="en-US" sz="2800" b="1" i="0" u="none" strike="noStrike" kern="1200" cap="none" spc="0" normalizeH="0" baseline="0" noProof="0" dirty="0">
              <a:ln>
                <a:noFill/>
              </a:ln>
              <a:solidFill>
                <a:srgbClr val="0F76AD"/>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581150" y="2091690"/>
            <a:ext cx="9330055" cy="3046095"/>
          </a:xfrm>
          <a:prstGeom prst="rect">
            <a:avLst/>
          </a:prstGeom>
          <a:noFill/>
        </p:spPr>
        <p:txBody>
          <a:bodyPr wrap="square" rtlCol="0">
            <a:spAutoFit/>
          </a:bodyPr>
          <a:lstStyle/>
          <a:p>
            <a:pPr>
              <a:lnSpc>
                <a:spcPct val="200000"/>
              </a:lnSpc>
            </a:pPr>
            <a:r>
              <a:rPr lang="en-US" altLang="zh-CN" sz="2400" b="1" dirty="0">
                <a:latin typeface="微软雅黑" panose="020B0503020204020204" pitchFamily="34" charset="-122"/>
                <a:ea typeface="微软雅黑" panose="020B0503020204020204" pitchFamily="34" charset="-122"/>
              </a:rPr>
              <a:t>1.  </a:t>
            </a:r>
            <a:r>
              <a:rPr lang="zh-CN" altLang="en-US" sz="2400" b="1" dirty="0">
                <a:latin typeface="微软雅黑" panose="020B0503020204020204" pitchFamily="34" charset="-122"/>
                <a:ea typeface="微软雅黑" panose="020B0503020204020204" pitchFamily="34" charset="-122"/>
              </a:rPr>
              <a:t>内设机构（含行政处室和二级学院）职责是否明确？</a:t>
            </a:r>
            <a:endParaRPr lang="zh-CN" altLang="en-US" sz="2400" b="1" dirty="0">
              <a:latin typeface="微软雅黑" panose="020B0503020204020204" pitchFamily="34" charset="-122"/>
              <a:ea typeface="微软雅黑" panose="020B0503020204020204" pitchFamily="34" charset="-122"/>
            </a:endParaRPr>
          </a:p>
          <a:p>
            <a:pPr>
              <a:lnSpc>
                <a:spcPct val="200000"/>
              </a:lnSpc>
            </a:pPr>
            <a:r>
              <a:rPr lang="zh-CN" altLang="en-US" sz="2400" b="1" dirty="0">
                <a:latin typeface="微软雅黑" panose="020B0503020204020204" pitchFamily="34" charset="-122"/>
                <a:ea typeface="微软雅黑" panose="020B0503020204020204" pitchFamily="34" charset="-122"/>
              </a:rPr>
              <a:t>     即承担规划的哪些任务？</a:t>
            </a:r>
            <a:endParaRPr lang="zh-CN" altLang="en-US" sz="2400" b="1" dirty="0">
              <a:latin typeface="微软雅黑" panose="020B0503020204020204" pitchFamily="34" charset="-122"/>
              <a:ea typeface="微软雅黑" panose="020B0503020204020204" pitchFamily="34" charset="-122"/>
            </a:endParaRPr>
          </a:p>
          <a:p>
            <a:pPr>
              <a:lnSpc>
                <a:spcPct val="200000"/>
              </a:lnSpc>
            </a:pPr>
            <a:r>
              <a:rPr lang="en-US" altLang="zh-CN"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是否建立岗位工作标准，岗位工作标准是否与规划目标衔接？</a:t>
            </a:r>
            <a:endParaRPr lang="en-US" altLang="zh-CN" sz="2400" b="1" dirty="0">
              <a:latin typeface="微软雅黑" panose="020B0503020204020204" pitchFamily="34" charset="-122"/>
              <a:ea typeface="微软雅黑" panose="020B0503020204020204" pitchFamily="34" charset="-122"/>
            </a:endParaRPr>
          </a:p>
          <a:p>
            <a:pPr>
              <a:lnSpc>
                <a:spcPct val="200000"/>
              </a:lnSpc>
            </a:pPr>
            <a:r>
              <a:rPr lang="en-US" altLang="zh-CN" sz="2400" b="1" dirty="0">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是否有年度目标任务分解、实施、诊断与改进？</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文本框 6"/>
          <p:cNvSpPr txBox="1"/>
          <p:nvPr/>
        </p:nvSpPr>
        <p:spPr>
          <a:xfrm>
            <a:off x="613410" y="644525"/>
            <a:ext cx="1557020" cy="8604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dirty="0">
                <a:solidFill>
                  <a:srgbClr val="FB1132"/>
                </a:solidFill>
                <a:latin typeface="微软雅黑" panose="020B0503020204020204" pitchFamily="34" charset="-122"/>
                <a:ea typeface="微软雅黑" panose="020B0503020204020204" pitchFamily="34" charset="-122"/>
              </a:rPr>
              <a:t>  </a:t>
            </a:r>
            <a:r>
              <a:rPr lang="en-US" altLang="zh-CN" sz="3200" b="1" dirty="0">
                <a:solidFill>
                  <a:srgbClr val="145E9B"/>
                </a:solidFill>
                <a:latin typeface="微软雅黑" panose="020B0503020204020204" pitchFamily="34" charset="-122"/>
                <a:ea typeface="微软雅黑" panose="020B0503020204020204" pitchFamily="34" charset="-122"/>
              </a:rPr>
              <a:t>  </a:t>
            </a:r>
            <a:r>
              <a:rPr kumimoji="0" lang="zh-CN" altLang="en-US" sz="3200" b="1" i="0" u="none" strike="noStrike" kern="1200" cap="none" spc="0" normalizeH="0" baseline="0" noProof="0" dirty="0">
                <a:ln>
                  <a:noFill/>
                </a:ln>
                <a:solidFill>
                  <a:srgbClr val="145E9B"/>
                </a:solidFill>
                <a:effectLst/>
                <a:uLnTx/>
                <a:uFillTx/>
                <a:latin typeface="微软雅黑" panose="020B0503020204020204" pitchFamily="34" charset="-122"/>
                <a:ea typeface="微软雅黑" panose="020B0503020204020204" pitchFamily="34" charset="-122"/>
                <a:cs typeface="+mn-cs"/>
              </a:rPr>
              <a:t>如：</a:t>
            </a:r>
            <a:endParaRPr kumimoji="0" lang="en-US" altLang="zh-CN" sz="32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1126959"/>
            <a:ext cx="9117872" cy="4377914"/>
          </a:xfrm>
          <a:prstGeom prst="rect">
            <a:avLst/>
          </a:prstGeom>
        </p:spPr>
      </p:pic>
      <p:sp>
        <p:nvSpPr>
          <p:cNvPr id="13" name="文本框 12"/>
          <p:cNvSpPr txBox="1"/>
          <p:nvPr/>
        </p:nvSpPr>
        <p:spPr>
          <a:xfrm>
            <a:off x="3982085" y="5572760"/>
            <a:ext cx="5092700" cy="737235"/>
          </a:xfrm>
          <a:prstGeom prst="rect">
            <a:avLst/>
          </a:prstGeom>
          <a:noFill/>
        </p:spPr>
        <p:txBody>
          <a:bodyPr wrap="square" rtlCol="0">
            <a:spAutoFit/>
          </a:bodyPr>
          <a:lstStyle/>
          <a:p>
            <a:pPr algn="ctr">
              <a:lnSpc>
                <a:spcPct val="150000"/>
              </a:lnSpc>
            </a:pPr>
            <a:r>
              <a:rPr lang="zh-CN" altLang="en-US" sz="2800" b="1" dirty="0">
                <a:solidFill>
                  <a:srgbClr val="0070C0"/>
                </a:solidFill>
                <a:latin typeface="微软雅黑" panose="020B0503020204020204" pitchFamily="34" charset="-122"/>
                <a:ea typeface="微软雅黑" panose="020B0503020204020204" pitchFamily="34" charset="-122"/>
              </a:rPr>
              <a:t>规划目标任务年度分解示意图</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842510" y="4525645"/>
            <a:ext cx="970280" cy="368300"/>
          </a:xfrm>
          <a:prstGeom prst="rect">
            <a:avLst/>
          </a:prstGeom>
          <a:solidFill>
            <a:schemeClr val="bg1"/>
          </a:solidFill>
        </p:spPr>
        <p:txBody>
          <a:bodyPr wrap="square" rtlCol="0">
            <a:spAutoFit/>
          </a:bodyPr>
          <a:p>
            <a:pPr algn="ctr"/>
            <a:r>
              <a:rPr lang="zh-CN" altLang="en-US" b="1">
                <a:solidFill>
                  <a:schemeClr val="tx1"/>
                </a:solidFill>
                <a:latin typeface="微软雅黑" panose="020B0503020204020204" pitchFamily="34" charset="-122"/>
                <a:ea typeface="微软雅黑" panose="020B0503020204020204" pitchFamily="34" charset="-122"/>
              </a:rPr>
              <a:t>诊断</a:t>
            </a:r>
            <a:endParaRPr lang="zh-CN" altLang="en-US"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graphicFrame>
        <p:nvGraphicFramePr>
          <p:cNvPr id="5" name="表格 4"/>
          <p:cNvGraphicFramePr>
            <a:graphicFrameLocks noGrp="1"/>
          </p:cNvGraphicFramePr>
          <p:nvPr/>
        </p:nvGraphicFramePr>
        <p:xfrm>
          <a:off x="750570" y="2273300"/>
          <a:ext cx="10643870" cy="3136900"/>
        </p:xfrm>
        <a:graphic>
          <a:graphicData uri="http://schemas.openxmlformats.org/drawingml/2006/table">
            <a:tbl>
              <a:tblPr firstRow="1" bandRow="1">
                <a:tableStyleId>{5C22544A-7EE6-4342-B048-85BDC9FD1C3A}</a:tableStyleId>
              </a:tblPr>
              <a:tblGrid>
                <a:gridCol w="2052320"/>
                <a:gridCol w="1452880"/>
                <a:gridCol w="1384935"/>
                <a:gridCol w="1172210"/>
                <a:gridCol w="1515110"/>
                <a:gridCol w="1549400"/>
                <a:gridCol w="1517015"/>
              </a:tblGrid>
              <a:tr h="627380">
                <a:tc gridSpan="7">
                  <a:txBody>
                    <a:bodyPr/>
                    <a:lstStyle/>
                    <a:p>
                      <a:pPr algn="ctr"/>
                      <a:r>
                        <a:rPr lang="zh-CN" altLang="en-US" b="1" dirty="0">
                          <a:latin typeface="微软雅黑" panose="020B0503020204020204" pitchFamily="34" charset="-122"/>
                          <a:ea typeface="微软雅黑" panose="020B0503020204020204" pitchFamily="34" charset="-122"/>
                        </a:rPr>
                        <a:t>一级目标任务：一流特色专业群建设</a:t>
                      </a:r>
                      <a:endParaRPr lang="zh-CN" altLang="en-US" b="1" dirty="0">
                        <a:latin typeface="微软雅黑" panose="020B0503020204020204" pitchFamily="34" charset="-122"/>
                        <a:ea typeface="微软雅黑" panose="020B0503020204020204" pitchFamily="34" charset="-122"/>
                      </a:endParaRPr>
                    </a:p>
                  </a:txBody>
                  <a:tcPr anchor="ctr"/>
                </a:tc>
                <a:tc hMerge="1">
                  <a:tcPr/>
                </a:tc>
                <a:tc hMerge="1">
                  <a:tcPr/>
                </a:tc>
                <a:tc hMerge="1">
                  <a:tcPr/>
                </a:tc>
                <a:tc hMerge="1">
                  <a:tcPr/>
                </a:tc>
                <a:tc hMerge="1">
                  <a:tcPr/>
                </a:tc>
                <a:tc hMerge="1">
                  <a:tcPr/>
                </a:tc>
              </a:tr>
              <a:tr h="627380">
                <a:tc>
                  <a:txBody>
                    <a:bodyPr/>
                    <a:lstStyle/>
                    <a:p>
                      <a:pPr algn="ctr"/>
                      <a:r>
                        <a:rPr lang="zh-CN" altLang="en-US" b="1" dirty="0">
                          <a:latin typeface="微软雅黑" panose="020B0503020204020204" pitchFamily="34" charset="-122"/>
                          <a:ea typeface="微软雅黑" panose="020B0503020204020204" pitchFamily="34" charset="-122"/>
                        </a:rPr>
                        <a:t>二级目标任务</a:t>
                      </a:r>
                      <a:endParaRPr lang="zh-CN" altLang="en-US"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a:latin typeface="微软雅黑" panose="020B0503020204020204" pitchFamily="34" charset="-122"/>
                          <a:ea typeface="微软雅黑" panose="020B0503020204020204" pitchFamily="34" charset="-122"/>
                        </a:rPr>
                        <a:t>任务内容</a:t>
                      </a:r>
                      <a:endParaRPr lang="zh-CN" altLang="en-US"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a:latin typeface="微软雅黑" panose="020B0503020204020204" pitchFamily="34" charset="-122"/>
                          <a:ea typeface="微软雅黑" panose="020B0503020204020204" pitchFamily="34" charset="-122"/>
                        </a:rPr>
                        <a:t>责任领导</a:t>
                      </a:r>
                      <a:endParaRPr lang="zh-CN" altLang="en-US"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a:latin typeface="微软雅黑" panose="020B0503020204020204" pitchFamily="34" charset="-122"/>
                          <a:ea typeface="微软雅黑" panose="020B0503020204020204" pitchFamily="34" charset="-122"/>
                        </a:rPr>
                        <a:t>责任人</a:t>
                      </a:r>
                      <a:endParaRPr lang="zh-CN" altLang="en-US"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a:latin typeface="微软雅黑" panose="020B0503020204020204" pitchFamily="34" charset="-122"/>
                          <a:ea typeface="微软雅黑" panose="020B0503020204020204" pitchFamily="34" charset="-122"/>
                        </a:rPr>
                        <a:t>责任部门</a:t>
                      </a:r>
                      <a:endParaRPr lang="zh-CN" altLang="en-US"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a:latin typeface="微软雅黑" panose="020B0503020204020204" pitchFamily="34" charset="-122"/>
                          <a:ea typeface="微软雅黑" panose="020B0503020204020204" pitchFamily="34" charset="-122"/>
                        </a:rPr>
                        <a:t>协作部门</a:t>
                      </a:r>
                      <a:endParaRPr lang="zh-CN" altLang="en-US"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b="1" dirty="0">
                          <a:latin typeface="微软雅黑" panose="020B0503020204020204" pitchFamily="34" charset="-122"/>
                          <a:ea typeface="微软雅黑" panose="020B0503020204020204" pitchFamily="34" charset="-122"/>
                        </a:rPr>
                        <a:t>时间进度</a:t>
                      </a:r>
                      <a:endParaRPr lang="zh-CN" altLang="en-US" b="1" dirty="0">
                        <a:latin typeface="微软雅黑" panose="020B0503020204020204" pitchFamily="34" charset="-122"/>
                        <a:ea typeface="微软雅黑" panose="020B0503020204020204" pitchFamily="34" charset="-122"/>
                      </a:endParaRPr>
                    </a:p>
                  </a:txBody>
                  <a:tcPr anchor="ctr"/>
                </a:tc>
              </a:tr>
              <a:tr h="62738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r h="62738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627380">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bl>
          </a:graphicData>
        </a:graphic>
      </p:graphicFrame>
      <p:sp>
        <p:nvSpPr>
          <p:cNvPr id="6" name="文本框 5"/>
          <p:cNvSpPr txBox="1"/>
          <p:nvPr/>
        </p:nvSpPr>
        <p:spPr>
          <a:xfrm>
            <a:off x="3975100" y="1426210"/>
            <a:ext cx="3446780" cy="521970"/>
          </a:xfrm>
          <a:prstGeom prst="rect">
            <a:avLst/>
          </a:prstGeom>
          <a:noFill/>
        </p:spPr>
        <p:txBody>
          <a:bodyPr wrap="square" rtlCol="0">
            <a:spAutoFit/>
          </a:bodyPr>
          <a:lstStyle/>
          <a:p>
            <a:pPr algn="ctr"/>
            <a:r>
              <a:rPr lang="zh-CN" altLang="en-US" sz="2800" b="1" dirty="0">
                <a:solidFill>
                  <a:srgbClr val="0070C0"/>
                </a:solidFill>
                <a:latin typeface="微软雅黑" panose="020B0503020204020204" pitchFamily="34" charset="-122"/>
                <a:ea typeface="微软雅黑" panose="020B0503020204020204" pitchFamily="34" charset="-122"/>
              </a:rPr>
              <a:t>目标任务分解例表</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13410" y="644525"/>
            <a:ext cx="1557020" cy="86042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dirty="0">
                <a:solidFill>
                  <a:srgbClr val="FB1132"/>
                </a:solidFill>
                <a:latin typeface="微软雅黑" panose="020B0503020204020204" pitchFamily="34" charset="-122"/>
                <a:ea typeface="微软雅黑" panose="020B0503020204020204" pitchFamily="34" charset="-122"/>
              </a:rPr>
              <a:t>  </a:t>
            </a:r>
            <a:r>
              <a:rPr lang="en-US" altLang="zh-CN" sz="3200" b="1" dirty="0">
                <a:solidFill>
                  <a:srgbClr val="145E9B"/>
                </a:solidFill>
                <a:latin typeface="微软雅黑" panose="020B0503020204020204" pitchFamily="34" charset="-122"/>
                <a:ea typeface="微软雅黑" panose="020B0503020204020204" pitchFamily="34" charset="-122"/>
              </a:rPr>
              <a:t>  </a:t>
            </a:r>
            <a:r>
              <a:rPr kumimoji="0" lang="zh-CN" altLang="en-US" sz="3200" b="1" i="0" u="none" strike="noStrike" kern="1200" cap="none" spc="0" normalizeH="0" baseline="0" noProof="0" dirty="0">
                <a:ln>
                  <a:noFill/>
                </a:ln>
                <a:solidFill>
                  <a:srgbClr val="145E9B"/>
                </a:solidFill>
                <a:effectLst/>
                <a:uLnTx/>
                <a:uFillTx/>
                <a:latin typeface="微软雅黑" panose="020B0503020204020204" pitchFamily="34" charset="-122"/>
                <a:ea typeface="微软雅黑" panose="020B0503020204020204" pitchFamily="34" charset="-122"/>
                <a:cs typeface="+mn-cs"/>
              </a:rPr>
              <a:t>如：</a:t>
            </a:r>
            <a:endParaRPr kumimoji="0" lang="en-US" altLang="zh-CN" sz="32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r="1868"/>
          <a:stretch>
            <a:fillRect/>
          </a:stretch>
        </p:blipFill>
        <p:spPr>
          <a:xfrm>
            <a:off x="-15875" y="0"/>
            <a:ext cx="12192000" cy="6858000"/>
          </a:xfrm>
          <a:prstGeom prst="rect">
            <a:avLst/>
          </a:prstGeom>
        </p:spPr>
      </p:pic>
      <p:sp>
        <p:nvSpPr>
          <p:cNvPr id="28" name="矩形 27"/>
          <p:cNvSpPr/>
          <p:nvPr/>
        </p:nvSpPr>
        <p:spPr>
          <a:xfrm>
            <a:off x="-15875" y="643255"/>
            <a:ext cx="12181840" cy="557149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等腰三角形 5"/>
          <p:cNvSpPr/>
          <p:nvPr>
            <p:custDataLst>
              <p:tags r:id="rId2"/>
            </p:custDataLst>
          </p:nvPr>
        </p:nvSpPr>
        <p:spPr>
          <a:xfrm>
            <a:off x="1961608" y="2698434"/>
            <a:ext cx="1895475" cy="16351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normAutofit/>
          </a:bodyPr>
          <a:lstStyle/>
          <a:p>
            <a:pPr algn="ctr">
              <a:defRPr/>
            </a:pPr>
            <a:r>
              <a:rPr lang="en-US" altLang="zh-CN" dirty="0">
                <a:solidFill>
                  <a:srgbClr val="0F76AD"/>
                </a:solidFill>
                <a:latin typeface="+mj-lt"/>
                <a:ea typeface="+mj-ea"/>
                <a:cs typeface="+mj-cs"/>
                <a:sym typeface="Arial" panose="020B0604020202020204" pitchFamily="34" charset="0"/>
              </a:rPr>
              <a:t>0</a:t>
            </a:r>
            <a:endParaRPr lang="en-US" altLang="zh-CN" dirty="0">
              <a:solidFill>
                <a:srgbClr val="0F76AD"/>
              </a:solidFill>
              <a:latin typeface="+mj-lt"/>
              <a:ea typeface="+mj-ea"/>
              <a:cs typeface="+mj-cs"/>
              <a:sym typeface="Arial" panose="020B0604020202020204" pitchFamily="34" charset="0"/>
            </a:endParaRPr>
          </a:p>
        </p:txBody>
      </p:sp>
      <p:sp>
        <p:nvSpPr>
          <p:cNvPr id="7" name="等腰三角形 6"/>
          <p:cNvSpPr/>
          <p:nvPr>
            <p:custDataLst>
              <p:tags r:id="rId3"/>
            </p:custDataLst>
          </p:nvPr>
        </p:nvSpPr>
        <p:spPr>
          <a:xfrm>
            <a:off x="1741898" y="2422525"/>
            <a:ext cx="2333625" cy="2012950"/>
          </a:xfrm>
          <a:prstGeom prst="triangle">
            <a:avLst/>
          </a:prstGeom>
          <a:noFill/>
          <a:ln>
            <a:solidFill>
              <a:schemeClr val="accent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chemeClr val="bg1"/>
              </a:solidFill>
              <a:sym typeface="Arial" panose="020B0604020202020204" pitchFamily="34" charset="0"/>
            </a:endParaRPr>
          </a:p>
        </p:txBody>
      </p:sp>
      <p:cxnSp>
        <p:nvCxnSpPr>
          <p:cNvPr id="10" name="直接连接符 9"/>
          <p:cNvCxnSpPr>
            <a:endCxn id="7" idx="0"/>
          </p:cNvCxnSpPr>
          <p:nvPr>
            <p:custDataLst>
              <p:tags r:id="rId4"/>
            </p:custDataLst>
          </p:nvPr>
        </p:nvCxnSpPr>
        <p:spPr>
          <a:xfrm>
            <a:off x="2908709" y="1"/>
            <a:ext cx="0" cy="2422525"/>
          </a:xfrm>
          <a:prstGeom prst="line">
            <a:avLst/>
          </a:prstGeom>
          <a:ln>
            <a:solidFill>
              <a:schemeClr val="accent1"/>
            </a:solidFill>
            <a:prstDash val="lgDashDot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5"/>
            </p:custDataLst>
          </p:nvPr>
        </p:nvCxnSpPr>
        <p:spPr>
          <a:xfrm flipH="1">
            <a:off x="2908709" y="4448175"/>
            <a:ext cx="0" cy="2413000"/>
          </a:xfrm>
          <a:prstGeom prst="line">
            <a:avLst/>
          </a:prstGeom>
          <a:ln>
            <a:solidFill>
              <a:schemeClr val="accent1"/>
            </a:solidFill>
            <a:prstDash val="lgDashDotDot"/>
          </a:ln>
        </p:spPr>
        <p:style>
          <a:lnRef idx="1">
            <a:schemeClr val="accent1"/>
          </a:lnRef>
          <a:fillRef idx="0">
            <a:schemeClr val="accent1"/>
          </a:fillRef>
          <a:effectRef idx="0">
            <a:schemeClr val="accent1"/>
          </a:effectRef>
          <a:fontRef idx="minor">
            <a:schemeClr val="tx1"/>
          </a:fontRef>
        </p:style>
      </p:cxnSp>
      <p:grpSp>
        <p:nvGrpSpPr>
          <p:cNvPr id="2" name="组合 1"/>
          <p:cNvGrpSpPr/>
          <p:nvPr>
            <p:custDataLst>
              <p:tags r:id="rId6"/>
            </p:custDataLst>
          </p:nvPr>
        </p:nvGrpSpPr>
        <p:grpSpPr>
          <a:xfrm>
            <a:off x="4777197" y="1312863"/>
            <a:ext cx="5141912" cy="938212"/>
            <a:chOff x="3798888" y="1312863"/>
            <a:chExt cx="5141912" cy="938212"/>
          </a:xfrm>
        </p:grpSpPr>
        <p:sp>
          <p:nvSpPr>
            <p:cNvPr id="12" name="文本框 11"/>
            <p:cNvSpPr txBox="1"/>
            <p:nvPr>
              <p:custDataLst>
                <p:tags r:id="rId7"/>
              </p:custDataLst>
            </p:nvPr>
          </p:nvSpPr>
          <p:spPr>
            <a:xfrm>
              <a:off x="4373563" y="1789113"/>
              <a:ext cx="4567237" cy="369332"/>
            </a:xfrm>
            <a:prstGeom prst="rect">
              <a:avLst/>
            </a:prstGeom>
            <a:noFill/>
          </p:spPr>
          <p:txBody>
            <a:bodyPr/>
            <a:lstStyle/>
            <a:p>
              <a:pPr>
                <a:defRPr/>
              </a:pPr>
              <a:r>
                <a:rPr lang="zh-CN" altLang="en-US" sz="28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准确把握国家要求</a:t>
              </a:r>
              <a:endParaRPr lang="zh-CN" altLang="en-US" sz="28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3" name="直接连接符 12"/>
            <p:cNvCxnSpPr/>
            <p:nvPr>
              <p:custDataLst>
                <p:tags r:id="rId8"/>
              </p:custDataLst>
            </p:nvPr>
          </p:nvCxnSpPr>
          <p:spPr>
            <a:xfrm flipH="1">
              <a:off x="3997325" y="1601788"/>
              <a:ext cx="498475" cy="64928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9"/>
              </p:custDataLst>
            </p:nvPr>
          </p:nvSpPr>
          <p:spPr>
            <a:xfrm>
              <a:off x="3798888" y="1312863"/>
              <a:ext cx="385762" cy="708025"/>
            </a:xfrm>
            <a:prstGeom prst="rect">
              <a:avLst/>
            </a:prstGeom>
            <a:noFill/>
          </p:spPr>
          <p:txBody>
            <a:bodyPr>
              <a:normAutofit fontScale="90000" lnSpcReduction="10000"/>
            </a:bodyPr>
            <a:lstStyle/>
            <a:p>
              <a:pPr>
                <a:defRPr/>
              </a:pPr>
              <a:r>
                <a:rPr lang="en-US" altLang="zh-CN" sz="4000" b="1" dirty="0">
                  <a:solidFill>
                    <a:schemeClr val="accent1">
                      <a:lumMod val="75000"/>
                    </a:schemeClr>
                  </a:solidFill>
                  <a:sym typeface="Arial" panose="020B0604020202020204" pitchFamily="34" charset="0"/>
                </a:rPr>
                <a:t>1</a:t>
              </a:r>
              <a:endParaRPr lang="zh-CN" altLang="en-US" sz="4000" b="1" dirty="0">
                <a:solidFill>
                  <a:schemeClr val="accent1">
                    <a:lumMod val="75000"/>
                  </a:schemeClr>
                </a:solidFill>
                <a:sym typeface="Arial" panose="020B0604020202020204" pitchFamily="34" charset="0"/>
              </a:endParaRPr>
            </a:p>
          </p:txBody>
        </p:sp>
      </p:grpSp>
      <p:grpSp>
        <p:nvGrpSpPr>
          <p:cNvPr id="3" name="组合 2"/>
          <p:cNvGrpSpPr/>
          <p:nvPr>
            <p:custDataLst>
              <p:tags r:id="rId10"/>
            </p:custDataLst>
          </p:nvPr>
        </p:nvGrpSpPr>
        <p:grpSpPr>
          <a:xfrm>
            <a:off x="4777197" y="2409825"/>
            <a:ext cx="5141912" cy="939800"/>
            <a:chOff x="3798888" y="2409825"/>
            <a:chExt cx="5141912" cy="939800"/>
          </a:xfrm>
        </p:grpSpPr>
        <p:sp>
          <p:nvSpPr>
            <p:cNvPr id="16" name="文本框 15"/>
            <p:cNvSpPr txBox="1"/>
            <p:nvPr>
              <p:custDataLst>
                <p:tags r:id="rId11"/>
              </p:custDataLst>
            </p:nvPr>
          </p:nvSpPr>
          <p:spPr>
            <a:xfrm>
              <a:off x="4373563" y="2887663"/>
              <a:ext cx="4567237" cy="369332"/>
            </a:xfrm>
            <a:prstGeom prst="rect">
              <a:avLst/>
            </a:prstGeom>
            <a:noFill/>
          </p:spPr>
          <p:txBody>
            <a:bodyPr/>
            <a:lstStyle/>
            <a:p>
              <a:pPr>
                <a:defRPr/>
              </a:pPr>
              <a:r>
                <a:rPr lang="zh-CN" altLang="en-US" sz="28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找准学校突破重点</a:t>
              </a:r>
              <a:endParaRPr lang="zh-CN" altLang="en-US" sz="28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7" name="直接连接符 16"/>
            <p:cNvCxnSpPr/>
            <p:nvPr>
              <p:custDataLst>
                <p:tags r:id="rId12"/>
              </p:custDataLst>
            </p:nvPr>
          </p:nvCxnSpPr>
          <p:spPr>
            <a:xfrm flipH="1">
              <a:off x="3997325" y="2698750"/>
              <a:ext cx="498475" cy="65087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13"/>
              </p:custDataLst>
            </p:nvPr>
          </p:nvSpPr>
          <p:spPr>
            <a:xfrm>
              <a:off x="3798888" y="2409825"/>
              <a:ext cx="385762" cy="708025"/>
            </a:xfrm>
            <a:prstGeom prst="rect">
              <a:avLst/>
            </a:prstGeom>
            <a:noFill/>
          </p:spPr>
          <p:txBody>
            <a:bodyPr>
              <a:normAutofit fontScale="90000" lnSpcReduction="10000"/>
            </a:bodyPr>
            <a:lstStyle/>
            <a:p>
              <a:pPr>
                <a:defRPr/>
              </a:pPr>
              <a:r>
                <a:rPr lang="en-US" altLang="zh-CN" sz="4000" b="1" dirty="0">
                  <a:solidFill>
                    <a:schemeClr val="accent1">
                      <a:lumMod val="75000"/>
                    </a:schemeClr>
                  </a:solidFill>
                  <a:sym typeface="Arial" panose="020B0604020202020204" pitchFamily="34" charset="0"/>
                </a:rPr>
                <a:t>2</a:t>
              </a:r>
              <a:endParaRPr lang="zh-CN" altLang="en-US" sz="4000" b="1" dirty="0">
                <a:solidFill>
                  <a:schemeClr val="accent1">
                    <a:lumMod val="75000"/>
                  </a:schemeClr>
                </a:solidFill>
                <a:sym typeface="Arial" panose="020B0604020202020204" pitchFamily="34" charset="0"/>
              </a:endParaRPr>
            </a:p>
          </p:txBody>
        </p:sp>
      </p:grpSp>
      <p:grpSp>
        <p:nvGrpSpPr>
          <p:cNvPr id="4" name="组合 3"/>
          <p:cNvGrpSpPr/>
          <p:nvPr>
            <p:custDataLst>
              <p:tags r:id="rId14"/>
            </p:custDataLst>
          </p:nvPr>
        </p:nvGrpSpPr>
        <p:grpSpPr>
          <a:xfrm>
            <a:off x="4777197" y="3508375"/>
            <a:ext cx="5141912" cy="939800"/>
            <a:chOff x="3798888" y="3508375"/>
            <a:chExt cx="5141912" cy="939800"/>
          </a:xfrm>
        </p:grpSpPr>
        <p:sp>
          <p:nvSpPr>
            <p:cNvPr id="20" name="文本框 19"/>
            <p:cNvSpPr txBox="1"/>
            <p:nvPr>
              <p:custDataLst>
                <p:tags r:id="rId15"/>
              </p:custDataLst>
            </p:nvPr>
          </p:nvSpPr>
          <p:spPr>
            <a:xfrm>
              <a:off x="4373563" y="3986213"/>
              <a:ext cx="4567237" cy="369332"/>
            </a:xfrm>
            <a:prstGeom prst="rect">
              <a:avLst/>
            </a:prstGeom>
            <a:noFill/>
          </p:spPr>
          <p:txBody>
            <a:bodyPr/>
            <a:lstStyle/>
            <a:p>
              <a:pPr>
                <a:defRPr/>
              </a:pPr>
              <a:r>
                <a:rPr lang="zh-CN" altLang="en-US" sz="28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把握复核关键点</a:t>
              </a:r>
              <a:endParaRPr lang="zh-CN" altLang="en-US" sz="28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21" name="直接连接符 20"/>
            <p:cNvCxnSpPr/>
            <p:nvPr>
              <p:custDataLst>
                <p:tags r:id="rId16"/>
              </p:custDataLst>
            </p:nvPr>
          </p:nvCxnSpPr>
          <p:spPr>
            <a:xfrm flipH="1">
              <a:off x="3997325" y="3797300"/>
              <a:ext cx="498475" cy="65087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custDataLst>
                <p:tags r:id="rId17"/>
              </p:custDataLst>
            </p:nvPr>
          </p:nvSpPr>
          <p:spPr>
            <a:xfrm>
              <a:off x="3798888" y="3508375"/>
              <a:ext cx="385762" cy="708025"/>
            </a:xfrm>
            <a:prstGeom prst="rect">
              <a:avLst/>
            </a:prstGeom>
            <a:noFill/>
          </p:spPr>
          <p:txBody>
            <a:bodyPr>
              <a:normAutofit fontScale="90000" lnSpcReduction="10000"/>
            </a:bodyPr>
            <a:lstStyle/>
            <a:p>
              <a:pPr>
                <a:defRPr/>
              </a:pPr>
              <a:r>
                <a:rPr lang="en-US" altLang="zh-CN" sz="4000" b="1" dirty="0">
                  <a:solidFill>
                    <a:schemeClr val="accent1">
                      <a:lumMod val="75000"/>
                    </a:schemeClr>
                  </a:solidFill>
                  <a:sym typeface="Arial" panose="020B0604020202020204" pitchFamily="34" charset="0"/>
                </a:rPr>
                <a:t>3</a:t>
              </a:r>
              <a:endParaRPr lang="zh-CN" altLang="en-US" sz="4000" b="1" dirty="0">
                <a:solidFill>
                  <a:schemeClr val="accent1">
                    <a:lumMod val="75000"/>
                  </a:schemeClr>
                </a:solidFill>
                <a:sym typeface="Arial" panose="020B0604020202020204" pitchFamily="34" charset="0"/>
              </a:endParaRPr>
            </a:p>
          </p:txBody>
        </p:sp>
      </p:grpSp>
      <p:grpSp>
        <p:nvGrpSpPr>
          <p:cNvPr id="5" name="组合 4"/>
          <p:cNvGrpSpPr/>
          <p:nvPr>
            <p:custDataLst>
              <p:tags r:id="rId18"/>
            </p:custDataLst>
          </p:nvPr>
        </p:nvGrpSpPr>
        <p:grpSpPr>
          <a:xfrm>
            <a:off x="4777197" y="4606926"/>
            <a:ext cx="5141912" cy="938213"/>
            <a:chOff x="3798888" y="4606925"/>
            <a:chExt cx="5141912" cy="938213"/>
          </a:xfrm>
        </p:grpSpPr>
        <p:sp>
          <p:nvSpPr>
            <p:cNvPr id="24" name="文本框 23"/>
            <p:cNvSpPr txBox="1"/>
            <p:nvPr>
              <p:custDataLst>
                <p:tags r:id="rId19"/>
              </p:custDataLst>
            </p:nvPr>
          </p:nvSpPr>
          <p:spPr>
            <a:xfrm>
              <a:off x="4373563" y="5084763"/>
              <a:ext cx="4567237" cy="369332"/>
            </a:xfrm>
            <a:prstGeom prst="rect">
              <a:avLst/>
            </a:prstGeom>
            <a:noFill/>
          </p:spPr>
          <p:txBody>
            <a:bodyPr/>
            <a:lstStyle/>
            <a:p>
              <a:pPr>
                <a:defRPr/>
              </a:pPr>
              <a:r>
                <a:rPr lang="zh-CN" altLang="en-US" sz="28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做好复核前各项准备</a:t>
              </a:r>
              <a:endParaRPr lang="zh-CN" altLang="en-US" sz="28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25" name="直接连接符 24"/>
            <p:cNvCxnSpPr/>
            <p:nvPr>
              <p:custDataLst>
                <p:tags r:id="rId20"/>
              </p:custDataLst>
            </p:nvPr>
          </p:nvCxnSpPr>
          <p:spPr>
            <a:xfrm flipH="1">
              <a:off x="3997325" y="4895850"/>
              <a:ext cx="498475" cy="64928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custDataLst>
                <p:tags r:id="rId21"/>
              </p:custDataLst>
            </p:nvPr>
          </p:nvSpPr>
          <p:spPr>
            <a:xfrm>
              <a:off x="3798888" y="4606925"/>
              <a:ext cx="385762" cy="708025"/>
            </a:xfrm>
            <a:prstGeom prst="rect">
              <a:avLst/>
            </a:prstGeom>
            <a:noFill/>
          </p:spPr>
          <p:txBody>
            <a:bodyPr>
              <a:normAutofit fontScale="90000" lnSpcReduction="10000"/>
            </a:bodyPr>
            <a:lstStyle/>
            <a:p>
              <a:pPr>
                <a:defRPr/>
              </a:pPr>
              <a:r>
                <a:rPr lang="en-US" altLang="zh-CN" sz="4000" b="1" dirty="0">
                  <a:solidFill>
                    <a:schemeClr val="accent1">
                      <a:lumMod val="75000"/>
                    </a:schemeClr>
                  </a:solidFill>
                  <a:sym typeface="Arial" panose="020B0604020202020204" pitchFamily="34" charset="0"/>
                </a:rPr>
                <a:t>4</a:t>
              </a:r>
              <a:endParaRPr lang="zh-CN" altLang="en-US" sz="4000" b="1" dirty="0">
                <a:solidFill>
                  <a:schemeClr val="accent1">
                    <a:lumMod val="75000"/>
                  </a:schemeClr>
                </a:solidFill>
                <a:sym typeface="Arial" panose="020B0604020202020204" pitchFamily="34" charset="0"/>
              </a:endParaRPr>
            </a:p>
          </p:txBody>
        </p:sp>
      </p:grpSp>
    </p:spTree>
    <p:custDataLst>
      <p:tags r:id="rId2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文本框 6"/>
          <p:cNvSpPr txBox="1"/>
          <p:nvPr/>
        </p:nvSpPr>
        <p:spPr>
          <a:xfrm>
            <a:off x="1925865" y="1146994"/>
            <a:ext cx="522886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B1132"/>
                </a:solidFill>
                <a:effectLst/>
                <a:uLnTx/>
                <a:uFillTx/>
                <a:latin typeface="微软雅黑" panose="020B0503020204020204" pitchFamily="34" charset="-122"/>
                <a:ea typeface="微软雅黑" panose="020B0503020204020204" pitchFamily="34" charset="-122"/>
                <a:cs typeface="+mn-cs"/>
              </a:rPr>
              <a:t>什么才是明确并可检测</a:t>
            </a:r>
            <a:endPar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3" name="文本框 2"/>
          <p:cNvSpPr txBox="1"/>
          <p:nvPr/>
        </p:nvSpPr>
        <p:spPr>
          <a:xfrm>
            <a:off x="3823532" y="2313205"/>
            <a:ext cx="5855854" cy="1814830"/>
          </a:xfrm>
          <a:prstGeom prst="rect">
            <a:avLst/>
          </a:prstGeom>
          <a:noFill/>
        </p:spPr>
        <p:txBody>
          <a:bodyPr wrap="square" rtlCol="0">
            <a:spAutoFit/>
          </a:bodyPr>
          <a:lstStyle/>
          <a:p>
            <a:pPr>
              <a:lnSpc>
                <a:spcPct val="200000"/>
              </a:lnSpc>
            </a:pPr>
            <a:r>
              <a:rPr lang="zh-CN" altLang="en-US" sz="2800" b="1" dirty="0">
                <a:latin typeface="微软雅黑" panose="020B0503020204020204" pitchFamily="34" charset="-122"/>
                <a:ea typeface="微软雅黑" panose="020B0503020204020204" pitchFamily="34" charset="-122"/>
              </a:rPr>
              <a:t>定性与定量相结合</a:t>
            </a:r>
            <a:endParaRPr lang="en-US" altLang="zh-CN" sz="2800" b="1" dirty="0">
              <a:latin typeface="微软雅黑" panose="020B0503020204020204" pitchFamily="34" charset="-122"/>
              <a:ea typeface="微软雅黑" panose="020B0503020204020204" pitchFamily="34" charset="-122"/>
            </a:endParaRPr>
          </a:p>
          <a:p>
            <a:pPr>
              <a:lnSpc>
                <a:spcPct val="200000"/>
              </a:lnSpc>
            </a:pPr>
            <a:r>
              <a:rPr lang="zh-CN" altLang="en-US" sz="2800" b="1" dirty="0">
                <a:latin typeface="微软雅黑" panose="020B0503020204020204" pitchFamily="34" charset="-122"/>
                <a:ea typeface="微软雅黑" panose="020B0503020204020204" pitchFamily="34" charset="-122"/>
              </a:rPr>
              <a:t>是否有考核监测</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文本框 6"/>
          <p:cNvSpPr txBox="1"/>
          <p:nvPr/>
        </p:nvSpPr>
        <p:spPr>
          <a:xfrm>
            <a:off x="793244" y="708408"/>
            <a:ext cx="376951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螺旋建立与运行</a:t>
            </a:r>
            <a:endParaRPr kumimoji="0" lang="en-US" altLang="zh-CN"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6" name="文本框 5"/>
          <p:cNvSpPr txBox="1"/>
          <p:nvPr/>
        </p:nvSpPr>
        <p:spPr>
          <a:xfrm>
            <a:off x="2821651" y="1997537"/>
            <a:ext cx="8229599" cy="2257425"/>
          </a:xfrm>
          <a:prstGeom prst="rect">
            <a:avLst/>
          </a:prstGeom>
          <a:noFill/>
        </p:spPr>
        <p:txBody>
          <a:bodyPr wrap="square" rtlCol="0">
            <a:spAutoFit/>
          </a:bodyPr>
          <a:lstStyle/>
          <a:p>
            <a:pPr>
              <a:lnSpc>
                <a:spcPct val="220000"/>
              </a:lnSpc>
            </a:pPr>
            <a:r>
              <a:rPr lang="zh-CN" altLang="en-US" sz="32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学校</a:t>
            </a:r>
            <a:r>
              <a:rPr lang="zh-CN" altLang="en-US" sz="32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专业    课程   </a:t>
            </a:r>
            <a:r>
              <a:rPr lang="zh-CN" altLang="en-US" sz="32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 教师    学生  </a:t>
            </a:r>
            <a:endParaRPr lang="zh-CN" altLang="en-US" sz="32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220000"/>
              </a:lnSpc>
            </a:pPr>
            <a:r>
              <a:rPr lang="zh-CN" altLang="en-US" sz="32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2+“X”模式</a:t>
            </a:r>
            <a:endParaRPr lang="zh-CN" altLang="en-US" sz="32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文本框 6"/>
          <p:cNvSpPr txBox="1"/>
          <p:nvPr/>
        </p:nvSpPr>
        <p:spPr>
          <a:xfrm>
            <a:off x="984037" y="768683"/>
            <a:ext cx="2601494" cy="583565"/>
          </a:xfrm>
          <a:prstGeom prst="rect">
            <a:avLst/>
          </a:prstGeom>
          <a:ln>
            <a:solidFill>
              <a:srgbClr val="145E9B"/>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学校层面</a:t>
            </a:r>
            <a:endParaRPr kumimoji="0" lang="en-US" altLang="zh-CN"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927860" y="1636395"/>
            <a:ext cx="8636000" cy="4053840"/>
          </a:xfrm>
          <a:prstGeom prst="rect">
            <a:avLst/>
          </a:prstGeom>
          <a:noFill/>
        </p:spPr>
        <p:txBody>
          <a:bodyPr wrap="square" rtlCol="0">
            <a:spAutoFit/>
          </a:bodyPr>
          <a:lstStyle/>
          <a:p>
            <a:pPr>
              <a:lnSpc>
                <a:spcPct val="200000"/>
              </a:lnSpc>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依据：学校事业发展规划</a:t>
            </a:r>
            <a:endParaRPr lang="en-US"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80000"/>
              </a:lnSpc>
            </a:pPr>
            <a:r>
              <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诊改运行制度，包括周期设定、螺旋建立等</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80000"/>
              </a:lnSpc>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2.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诊改轨迹</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80000"/>
              </a:lnSpc>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3.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诊断结论</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80000"/>
              </a:lnSpc>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4.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改进措施</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流程图: 接点 2"/>
          <p:cNvSpPr/>
          <p:nvPr/>
        </p:nvSpPr>
        <p:spPr>
          <a:xfrm>
            <a:off x="1300307" y="958977"/>
            <a:ext cx="193963" cy="20368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1148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28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矩形: 圆角 6"/>
          <p:cNvSpPr/>
          <p:nvPr/>
        </p:nvSpPr>
        <p:spPr>
          <a:xfrm>
            <a:off x="5925820" y="1045210"/>
            <a:ext cx="134048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发布预警</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0" name="矩形: 圆角 9"/>
          <p:cNvSpPr/>
          <p:nvPr/>
        </p:nvSpPr>
        <p:spPr>
          <a:xfrm>
            <a:off x="8765540" y="1045210"/>
            <a:ext cx="122809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数据分析</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cxnSp>
        <p:nvCxnSpPr>
          <p:cNvPr id="3" name="直接箭头连接符 2"/>
          <p:cNvCxnSpPr>
            <a:endCxn id="7" idx="3"/>
          </p:cNvCxnSpPr>
          <p:nvPr/>
        </p:nvCxnSpPr>
        <p:spPr>
          <a:xfrm flipH="1">
            <a:off x="7266212" y="1260845"/>
            <a:ext cx="1486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矩形: 圆角 12"/>
          <p:cNvSpPr/>
          <p:nvPr/>
        </p:nvSpPr>
        <p:spPr>
          <a:xfrm>
            <a:off x="5925820" y="1954530"/>
            <a:ext cx="136525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调整改进</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4" name="矩形: 圆角 13"/>
          <p:cNvSpPr/>
          <p:nvPr/>
        </p:nvSpPr>
        <p:spPr>
          <a:xfrm>
            <a:off x="8753475" y="1955800"/>
            <a:ext cx="124079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监测</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cxnSp>
        <p:nvCxnSpPr>
          <p:cNvPr id="16" name="直接箭头连接符 15"/>
          <p:cNvCxnSpPr>
            <a:stCxn id="7" idx="2"/>
          </p:cNvCxnSpPr>
          <p:nvPr/>
        </p:nvCxnSpPr>
        <p:spPr>
          <a:xfrm flipH="1">
            <a:off x="6596161" y="1476845"/>
            <a:ext cx="1" cy="477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矩形: 圆角 25"/>
          <p:cNvSpPr/>
          <p:nvPr/>
        </p:nvSpPr>
        <p:spPr>
          <a:xfrm>
            <a:off x="8759825" y="2874645"/>
            <a:ext cx="123380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实施</a:t>
            </a:r>
            <a:endParaRPr lang="zh-CN" altLang="en-US" b="1" dirty="0">
              <a:latin typeface="微软雅黑" panose="020B0503020204020204" pitchFamily="34" charset="-122"/>
              <a:ea typeface="微软雅黑" panose="020B0503020204020204" pitchFamily="34" charset="-122"/>
            </a:endParaRPr>
          </a:p>
        </p:txBody>
      </p:sp>
      <p:cxnSp>
        <p:nvCxnSpPr>
          <p:cNvPr id="30" name="直接箭头连接符 29"/>
          <p:cNvCxnSpPr/>
          <p:nvPr/>
        </p:nvCxnSpPr>
        <p:spPr>
          <a:xfrm>
            <a:off x="7291605" y="3090363"/>
            <a:ext cx="14618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6" idx="0"/>
            <a:endCxn id="14" idx="2"/>
          </p:cNvCxnSpPr>
          <p:nvPr/>
        </p:nvCxnSpPr>
        <p:spPr>
          <a:xfrm flipH="1" flipV="1">
            <a:off x="9373904" y="2387318"/>
            <a:ext cx="3175" cy="487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矩形: 圆角 34"/>
          <p:cNvSpPr/>
          <p:nvPr/>
        </p:nvSpPr>
        <p:spPr>
          <a:xfrm>
            <a:off x="3771900" y="2874645"/>
            <a:ext cx="115760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建设标准</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cxnSp>
        <p:nvCxnSpPr>
          <p:cNvPr id="37" name="直接箭头连接符 36"/>
          <p:cNvCxnSpPr/>
          <p:nvPr/>
        </p:nvCxnSpPr>
        <p:spPr>
          <a:xfrm>
            <a:off x="2369969" y="3060820"/>
            <a:ext cx="13823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矩形: 圆角 35"/>
          <p:cNvSpPr/>
          <p:nvPr/>
        </p:nvSpPr>
        <p:spPr>
          <a:xfrm>
            <a:off x="1120140" y="2848610"/>
            <a:ext cx="1655445" cy="457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目标分解</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cxnSp>
        <p:nvCxnSpPr>
          <p:cNvPr id="39" name="直接箭头连接符 38"/>
          <p:cNvCxnSpPr/>
          <p:nvPr/>
        </p:nvCxnSpPr>
        <p:spPr>
          <a:xfrm>
            <a:off x="4929860" y="3090363"/>
            <a:ext cx="9959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矩形: 圆角 40"/>
          <p:cNvSpPr/>
          <p:nvPr/>
        </p:nvSpPr>
        <p:spPr>
          <a:xfrm>
            <a:off x="1120140" y="3693795"/>
            <a:ext cx="165544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建设目标</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42" name="矩形: 圆角 41"/>
          <p:cNvSpPr/>
          <p:nvPr/>
        </p:nvSpPr>
        <p:spPr>
          <a:xfrm>
            <a:off x="3752215" y="4641850"/>
            <a:ext cx="117856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持续改进</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43" name="矩形: 圆角 42"/>
          <p:cNvSpPr/>
          <p:nvPr/>
        </p:nvSpPr>
        <p:spPr>
          <a:xfrm>
            <a:off x="5925185" y="4641850"/>
            <a:ext cx="162496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改进计划</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44" name="矩形: 圆角 43"/>
          <p:cNvSpPr/>
          <p:nvPr/>
        </p:nvSpPr>
        <p:spPr>
          <a:xfrm>
            <a:off x="8753475" y="4641850"/>
            <a:ext cx="123952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自我诊断</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45" name="矩形: 圆角 44"/>
          <p:cNvSpPr/>
          <p:nvPr/>
        </p:nvSpPr>
        <p:spPr>
          <a:xfrm>
            <a:off x="1119648" y="4474013"/>
            <a:ext cx="1656106" cy="8188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solidFill>
                  <a:srgbClr val="FF0000"/>
                </a:solidFill>
                <a:latin typeface="微软雅黑" panose="020B0503020204020204" pitchFamily="34" charset="-122"/>
                <a:ea typeface="微软雅黑" panose="020B0503020204020204" pitchFamily="34" charset="-122"/>
              </a:rPr>
              <a:t>学校事业规划</a:t>
            </a:r>
            <a:endParaRPr lang="zh-CN" altLang="en-US" b="1" dirty="0">
              <a:solidFill>
                <a:srgbClr val="FF0000"/>
              </a:solidFill>
              <a:latin typeface="微软雅黑" panose="020B0503020204020204" pitchFamily="34" charset="-122"/>
              <a:ea typeface="微软雅黑" panose="020B0503020204020204" pitchFamily="34" charset="-122"/>
            </a:endParaRPr>
          </a:p>
          <a:p>
            <a:pPr algn="ctr"/>
            <a:endParaRPr lang="zh-CN" altLang="en-US" b="1" dirty="0"/>
          </a:p>
        </p:txBody>
      </p:sp>
      <p:cxnSp>
        <p:nvCxnSpPr>
          <p:cNvPr id="49" name="直接箭头连接符 48"/>
          <p:cNvCxnSpPr/>
          <p:nvPr/>
        </p:nvCxnSpPr>
        <p:spPr>
          <a:xfrm flipH="1">
            <a:off x="7562435" y="4883457"/>
            <a:ext cx="1486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4933271" y="4887025"/>
            <a:ext cx="13936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endCxn id="45" idx="3"/>
          </p:cNvCxnSpPr>
          <p:nvPr/>
        </p:nvCxnSpPr>
        <p:spPr>
          <a:xfrm flipH="1">
            <a:off x="2775754" y="4883457"/>
            <a:ext cx="11387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26" idx="2"/>
          </p:cNvCxnSpPr>
          <p:nvPr/>
        </p:nvCxnSpPr>
        <p:spPr>
          <a:xfrm>
            <a:off x="9377079" y="3306363"/>
            <a:ext cx="0" cy="1321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7245350" y="1362710"/>
            <a:ext cx="1861820" cy="922020"/>
          </a:xfrm>
          <a:prstGeom prst="rect">
            <a:avLst/>
          </a:prstGeom>
          <a:noFill/>
        </p:spPr>
        <p:txBody>
          <a:bodyPr wrap="square" rtlCol="0">
            <a:spAutoFit/>
          </a:bodyPr>
          <a:lstStyle/>
          <a:p>
            <a:pPr>
              <a:lnSpc>
                <a:spcPct val="150000"/>
              </a:lnSpc>
            </a:pPr>
            <a:r>
              <a:rPr lang="zh-CN" altLang="en-US" sz="1800" b="1" dirty="0">
                <a:latin typeface="微软雅黑" panose="020B0503020204020204" pitchFamily="34" charset="-122"/>
                <a:ea typeface="微软雅黑" panose="020B0503020204020204" pitchFamily="34" charset="-122"/>
              </a:rPr>
              <a:t>小螺旋：</a:t>
            </a:r>
            <a:endParaRPr lang="zh-CN" altLang="en-US" sz="1800" b="1" dirty="0">
              <a:latin typeface="微软雅黑" panose="020B0503020204020204" pitchFamily="34" charset="-122"/>
              <a:ea typeface="微软雅黑" panose="020B0503020204020204" pitchFamily="34" charset="-122"/>
            </a:endParaRPr>
          </a:p>
          <a:p>
            <a:pPr>
              <a:lnSpc>
                <a:spcPct val="150000"/>
              </a:lnSpc>
            </a:pPr>
            <a:r>
              <a:rPr lang="zh-CN" altLang="en-US" sz="1800" b="1" dirty="0">
                <a:latin typeface="微软雅黑" panose="020B0503020204020204" pitchFamily="34" charset="-122"/>
                <a:ea typeface="微软雅黑" panose="020B0503020204020204" pitchFamily="34" charset="-122"/>
              </a:rPr>
              <a:t>年度监测数据</a:t>
            </a:r>
            <a:endParaRPr lang="zh-CN" altLang="en-US" sz="1400"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2961096" y="3505957"/>
            <a:ext cx="3797863" cy="922020"/>
          </a:xfrm>
          <a:prstGeom prst="rect">
            <a:avLst/>
          </a:prstGeom>
          <a:noFill/>
        </p:spPr>
        <p:txBody>
          <a:bodyPr wrap="square" rtlCol="0">
            <a:spAutoFit/>
          </a:bodyPr>
          <a:lstStyle/>
          <a:p>
            <a:pPr>
              <a:lnSpc>
                <a:spcPct val="150000"/>
              </a:lnSpc>
            </a:pPr>
            <a:r>
              <a:rPr lang="zh-CN" altLang="en-US" sz="1800" b="1" dirty="0">
                <a:latin typeface="微软雅黑" panose="020B0503020204020204" pitchFamily="34" charset="-122"/>
                <a:ea typeface="微软雅黑" panose="020B0503020204020204" pitchFamily="34" charset="-122"/>
              </a:rPr>
              <a:t>大螺旋：</a:t>
            </a:r>
            <a:endParaRPr lang="zh-CN" altLang="en-US" sz="1800" b="1" dirty="0">
              <a:latin typeface="微软雅黑" panose="020B0503020204020204" pitchFamily="34" charset="-122"/>
              <a:ea typeface="微软雅黑" panose="020B0503020204020204" pitchFamily="34" charset="-122"/>
            </a:endParaRPr>
          </a:p>
          <a:p>
            <a:pPr>
              <a:lnSpc>
                <a:spcPct val="150000"/>
              </a:lnSpc>
            </a:pPr>
            <a:r>
              <a:rPr lang="zh-CN" altLang="en-US" sz="1800" b="1" dirty="0">
                <a:latin typeface="微软雅黑" panose="020B0503020204020204" pitchFamily="34" charset="-122"/>
                <a:ea typeface="微软雅黑" panose="020B0503020204020204" pitchFamily="34" charset="-122"/>
              </a:rPr>
              <a:t>原则上</a:t>
            </a:r>
            <a:r>
              <a:rPr lang="en-US" altLang="zh-CN" sz="1800" b="1" dirty="0">
                <a:latin typeface="微软雅黑" panose="020B0503020204020204" pitchFamily="34" charset="-122"/>
                <a:ea typeface="微软雅黑" panose="020B0503020204020204" pitchFamily="34" charset="-122"/>
              </a:rPr>
              <a:t>5</a:t>
            </a:r>
            <a:r>
              <a:rPr lang="zh-CN" altLang="en-US" sz="1800" b="1" dirty="0">
                <a:latin typeface="微软雅黑" panose="020B0503020204020204" pitchFamily="34" charset="-122"/>
                <a:ea typeface="微软雅黑" panose="020B0503020204020204" pitchFamily="34" charset="-122"/>
              </a:rPr>
              <a:t>年为周期，周期性诊断报告</a:t>
            </a:r>
            <a:endParaRPr lang="zh-CN" altLang="en-US" sz="1800" b="1" dirty="0">
              <a:latin typeface="微软雅黑" panose="020B0503020204020204" pitchFamily="34" charset="-122"/>
              <a:ea typeface="微软雅黑" panose="020B0503020204020204" pitchFamily="34" charset="-122"/>
            </a:endParaRPr>
          </a:p>
        </p:txBody>
      </p:sp>
      <p:sp>
        <p:nvSpPr>
          <p:cNvPr id="65" name="文本框 64"/>
          <p:cNvSpPr txBox="1"/>
          <p:nvPr/>
        </p:nvSpPr>
        <p:spPr>
          <a:xfrm>
            <a:off x="4026896" y="5464569"/>
            <a:ext cx="3797863" cy="737235"/>
          </a:xfrm>
          <a:prstGeom prst="rect">
            <a:avLst/>
          </a:prstGeom>
          <a:noFill/>
        </p:spPr>
        <p:txBody>
          <a:bodyPr wrap="square" rtlCol="0">
            <a:spAutoFit/>
          </a:bodyPr>
          <a:lstStyle/>
          <a:p>
            <a:pPr algn="ctr">
              <a:lnSpc>
                <a:spcPct val="150000"/>
              </a:lnSpc>
            </a:pPr>
            <a:r>
              <a:rPr lang="zh-CN" altLang="en-US" sz="2800" b="1" dirty="0">
                <a:solidFill>
                  <a:srgbClr val="0070C0"/>
                </a:solidFill>
                <a:latin typeface="华文细黑" panose="02010600040101010101" pitchFamily="2" charset="-122"/>
                <a:ea typeface="华文细黑" panose="02010600040101010101" pitchFamily="2" charset="-122"/>
              </a:rPr>
              <a:t>学校层面质量改进螺旋</a:t>
            </a:r>
            <a:endParaRPr lang="zh-CN" altLang="en-US" sz="2800" b="1" dirty="0">
              <a:solidFill>
                <a:srgbClr val="0070C0"/>
              </a:solidFill>
              <a:latin typeface="华文细黑" panose="02010600040101010101" pitchFamily="2" charset="-122"/>
              <a:ea typeface="华文细黑" panose="02010600040101010101" pitchFamily="2" charset="-122"/>
            </a:endParaRPr>
          </a:p>
        </p:txBody>
      </p:sp>
      <p:cxnSp>
        <p:nvCxnSpPr>
          <p:cNvPr id="66" name="直接箭头连接符 65"/>
          <p:cNvCxnSpPr/>
          <p:nvPr/>
        </p:nvCxnSpPr>
        <p:spPr>
          <a:xfrm flipH="1" flipV="1">
            <a:off x="9377208" y="1476771"/>
            <a:ext cx="6285" cy="48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a:off x="6608701" y="2386370"/>
            <a:ext cx="1" cy="477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1948066" y="3277292"/>
            <a:ext cx="237" cy="384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1947430" y="4125604"/>
            <a:ext cx="1" cy="348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矩形: 圆角 24"/>
          <p:cNvSpPr/>
          <p:nvPr/>
        </p:nvSpPr>
        <p:spPr>
          <a:xfrm>
            <a:off x="5925820" y="2874645"/>
            <a:ext cx="1624965" cy="403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建设计划</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6" name="文本框 5"/>
          <p:cNvSpPr txBox="1"/>
          <p:nvPr/>
        </p:nvSpPr>
        <p:spPr>
          <a:xfrm>
            <a:off x="1257300" y="820420"/>
            <a:ext cx="9562465" cy="4877435"/>
          </a:xfrm>
          <a:prstGeom prst="rect">
            <a:avLst/>
          </a:prstGeom>
          <a:noFill/>
        </p:spPr>
        <p:txBody>
          <a:bodyPr wrap="square" rtlCol="0">
            <a:spAutoFit/>
          </a:bodyPr>
          <a:lstStyle/>
          <a:p>
            <a:pPr>
              <a:lnSpc>
                <a:spcPct val="200000"/>
              </a:lnSpc>
              <a:spcAft>
                <a:spcPts val="1800"/>
              </a:spcAft>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轨迹如何体现？</a:t>
            </a:r>
            <a:endParaRPr lang="en-US" altLang="zh-CN"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1. </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明确主要数据观测点，至少包括基本条件、专业（群）建设、课程建设、师资队伍、学生成长等。</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2. </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对照年度目标分解表，反映执行、诊断、改进的相关数据。</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3. </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对照部门职责和岗位职责，考核的相关数据。</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4. </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原则上两个年度数据采集分析。</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635" y="448945"/>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文本框 6"/>
          <p:cNvSpPr txBox="1"/>
          <p:nvPr/>
        </p:nvSpPr>
        <p:spPr>
          <a:xfrm>
            <a:off x="1062430" y="675768"/>
            <a:ext cx="2601494" cy="584775"/>
          </a:xfrm>
          <a:prstGeom prst="rect">
            <a:avLst/>
          </a:prstGeom>
          <a:ln>
            <a:solidFill>
              <a:srgbClr val="145E9B"/>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专业层面</a:t>
            </a:r>
            <a:endParaRPr kumimoji="0" lang="en-US" altLang="zh-CN"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588135" y="1260475"/>
            <a:ext cx="4906645" cy="953135"/>
          </a:xfrm>
          <a:prstGeom prst="rect">
            <a:avLst/>
          </a:prstGeom>
          <a:noFill/>
        </p:spPr>
        <p:txBody>
          <a:bodyPr wrap="square" rtlCol="0">
            <a:spAutoFit/>
          </a:bodyPr>
          <a:lstStyle/>
          <a:p>
            <a:pPr>
              <a:lnSpc>
                <a:spcPct val="200000"/>
              </a:lnSpc>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聚焦一个专业群或</a:t>
            </a:r>
            <a:r>
              <a:rPr lang="en-US"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个专业</a:t>
            </a:r>
            <a:endParaRPr lang="en-US"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流程图: 接点 2"/>
          <p:cNvSpPr/>
          <p:nvPr/>
        </p:nvSpPr>
        <p:spPr>
          <a:xfrm>
            <a:off x="1394691" y="866314"/>
            <a:ext cx="193963" cy="20368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94460" y="2252980"/>
            <a:ext cx="9812020" cy="3235960"/>
          </a:xfrm>
          <a:prstGeom prst="rect">
            <a:avLst/>
          </a:prstGeom>
          <a:noFill/>
        </p:spPr>
        <p:txBody>
          <a:bodyPr wrap="square" rtlCol="0">
            <a:spAutoFit/>
          </a:bodyPr>
          <a:lstStyle/>
          <a:p>
            <a:pPr marL="342900" indent="-342900">
              <a:lnSpc>
                <a:spcPct val="140000"/>
              </a:lnSpc>
              <a:buFont typeface="Wingdings" panose="05000000000000000000" charset="0"/>
              <a:buChar char="u"/>
            </a:pPr>
            <a:r>
              <a:rPr lang="en-US" altLang="zh-CN" sz="2800" b="1" dirty="0">
                <a:solidFill>
                  <a:schemeClr val="tx1"/>
                </a:solidFill>
                <a:latin typeface="微软雅黑" panose="020B0503020204020204" pitchFamily="34" charset="-122"/>
                <a:ea typeface="微软雅黑" panose="020B0503020204020204" pitchFamily="34" charset="-122"/>
              </a:rPr>
              <a:t> </a:t>
            </a:r>
            <a:r>
              <a:rPr lang="zh-CN" altLang="en-US" sz="2800" b="1" dirty="0">
                <a:solidFill>
                  <a:schemeClr val="tx1"/>
                </a:solidFill>
                <a:latin typeface="微软雅黑" panose="020B0503020204020204" pitchFamily="34" charset="-122"/>
                <a:ea typeface="微软雅黑" panose="020B0503020204020204" pitchFamily="34" charset="-122"/>
              </a:rPr>
              <a:t>若选择专业群，</a:t>
            </a:r>
            <a:r>
              <a:rPr lang="zh-CN" altLang="en-US" sz="2800" dirty="0">
                <a:solidFill>
                  <a:schemeClr val="tx1"/>
                </a:solidFill>
                <a:latin typeface="微软雅黑" panose="020B0503020204020204" pitchFamily="34" charset="-122"/>
                <a:ea typeface="微软雅黑" panose="020B0503020204020204" pitchFamily="34" charset="-122"/>
              </a:rPr>
              <a:t>立项建设的</a:t>
            </a:r>
            <a:r>
              <a:rPr lang="zh-CN" altLang="en-US" sz="2800" dirty="0">
                <a:solidFill>
                  <a:schemeClr val="tx1"/>
                </a:solidFill>
                <a:latin typeface="微软雅黑" panose="020B0503020204020204" pitchFamily="34" charset="-122"/>
                <a:ea typeface="微软雅黑" panose="020B0503020204020204" pitchFamily="34" charset="-122"/>
                <a:sym typeface="+mn-ea"/>
              </a:rPr>
              <a:t>省级一流特色专业群或</a:t>
            </a:r>
            <a:r>
              <a:rPr lang="zh-CN" altLang="en-US" sz="2800" dirty="0">
                <a:solidFill>
                  <a:schemeClr val="tx1"/>
                </a:solidFill>
                <a:latin typeface="微软雅黑" panose="020B0503020204020204" pitchFamily="34" charset="-122"/>
                <a:ea typeface="微软雅黑" panose="020B0503020204020204" pitchFamily="34" charset="-122"/>
              </a:rPr>
              <a:t>卓越校 </a:t>
            </a:r>
            <a:endParaRPr lang="zh-CN" altLang="en-US" sz="2800" dirty="0">
              <a:solidFill>
                <a:schemeClr val="tx1"/>
              </a:solidFill>
              <a:latin typeface="微软雅黑" panose="020B0503020204020204" pitchFamily="34" charset="-122"/>
              <a:ea typeface="微软雅黑" panose="020B0503020204020204" pitchFamily="34" charset="-122"/>
            </a:endParaRPr>
          </a:p>
          <a:p>
            <a:pPr indent="0">
              <a:lnSpc>
                <a:spcPct val="140000"/>
              </a:lnSpc>
              <a:buFont typeface="Wingdings" panose="05000000000000000000" charset="0"/>
              <a:buNone/>
            </a:pPr>
            <a:r>
              <a:rPr lang="zh-CN" altLang="en-US" sz="2800" dirty="0">
                <a:solidFill>
                  <a:schemeClr val="tx1"/>
                </a:solidFill>
                <a:latin typeface="微软雅黑" panose="020B0503020204020204" pitchFamily="34" charset="-122"/>
                <a:ea typeface="微软雅黑" panose="020B0503020204020204" pitchFamily="34" charset="-122"/>
              </a:rPr>
              <a:t>                             重点建设专业群</a:t>
            </a:r>
            <a:endParaRPr lang="zh-CN" altLang="en-US" sz="280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charset="0"/>
              <a:buChar char="u"/>
            </a:pPr>
            <a:r>
              <a:rPr lang="zh-CN" altLang="en-US" sz="2800" b="1" dirty="0">
                <a:solidFill>
                  <a:schemeClr val="tx1"/>
                </a:solidFill>
                <a:latin typeface="微软雅黑" panose="020B0503020204020204" pitchFamily="34" charset="-122"/>
                <a:ea typeface="微软雅黑" panose="020B0503020204020204" pitchFamily="34" charset="-122"/>
                <a:sym typeface="+mn-ea"/>
              </a:rPr>
              <a:t> 若选择专业，</a:t>
            </a:r>
            <a:r>
              <a:rPr lang="zh-CN" altLang="en-US" sz="2800" dirty="0">
                <a:solidFill>
                  <a:schemeClr val="tx1"/>
                </a:solidFill>
                <a:latin typeface="微软雅黑" panose="020B0503020204020204" pitchFamily="34" charset="-122"/>
                <a:ea typeface="微软雅黑" panose="020B0503020204020204" pitchFamily="34" charset="-122"/>
                <a:sym typeface="+mn-ea"/>
              </a:rPr>
              <a:t>首选立项建设的省级一流特色专业群或卓越</a:t>
            </a:r>
            <a:endParaRPr lang="zh-CN" altLang="en-US" sz="2800" dirty="0">
              <a:solidFill>
                <a:schemeClr val="tx1"/>
              </a:solidFill>
              <a:latin typeface="微软雅黑" panose="020B0503020204020204" pitchFamily="34" charset="-122"/>
              <a:ea typeface="微软雅黑" panose="020B0503020204020204" pitchFamily="34" charset="-122"/>
              <a:sym typeface="+mn-ea"/>
            </a:endParaRPr>
          </a:p>
          <a:p>
            <a:pPr indent="0">
              <a:lnSpc>
                <a:spcPct val="150000"/>
              </a:lnSpc>
              <a:buFont typeface="Wingdings" panose="05000000000000000000" charset="0"/>
              <a:buNone/>
            </a:pPr>
            <a:r>
              <a:rPr lang="zh-CN" altLang="en-US" sz="2800" dirty="0">
                <a:solidFill>
                  <a:schemeClr val="tx1"/>
                </a:solidFill>
                <a:latin typeface="微软雅黑" panose="020B0503020204020204" pitchFamily="34" charset="-122"/>
                <a:ea typeface="微软雅黑" panose="020B0503020204020204" pitchFamily="34" charset="-122"/>
                <a:sym typeface="+mn-ea"/>
              </a:rPr>
              <a:t>                         校重点建设专业群的</a:t>
            </a:r>
            <a:r>
              <a:rPr lang="zh-CN" altLang="en-US" sz="2800" dirty="0">
                <a:solidFill>
                  <a:srgbClr val="FF0000"/>
                </a:solidFill>
                <a:latin typeface="微软雅黑" panose="020B0503020204020204" pitchFamily="34" charset="-122"/>
                <a:ea typeface="微软雅黑" panose="020B0503020204020204" pitchFamily="34" charset="-122"/>
                <a:sym typeface="+mn-ea"/>
              </a:rPr>
              <a:t>核心专业</a:t>
            </a:r>
            <a:r>
              <a:rPr lang="zh-CN" altLang="en-US" sz="2800" dirty="0">
                <a:solidFill>
                  <a:schemeClr val="tx1"/>
                </a:solidFill>
                <a:latin typeface="微软雅黑" panose="020B0503020204020204" pitchFamily="34" charset="-122"/>
                <a:ea typeface="微软雅黑" panose="020B0503020204020204" pitchFamily="34" charset="-122"/>
                <a:sym typeface="+mn-ea"/>
              </a:rPr>
              <a:t>，其次为学校      </a:t>
            </a:r>
            <a:endParaRPr lang="zh-CN" altLang="en-US" sz="2800" dirty="0">
              <a:solidFill>
                <a:schemeClr val="tx1"/>
              </a:solidFill>
              <a:latin typeface="微软雅黑" panose="020B0503020204020204" pitchFamily="34" charset="-122"/>
              <a:ea typeface="微软雅黑" panose="020B0503020204020204" pitchFamily="34" charset="-122"/>
              <a:sym typeface="+mn-ea"/>
            </a:endParaRPr>
          </a:p>
          <a:p>
            <a:pPr indent="0">
              <a:lnSpc>
                <a:spcPct val="150000"/>
              </a:lnSpc>
              <a:buFont typeface="Wingdings" panose="05000000000000000000" charset="0"/>
              <a:buNone/>
            </a:pPr>
            <a:r>
              <a:rPr lang="zh-CN" altLang="en-US" sz="2800" dirty="0">
                <a:solidFill>
                  <a:schemeClr val="tx1"/>
                </a:solidFill>
                <a:latin typeface="微软雅黑" panose="020B0503020204020204" pitchFamily="34" charset="-122"/>
                <a:ea typeface="微软雅黑" panose="020B0503020204020204" pitchFamily="34" charset="-122"/>
                <a:sym typeface="+mn-ea"/>
              </a:rPr>
              <a:t>                         </a:t>
            </a:r>
            <a:r>
              <a:rPr lang="zh-CN" altLang="en-US" sz="2800" dirty="0">
                <a:solidFill>
                  <a:srgbClr val="FF0000"/>
                </a:solidFill>
                <a:latin typeface="微软雅黑" panose="020B0503020204020204" pitchFamily="34" charset="-122"/>
                <a:ea typeface="微软雅黑" panose="020B0503020204020204" pitchFamily="34" charset="-122"/>
                <a:sym typeface="+mn-ea"/>
              </a:rPr>
              <a:t>主体专业</a:t>
            </a:r>
            <a:r>
              <a:rPr lang="zh-CN" altLang="en-US" sz="2800" dirty="0">
                <a:solidFill>
                  <a:schemeClr val="tx1"/>
                </a:solidFill>
                <a:latin typeface="微软雅黑" panose="020B0503020204020204" pitchFamily="34" charset="-122"/>
                <a:ea typeface="微软雅黑" panose="020B0503020204020204" pitchFamily="34" charset="-122"/>
                <a:sym typeface="+mn-ea"/>
              </a:rPr>
              <a:t>并有一届以上毕业生</a:t>
            </a:r>
            <a:endParaRPr lang="zh-CN" altLang="en-US" sz="28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1402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6" name="文本框 5"/>
          <p:cNvSpPr txBox="1"/>
          <p:nvPr/>
        </p:nvSpPr>
        <p:spPr>
          <a:xfrm>
            <a:off x="1678587" y="1124708"/>
            <a:ext cx="9374910" cy="4399915"/>
          </a:xfrm>
          <a:prstGeom prst="rect">
            <a:avLst/>
          </a:prstGeom>
          <a:noFill/>
        </p:spPr>
        <p:txBody>
          <a:bodyPr wrap="square" rtlCol="0">
            <a:spAutoFit/>
          </a:bodyPr>
          <a:lstStyle/>
          <a:p>
            <a:pPr>
              <a:lnSpc>
                <a:spcPct val="200000"/>
              </a:lnSpc>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依据：专业（群）建设规划、专业教学标准</a:t>
            </a:r>
            <a:endParaRPr lang="en-US"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1.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诊改运行制度，包括周期设定、螺旋建立等</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2.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诊改轨迹</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3.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诊断结论</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4.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改进措施</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矩形: 圆角 6"/>
          <p:cNvSpPr/>
          <p:nvPr/>
        </p:nvSpPr>
        <p:spPr>
          <a:xfrm>
            <a:off x="6844665" y="926465"/>
            <a:ext cx="117475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发布预警</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
        <p:nvSpPr>
          <p:cNvPr id="10" name="矩形: 圆角 9"/>
          <p:cNvSpPr/>
          <p:nvPr/>
        </p:nvSpPr>
        <p:spPr>
          <a:xfrm>
            <a:off x="9506585" y="926465"/>
            <a:ext cx="117348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数据分析</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cxnSp>
        <p:nvCxnSpPr>
          <p:cNvPr id="3" name="直接箭头连接符 2"/>
          <p:cNvCxnSpPr>
            <a:endCxn id="7" idx="3"/>
          </p:cNvCxnSpPr>
          <p:nvPr/>
        </p:nvCxnSpPr>
        <p:spPr>
          <a:xfrm flipH="1">
            <a:off x="8019652" y="1142437"/>
            <a:ext cx="148660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3" name="矩形: 圆角 12"/>
          <p:cNvSpPr/>
          <p:nvPr/>
        </p:nvSpPr>
        <p:spPr>
          <a:xfrm>
            <a:off x="6845300" y="1835785"/>
            <a:ext cx="119888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调整改进</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
        <p:nvSpPr>
          <p:cNvPr id="14" name="矩形: 圆角 13"/>
          <p:cNvSpPr/>
          <p:nvPr/>
        </p:nvSpPr>
        <p:spPr>
          <a:xfrm>
            <a:off x="9506585" y="1837055"/>
            <a:ext cx="117475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监测</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cxnSp>
        <p:nvCxnSpPr>
          <p:cNvPr id="16" name="直接箭头连接符 15"/>
          <p:cNvCxnSpPr>
            <a:stCxn id="7" idx="2"/>
          </p:cNvCxnSpPr>
          <p:nvPr/>
        </p:nvCxnSpPr>
        <p:spPr>
          <a:xfrm flipH="1">
            <a:off x="7432151" y="1358437"/>
            <a:ext cx="1" cy="47713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5" name="矩形: 圆角 24"/>
          <p:cNvSpPr/>
          <p:nvPr/>
        </p:nvSpPr>
        <p:spPr>
          <a:xfrm>
            <a:off x="6845300" y="2755265"/>
            <a:ext cx="119888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建设计划</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
        <p:nvSpPr>
          <p:cNvPr id="26" name="矩形: 圆角 25"/>
          <p:cNvSpPr/>
          <p:nvPr/>
        </p:nvSpPr>
        <p:spPr>
          <a:xfrm>
            <a:off x="9506585" y="2755265"/>
            <a:ext cx="116840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实施</a:t>
            </a:r>
            <a:endParaRPr lang="zh-CN" altLang="en-US" b="1" dirty="0">
              <a:latin typeface="微软雅黑" panose="020B0503020204020204" pitchFamily="34" charset="-122"/>
              <a:ea typeface="微软雅黑" panose="020B0503020204020204" pitchFamily="34" charset="-122"/>
            </a:endParaRPr>
          </a:p>
        </p:txBody>
      </p:sp>
      <p:cxnSp>
        <p:nvCxnSpPr>
          <p:cNvPr id="27" name="直接箭头连接符 26"/>
          <p:cNvCxnSpPr>
            <a:endCxn id="25" idx="0"/>
          </p:cNvCxnSpPr>
          <p:nvPr/>
        </p:nvCxnSpPr>
        <p:spPr>
          <a:xfrm>
            <a:off x="7431195" y="2256704"/>
            <a:ext cx="13650" cy="49861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6" idx="0"/>
            <a:endCxn id="14" idx="2"/>
          </p:cNvCxnSpPr>
          <p:nvPr/>
        </p:nvCxnSpPr>
        <p:spPr>
          <a:xfrm flipV="1">
            <a:off x="10090514" y="2268910"/>
            <a:ext cx="3175" cy="48641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8044410" y="2971320"/>
            <a:ext cx="1461843"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5" name="矩形: 圆角 34"/>
          <p:cNvSpPr/>
          <p:nvPr/>
        </p:nvSpPr>
        <p:spPr>
          <a:xfrm>
            <a:off x="4562475" y="2755265"/>
            <a:ext cx="124968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建设标准</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
        <p:nvSpPr>
          <p:cNvPr id="36" name="矩形: 圆角 35"/>
          <p:cNvSpPr/>
          <p:nvPr/>
        </p:nvSpPr>
        <p:spPr>
          <a:xfrm>
            <a:off x="2074545" y="2755265"/>
            <a:ext cx="124587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建设目标</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cxnSp>
        <p:nvCxnSpPr>
          <p:cNvPr id="37" name="直接箭头连接符 36"/>
          <p:cNvCxnSpPr/>
          <p:nvPr/>
        </p:nvCxnSpPr>
        <p:spPr>
          <a:xfrm>
            <a:off x="3191354" y="2977972"/>
            <a:ext cx="138233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5477560" y="2971320"/>
            <a:ext cx="138233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1" name="矩形: 圆角 40"/>
          <p:cNvSpPr/>
          <p:nvPr/>
        </p:nvSpPr>
        <p:spPr>
          <a:xfrm>
            <a:off x="2075180" y="3589655"/>
            <a:ext cx="125666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资讯</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
        <p:nvSpPr>
          <p:cNvPr id="42" name="矩形: 圆角 41"/>
          <p:cNvSpPr/>
          <p:nvPr/>
        </p:nvSpPr>
        <p:spPr>
          <a:xfrm>
            <a:off x="4562475" y="4522470"/>
            <a:ext cx="124968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持续改进</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
        <p:nvSpPr>
          <p:cNvPr id="44" name="矩形: 圆角 43"/>
          <p:cNvSpPr/>
          <p:nvPr/>
        </p:nvSpPr>
        <p:spPr>
          <a:xfrm>
            <a:off x="9506585" y="4522470"/>
            <a:ext cx="117411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自我诊断</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
        <p:nvSpPr>
          <p:cNvPr id="45" name="矩形: 圆角 44"/>
          <p:cNvSpPr/>
          <p:nvPr/>
        </p:nvSpPr>
        <p:spPr>
          <a:xfrm>
            <a:off x="1955165" y="4354830"/>
            <a:ext cx="1536700" cy="728345"/>
          </a:xfrm>
          <a:prstGeom prst="roundRect">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2000" b="1" dirty="0">
                <a:solidFill>
                  <a:srgbClr val="FF0000"/>
                </a:solidFill>
                <a:latin typeface="微软雅黑" panose="020B0503020204020204" pitchFamily="34" charset="-122"/>
                <a:ea typeface="微软雅黑" panose="020B0503020204020204" pitchFamily="34" charset="-122"/>
              </a:rPr>
              <a:t>专业（群）</a:t>
            </a:r>
            <a:endParaRPr lang="zh-CN" altLang="en-US" sz="2000" b="1" dirty="0">
              <a:solidFill>
                <a:srgbClr val="FF0000"/>
              </a:solidFill>
              <a:latin typeface="微软雅黑" panose="020B0503020204020204" pitchFamily="34" charset="-122"/>
              <a:ea typeface="微软雅黑" panose="020B0503020204020204" pitchFamily="34" charset="-122"/>
            </a:endParaRPr>
          </a:p>
          <a:p>
            <a:pPr algn="ctr"/>
            <a:r>
              <a:rPr lang="zh-CN" altLang="en-US" sz="2000" b="1" dirty="0">
                <a:solidFill>
                  <a:srgbClr val="FF0000"/>
                </a:solidFill>
                <a:latin typeface="微软雅黑" panose="020B0503020204020204" pitchFamily="34" charset="-122"/>
                <a:ea typeface="微软雅黑" panose="020B0503020204020204" pitchFamily="34" charset="-122"/>
              </a:rPr>
              <a:t>规划</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38" name="直接箭头连接符 37"/>
          <p:cNvCxnSpPr>
            <a:stCxn id="41" idx="0"/>
            <a:endCxn id="36" idx="2"/>
          </p:cNvCxnSpPr>
          <p:nvPr/>
        </p:nvCxnSpPr>
        <p:spPr>
          <a:xfrm flipH="1" flipV="1">
            <a:off x="2697198" y="3187065"/>
            <a:ext cx="6350" cy="4025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stCxn id="45" idx="0"/>
          </p:cNvCxnSpPr>
          <p:nvPr/>
        </p:nvCxnSpPr>
        <p:spPr>
          <a:xfrm flipH="1" flipV="1">
            <a:off x="2703830" y="4021455"/>
            <a:ext cx="19685" cy="33337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5804821" y="4724802"/>
            <a:ext cx="139367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H="1">
            <a:off x="8032030" y="4753619"/>
            <a:ext cx="148660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42" idx="1"/>
          </p:cNvCxnSpPr>
          <p:nvPr/>
        </p:nvCxnSpPr>
        <p:spPr>
          <a:xfrm flipH="1">
            <a:off x="3470910" y="4738370"/>
            <a:ext cx="1091565" cy="444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26" idx="2"/>
          </p:cNvCxnSpPr>
          <p:nvPr/>
        </p:nvCxnSpPr>
        <p:spPr>
          <a:xfrm>
            <a:off x="10090514" y="3187320"/>
            <a:ext cx="0" cy="132128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8009890" y="1224915"/>
            <a:ext cx="1660525" cy="922020"/>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小螺旋：</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年度监测数据</a:t>
            </a:r>
            <a:endParaRPr lang="zh-CN" altLang="en-US" b="1"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3683000" y="3386455"/>
            <a:ext cx="4970780" cy="922020"/>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大螺旋：</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以</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年为周期，周期性诊断报告</a:t>
            </a:r>
            <a:endParaRPr lang="zh-CN" altLang="en-US" b="1" dirty="0">
              <a:latin typeface="微软雅黑" panose="020B0503020204020204" pitchFamily="34" charset="-122"/>
              <a:ea typeface="微软雅黑" panose="020B0503020204020204" pitchFamily="34" charset="-122"/>
            </a:endParaRPr>
          </a:p>
        </p:txBody>
      </p:sp>
      <p:sp>
        <p:nvSpPr>
          <p:cNvPr id="65" name="文本框 64"/>
          <p:cNvSpPr txBox="1"/>
          <p:nvPr/>
        </p:nvSpPr>
        <p:spPr>
          <a:xfrm>
            <a:off x="4246245" y="5313680"/>
            <a:ext cx="4582160" cy="737235"/>
          </a:xfrm>
          <a:prstGeom prst="rect">
            <a:avLst/>
          </a:prstGeom>
          <a:noFill/>
        </p:spPr>
        <p:txBody>
          <a:bodyPr wrap="square" rtlCol="0">
            <a:spAutoFit/>
          </a:bodyPr>
          <a:lstStyle/>
          <a:p>
            <a:pPr algn="ctr">
              <a:lnSpc>
                <a:spcPct val="150000"/>
              </a:lnSpc>
            </a:pPr>
            <a:r>
              <a:rPr lang="zh-CN" altLang="en-US" sz="2800" b="1" dirty="0">
                <a:solidFill>
                  <a:srgbClr val="0070C0"/>
                </a:solidFill>
                <a:latin typeface="华文细黑" panose="02010600040101010101" pitchFamily="2" charset="-122"/>
                <a:ea typeface="华文细黑" panose="02010600040101010101" pitchFamily="2" charset="-122"/>
              </a:rPr>
              <a:t>专业群建设质量改进螺旋</a:t>
            </a:r>
            <a:endParaRPr lang="zh-CN" altLang="en-US" sz="2800" b="1" dirty="0">
              <a:solidFill>
                <a:srgbClr val="0070C0"/>
              </a:solidFill>
              <a:latin typeface="华文细黑" panose="02010600040101010101" pitchFamily="2" charset="-122"/>
              <a:ea typeface="华文细黑" panose="02010600040101010101" pitchFamily="2" charset="-122"/>
            </a:endParaRPr>
          </a:p>
        </p:txBody>
      </p:sp>
      <p:cxnSp>
        <p:nvCxnSpPr>
          <p:cNvPr id="66" name="直接箭头连接符 65"/>
          <p:cNvCxnSpPr/>
          <p:nvPr/>
        </p:nvCxnSpPr>
        <p:spPr>
          <a:xfrm flipH="1" flipV="1">
            <a:off x="10084293" y="1358363"/>
            <a:ext cx="6285" cy="48636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3" name="矩形: 圆角 42"/>
          <p:cNvSpPr/>
          <p:nvPr/>
        </p:nvSpPr>
        <p:spPr>
          <a:xfrm>
            <a:off x="6845935" y="4522470"/>
            <a:ext cx="119126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改进计划</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49035"/>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6" name="文本框 5"/>
          <p:cNvSpPr txBox="1"/>
          <p:nvPr/>
        </p:nvSpPr>
        <p:spPr>
          <a:xfrm>
            <a:off x="1373505" y="510540"/>
            <a:ext cx="9943465" cy="5836285"/>
          </a:xfrm>
          <a:prstGeom prst="rect">
            <a:avLst/>
          </a:prstGeom>
          <a:noFill/>
        </p:spPr>
        <p:txBody>
          <a:bodyPr wrap="square" rtlCol="0">
            <a:spAutoFit/>
          </a:bodyPr>
          <a:lstStyle/>
          <a:p>
            <a:pPr>
              <a:lnSpc>
                <a:spcPct val="150000"/>
              </a:lnSpc>
              <a:spcAft>
                <a:spcPts val="600"/>
              </a:spcAft>
            </a:pP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如何体现诊改轨迹？</a:t>
            </a:r>
            <a:endParaRPr lang="en-US" altLang="zh-CN"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Aft>
                <a:spcPts val="600"/>
              </a:spcAft>
            </a:pPr>
            <a:r>
              <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  1. </a:t>
            </a:r>
            <a:r>
              <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明确主要数据观测点。</a:t>
            </a:r>
            <a:endParaRPr lang="en-US" altLang="zh-CN"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90000"/>
              </a:lnSpc>
            </a:pPr>
            <a:r>
              <a:rPr lang="en-US" altLang="zh-CN" sz="24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如：</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选择一流特色专业群，可以选择高职一流特色专业群申报表中的部分指标。</a:t>
            </a:r>
            <a:endPar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90000"/>
              </a:lnSpc>
              <a:spcBef>
                <a:spcPts val="600"/>
              </a:spcBef>
            </a:pP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如：</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选择专业层面，专业教学基本条件、专业团队水平、人才培养质量、科研与社会服务成果、国际影响等。也可以开展专业等级评价。</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600"/>
              </a:spcBef>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1800"/>
              </a:spcBef>
            </a:pPr>
            <a:endParaRPr lang="en-US" altLang="zh-CN"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6" name="文本框 5"/>
          <p:cNvSpPr txBox="1"/>
          <p:nvPr/>
        </p:nvSpPr>
        <p:spPr>
          <a:xfrm>
            <a:off x="1558108" y="1284290"/>
            <a:ext cx="9374910" cy="3538220"/>
          </a:xfrm>
          <a:prstGeom prst="rect">
            <a:avLst/>
          </a:prstGeom>
          <a:noFill/>
        </p:spPr>
        <p:txBody>
          <a:bodyPr wrap="square" rtlCol="0">
            <a:spAutoFit/>
          </a:bodyPr>
          <a:lstStyle/>
          <a:p>
            <a:pPr>
              <a:lnSpc>
                <a:spcPct val="200000"/>
              </a:lnSpc>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数据观测点（质量控制点）是突破的关键</a:t>
            </a:r>
            <a:endParaRPr lang="zh-CN" altLang="en-US"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200000"/>
              </a:lnSpc>
            </a:pP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如：深圳职院世界一流专业（群）围绕人才培养、双创教育、技术研发、社会服务、师资队伍、基础设施、文化建设、专业治理、国际影响等制定了</a:t>
            </a: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29</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个指标</a:t>
            </a:r>
            <a:r>
              <a:rPr lang="zh-CN" altLang="en-US" sz="2800" dirty="0">
                <a:solidFill>
                  <a:schemeClr val="tx1"/>
                </a:solidFill>
              </a:rPr>
              <a:t>。</a:t>
            </a:r>
            <a:endParaRPr lang="zh-CN" altLang="en-US" sz="28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396240"/>
            <a:ext cx="12191365" cy="6207125"/>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TextBox 38"/>
          <p:cNvSpPr txBox="1"/>
          <p:nvPr/>
        </p:nvSpPr>
        <p:spPr>
          <a:xfrm>
            <a:off x="5812691" y="5083077"/>
            <a:ext cx="865942" cy="297454"/>
          </a:xfrm>
          <a:prstGeom prst="rect">
            <a:avLst/>
          </a:prstGeom>
          <a:noFill/>
        </p:spPr>
        <p:txBody>
          <a:bodyPr wrap="none" rtlCol="0">
            <a:spAutoFit/>
          </a:bodyPr>
          <a:lstStyle/>
          <a:p>
            <a:pPr algn="ctr"/>
            <a:r>
              <a:rPr lang="en-US" altLang="zh-CN" sz="1335" dirty="0">
                <a:solidFill>
                  <a:schemeClr val="bg1"/>
                </a:solidFill>
              </a:rPr>
              <a:t>Text here</a:t>
            </a:r>
            <a:endParaRPr lang="id-ID" altLang="zh-CN" sz="1335" dirty="0">
              <a:solidFill>
                <a:schemeClr val="bg1"/>
              </a:solidFill>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algn="ctr"/>
            <a:r>
              <a:rPr lang="en-US" altLang="zh-CN" sz="1465" dirty="0">
                <a:solidFill>
                  <a:schemeClr val="bg1"/>
                </a:solidFill>
              </a:rPr>
              <a:t>Text 03</a:t>
            </a:r>
            <a:endParaRPr lang="id-ID" altLang="zh-CN" sz="1465" dirty="0">
              <a:solidFill>
                <a:schemeClr val="bg1"/>
              </a:solidFill>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algn="ctr"/>
            <a:r>
              <a:rPr lang="en-US" sz="4400" kern="900" spc="-67" dirty="0">
                <a:solidFill>
                  <a:schemeClr val="bg1"/>
                </a:solidFill>
                <a:latin typeface="Roboto Condensed Light" charset="0"/>
                <a:ea typeface="Roboto Condensed Light" charset="0"/>
                <a:cs typeface="Roboto Condensed Light" charset="0"/>
              </a:rPr>
              <a:t>2</a:t>
            </a:r>
            <a:r>
              <a:rPr lang="en-US" altLang="zh-CN" sz="4400" kern="900" spc="-67" dirty="0">
                <a:solidFill>
                  <a:schemeClr val="bg1"/>
                </a:solidFill>
                <a:latin typeface="Roboto Condensed Light" charset="0"/>
                <a:ea typeface="Roboto Condensed Light" charset="0"/>
                <a:cs typeface="Roboto Condensed Light" charset="0"/>
              </a:rPr>
              <a:t>5</a:t>
            </a:r>
            <a:r>
              <a:rPr lang="en-US" sz="4400" kern="900" spc="-67" dirty="0">
                <a:solidFill>
                  <a:schemeClr val="bg1"/>
                </a:solidFill>
                <a:latin typeface="Roboto Condensed Light" charset="0"/>
                <a:ea typeface="Roboto Condensed Light" charset="0"/>
                <a:cs typeface="Roboto Condensed Light" charset="0"/>
              </a:rPr>
              <a:t>%</a:t>
            </a:r>
            <a:endParaRPr lang="en-US" sz="4400" dirty="0">
              <a:solidFill>
                <a:schemeClr val="bg1"/>
              </a:solidFill>
              <a:latin typeface="Roboto Condensed Light" charset="0"/>
              <a:ea typeface="Roboto Condensed Light" charset="0"/>
              <a:cs typeface="Roboto Condensed Light" charset="0"/>
            </a:endParaRPr>
          </a:p>
        </p:txBody>
      </p:sp>
      <p:sp>
        <p:nvSpPr>
          <p:cNvPr id="18" name="文本框 5"/>
          <p:cNvSpPr txBox="1">
            <a:spLocks noChangeArrowheads="1"/>
          </p:cNvSpPr>
          <p:nvPr/>
        </p:nvSpPr>
        <p:spPr bwMode="auto">
          <a:xfrm>
            <a:off x="1119505" y="1750108"/>
            <a:ext cx="1271735" cy="645160"/>
          </a:xfrm>
          <a:prstGeom prst="rect">
            <a:avLst/>
          </a:prstGeom>
          <a:gradFill rotWithShape="1">
            <a:gsLst>
              <a:gs pos="0">
                <a:srgbClr val="B1CBE9"/>
              </a:gs>
              <a:gs pos="50000">
                <a:srgbClr val="A3C1E5"/>
              </a:gs>
              <a:gs pos="100000">
                <a:srgbClr val="92B9E4"/>
              </a:gs>
            </a:gsLst>
            <a:lin ang="5400000"/>
          </a:gradFill>
          <a:ln w="6350">
            <a:noFill/>
            <a:miter lim="800000"/>
          </a:ln>
        </p:spPr>
        <p:txBody>
          <a:bodyPr wrap="square">
            <a:spAutoFit/>
          </a:bodyPr>
          <a:lstStyle/>
          <a:p>
            <a:pPr algn="ctr" fontAlgn="base">
              <a:spcBef>
                <a:spcPct val="0"/>
              </a:spcBef>
              <a:spcAft>
                <a:spcPct val="0"/>
              </a:spcAft>
            </a:pPr>
            <a:r>
              <a:rPr lang="en-US" altLang="zh-CN" sz="3600" b="1" dirty="0">
                <a:solidFill>
                  <a:srgbClr val="FF0000"/>
                </a:solidFill>
                <a:latin typeface="微软雅黑" panose="020B0503020204020204" pitchFamily="34" charset="-122"/>
                <a:ea typeface="微软雅黑" panose="020B0503020204020204" pitchFamily="34" charset="-122"/>
              </a:rPr>
              <a:t>5</a:t>
            </a: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19" name="下箭头 14"/>
          <p:cNvSpPr>
            <a:spLocks noChangeArrowheads="1"/>
          </p:cNvSpPr>
          <p:nvPr/>
        </p:nvSpPr>
        <p:spPr bwMode="auto">
          <a:xfrm>
            <a:off x="1515038" y="2378758"/>
            <a:ext cx="457200" cy="753648"/>
          </a:xfrm>
          <a:prstGeom prst="downArrow">
            <a:avLst>
              <a:gd name="adj1" fmla="val 50000"/>
              <a:gd name="adj2" fmla="val 37500"/>
            </a:avLst>
          </a:prstGeom>
          <a:solidFill>
            <a:srgbClr val="4F81BD"/>
          </a:solidFill>
          <a:ln w="9525">
            <a:noFill/>
            <a:miter lim="800000"/>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endParaRPr>
          </a:p>
        </p:txBody>
      </p:sp>
      <p:sp>
        <p:nvSpPr>
          <p:cNvPr id="36" name="文本框 5"/>
          <p:cNvSpPr txBox="1">
            <a:spLocks noChangeArrowheads="1"/>
          </p:cNvSpPr>
          <p:nvPr/>
        </p:nvSpPr>
        <p:spPr bwMode="auto">
          <a:xfrm>
            <a:off x="2791377" y="1750108"/>
            <a:ext cx="1248403" cy="645160"/>
          </a:xfrm>
          <a:prstGeom prst="rect">
            <a:avLst/>
          </a:prstGeom>
          <a:gradFill rotWithShape="1">
            <a:gsLst>
              <a:gs pos="0">
                <a:srgbClr val="B1CBE9"/>
              </a:gs>
              <a:gs pos="50000">
                <a:srgbClr val="A3C1E5"/>
              </a:gs>
              <a:gs pos="100000">
                <a:srgbClr val="92B9E4"/>
              </a:gs>
            </a:gsLst>
            <a:lin ang="5400000"/>
          </a:gradFill>
          <a:ln w="6350">
            <a:noFill/>
            <a:miter lim="800000"/>
          </a:ln>
        </p:spPr>
        <p:txBody>
          <a:bodyPr wrap="square">
            <a:spAutoFit/>
          </a:bodyPr>
          <a:lstStyle/>
          <a:p>
            <a:pPr algn="ctr" fontAlgn="base">
              <a:spcBef>
                <a:spcPct val="0"/>
              </a:spcBef>
              <a:spcAft>
                <a:spcPct val="0"/>
              </a:spcAft>
            </a:pPr>
            <a:r>
              <a:rPr lang="en-US" altLang="zh-CN" sz="3600" b="1" dirty="0">
                <a:solidFill>
                  <a:srgbClr val="FF0000"/>
                </a:solidFill>
                <a:latin typeface="微软雅黑" panose="020B0503020204020204" pitchFamily="34" charset="-122"/>
                <a:ea typeface="微软雅黑" panose="020B0503020204020204" pitchFamily="34" charset="-122"/>
              </a:rPr>
              <a:t>5</a:t>
            </a:r>
            <a:endParaRPr lang="zh-CN" altLang="en-US" sz="3600" b="1" dirty="0">
              <a:solidFill>
                <a:srgbClr val="000000"/>
              </a:solidFill>
              <a:latin typeface="微软雅黑" panose="020B0503020204020204" pitchFamily="34" charset="-122"/>
              <a:ea typeface="微软雅黑" panose="020B0503020204020204" pitchFamily="34" charset="-122"/>
            </a:endParaRPr>
          </a:p>
        </p:txBody>
      </p:sp>
      <p:sp>
        <p:nvSpPr>
          <p:cNvPr id="37" name="下箭头 14"/>
          <p:cNvSpPr>
            <a:spLocks noChangeArrowheads="1"/>
          </p:cNvSpPr>
          <p:nvPr/>
        </p:nvSpPr>
        <p:spPr bwMode="auto">
          <a:xfrm>
            <a:off x="3165385" y="2394616"/>
            <a:ext cx="457200" cy="753648"/>
          </a:xfrm>
          <a:prstGeom prst="downArrow">
            <a:avLst>
              <a:gd name="adj1" fmla="val 50000"/>
              <a:gd name="adj2" fmla="val 37500"/>
            </a:avLst>
          </a:prstGeom>
          <a:solidFill>
            <a:srgbClr val="4F81BD"/>
          </a:solidFill>
          <a:ln w="9525">
            <a:noFill/>
            <a:miter lim="800000"/>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endParaRPr>
          </a:p>
        </p:txBody>
      </p:sp>
      <p:sp>
        <p:nvSpPr>
          <p:cNvPr id="38" name="文本框 5"/>
          <p:cNvSpPr txBox="1">
            <a:spLocks noChangeArrowheads="1"/>
          </p:cNvSpPr>
          <p:nvPr/>
        </p:nvSpPr>
        <p:spPr bwMode="auto">
          <a:xfrm>
            <a:off x="4436418" y="1750108"/>
            <a:ext cx="1319945" cy="645160"/>
          </a:xfrm>
          <a:prstGeom prst="rect">
            <a:avLst/>
          </a:prstGeom>
          <a:gradFill rotWithShape="1">
            <a:gsLst>
              <a:gs pos="0">
                <a:srgbClr val="B1CBE9"/>
              </a:gs>
              <a:gs pos="50000">
                <a:srgbClr val="A3C1E5"/>
              </a:gs>
              <a:gs pos="100000">
                <a:srgbClr val="92B9E4"/>
              </a:gs>
            </a:gsLst>
            <a:lin ang="5400000"/>
          </a:gradFill>
          <a:ln w="6350">
            <a:noFill/>
            <a:miter lim="800000"/>
          </a:ln>
        </p:spPr>
        <p:txBody>
          <a:bodyPr wrap="square">
            <a:spAutoFit/>
          </a:bodyPr>
          <a:lstStyle/>
          <a:p>
            <a:pPr algn="ctr" fontAlgn="base">
              <a:spcBef>
                <a:spcPct val="0"/>
              </a:spcBef>
              <a:spcAft>
                <a:spcPct val="0"/>
              </a:spcAft>
            </a:pPr>
            <a:r>
              <a:rPr lang="en-US" altLang="zh-CN" sz="3600" b="1" dirty="0">
                <a:solidFill>
                  <a:srgbClr val="FF0000"/>
                </a:solidFill>
                <a:latin typeface="微软雅黑" panose="020B0503020204020204" pitchFamily="34" charset="-122"/>
                <a:ea typeface="微软雅黑" panose="020B0503020204020204" pitchFamily="34" charset="-122"/>
              </a:rPr>
              <a:t>8</a:t>
            </a: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39" name="下箭头 14"/>
          <p:cNvSpPr>
            <a:spLocks noChangeArrowheads="1"/>
          </p:cNvSpPr>
          <p:nvPr/>
        </p:nvSpPr>
        <p:spPr bwMode="auto">
          <a:xfrm>
            <a:off x="4853930" y="2382258"/>
            <a:ext cx="440097" cy="753648"/>
          </a:xfrm>
          <a:prstGeom prst="downArrow">
            <a:avLst>
              <a:gd name="adj1" fmla="val 50000"/>
              <a:gd name="adj2" fmla="val 37500"/>
            </a:avLst>
          </a:prstGeom>
          <a:solidFill>
            <a:srgbClr val="4F81BD"/>
          </a:solidFill>
          <a:ln w="9525">
            <a:noFill/>
            <a:miter lim="800000"/>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endParaRPr>
          </a:p>
        </p:txBody>
      </p:sp>
      <p:sp>
        <p:nvSpPr>
          <p:cNvPr id="43" name="文本框 5"/>
          <p:cNvSpPr txBox="1">
            <a:spLocks noChangeArrowheads="1"/>
          </p:cNvSpPr>
          <p:nvPr/>
        </p:nvSpPr>
        <p:spPr bwMode="auto">
          <a:xfrm>
            <a:off x="7801541" y="1750108"/>
            <a:ext cx="1254729" cy="645160"/>
          </a:xfrm>
          <a:prstGeom prst="rect">
            <a:avLst/>
          </a:prstGeom>
          <a:gradFill rotWithShape="1">
            <a:gsLst>
              <a:gs pos="0">
                <a:srgbClr val="B1CBE9"/>
              </a:gs>
              <a:gs pos="50000">
                <a:srgbClr val="A3C1E5"/>
              </a:gs>
              <a:gs pos="100000">
                <a:srgbClr val="92B9E4"/>
              </a:gs>
            </a:gsLst>
            <a:lin ang="5400000"/>
          </a:gradFill>
          <a:ln w="6350">
            <a:noFill/>
            <a:miter lim="800000"/>
          </a:ln>
        </p:spPr>
        <p:txBody>
          <a:bodyPr wrap="square">
            <a:spAutoFit/>
          </a:bodyPr>
          <a:lstStyle/>
          <a:p>
            <a:pPr algn="ctr" fontAlgn="base">
              <a:spcBef>
                <a:spcPct val="0"/>
              </a:spcBef>
              <a:spcAft>
                <a:spcPct val="0"/>
              </a:spcAft>
            </a:pPr>
            <a:r>
              <a:rPr lang="en-US" altLang="zh-CN" sz="3600" b="1" dirty="0">
                <a:solidFill>
                  <a:srgbClr val="FF0000"/>
                </a:solidFill>
                <a:latin typeface="微软雅黑" panose="020B0503020204020204" pitchFamily="34" charset="-122"/>
                <a:ea typeface="微软雅黑" panose="020B0503020204020204" pitchFamily="34" charset="-122"/>
              </a:rPr>
              <a:t>1</a:t>
            </a:r>
            <a:endParaRPr lang="zh-CN" altLang="en-US" sz="3600" b="1" dirty="0">
              <a:solidFill>
                <a:srgbClr val="000000"/>
              </a:solidFill>
              <a:latin typeface="微软雅黑" panose="020B0503020204020204" pitchFamily="34" charset="-122"/>
              <a:ea typeface="微软雅黑" panose="020B0503020204020204" pitchFamily="34" charset="-122"/>
            </a:endParaRPr>
          </a:p>
        </p:txBody>
      </p:sp>
      <p:sp>
        <p:nvSpPr>
          <p:cNvPr id="44" name="下箭头 14"/>
          <p:cNvSpPr>
            <a:spLocks noChangeArrowheads="1"/>
          </p:cNvSpPr>
          <p:nvPr/>
        </p:nvSpPr>
        <p:spPr bwMode="auto">
          <a:xfrm>
            <a:off x="8219053" y="2385640"/>
            <a:ext cx="457200" cy="753648"/>
          </a:xfrm>
          <a:prstGeom prst="downArrow">
            <a:avLst>
              <a:gd name="adj1" fmla="val 50000"/>
              <a:gd name="adj2" fmla="val 37500"/>
            </a:avLst>
          </a:prstGeom>
          <a:solidFill>
            <a:srgbClr val="4F81BD"/>
          </a:solidFill>
          <a:ln w="9525">
            <a:noFill/>
            <a:miter lim="800000"/>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endParaRPr>
          </a:p>
        </p:txBody>
      </p:sp>
      <p:sp>
        <p:nvSpPr>
          <p:cNvPr id="45" name="文本框 5"/>
          <p:cNvSpPr txBox="1">
            <a:spLocks noChangeArrowheads="1"/>
          </p:cNvSpPr>
          <p:nvPr/>
        </p:nvSpPr>
        <p:spPr bwMode="auto">
          <a:xfrm>
            <a:off x="6135364" y="1750108"/>
            <a:ext cx="1254729" cy="645160"/>
          </a:xfrm>
          <a:prstGeom prst="rect">
            <a:avLst/>
          </a:prstGeom>
          <a:gradFill rotWithShape="1">
            <a:gsLst>
              <a:gs pos="0">
                <a:srgbClr val="B1CBE9"/>
              </a:gs>
              <a:gs pos="50000">
                <a:srgbClr val="A3C1E5"/>
              </a:gs>
              <a:gs pos="100000">
                <a:srgbClr val="92B9E4"/>
              </a:gs>
            </a:gsLst>
            <a:lin ang="5400000"/>
          </a:gradFill>
          <a:ln w="6350">
            <a:noFill/>
            <a:miter lim="800000"/>
          </a:ln>
        </p:spPr>
        <p:txBody>
          <a:bodyPr wrap="square">
            <a:spAutoFit/>
          </a:bodyPr>
          <a:lstStyle/>
          <a:p>
            <a:pPr algn="ctr" fontAlgn="base">
              <a:spcBef>
                <a:spcPct val="0"/>
              </a:spcBef>
              <a:spcAft>
                <a:spcPct val="0"/>
              </a:spcAft>
            </a:pPr>
            <a:r>
              <a:rPr lang="en-US" altLang="zh-CN" sz="3600" b="1" dirty="0">
                <a:solidFill>
                  <a:srgbClr val="FF0000"/>
                </a:solidFill>
                <a:latin typeface="微软雅黑" panose="020B0503020204020204" pitchFamily="34" charset="-122"/>
                <a:ea typeface="微软雅黑" panose="020B0503020204020204" pitchFamily="34" charset="-122"/>
              </a:rPr>
              <a:t>2</a:t>
            </a:r>
            <a:endParaRPr lang="zh-CN" altLang="en-US" sz="3600" b="1" dirty="0">
              <a:solidFill>
                <a:srgbClr val="000000"/>
              </a:solidFill>
              <a:latin typeface="微软雅黑" panose="020B0503020204020204" pitchFamily="34" charset="-122"/>
              <a:ea typeface="微软雅黑" panose="020B0503020204020204" pitchFamily="34" charset="-122"/>
            </a:endParaRPr>
          </a:p>
        </p:txBody>
      </p:sp>
      <p:sp>
        <p:nvSpPr>
          <p:cNvPr id="46" name="下箭头 14"/>
          <p:cNvSpPr>
            <a:spLocks noChangeArrowheads="1"/>
          </p:cNvSpPr>
          <p:nvPr/>
        </p:nvSpPr>
        <p:spPr bwMode="auto">
          <a:xfrm>
            <a:off x="6486527" y="2378758"/>
            <a:ext cx="457200" cy="753648"/>
          </a:xfrm>
          <a:prstGeom prst="downArrow">
            <a:avLst>
              <a:gd name="adj1" fmla="val 50000"/>
              <a:gd name="adj2" fmla="val 37500"/>
            </a:avLst>
          </a:prstGeom>
          <a:solidFill>
            <a:srgbClr val="4F81BD"/>
          </a:solidFill>
          <a:ln w="9525">
            <a:noFill/>
            <a:miter lim="800000"/>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endParaRPr>
          </a:p>
        </p:txBody>
      </p:sp>
      <p:sp>
        <p:nvSpPr>
          <p:cNvPr id="49" name="文本框 48"/>
          <p:cNvSpPr txBox="1"/>
          <p:nvPr/>
        </p:nvSpPr>
        <p:spPr>
          <a:xfrm>
            <a:off x="1438004" y="3127071"/>
            <a:ext cx="613410" cy="2592387"/>
          </a:xfrm>
          <a:prstGeom prst="rect">
            <a:avLst/>
          </a:prstGeom>
          <a:solidFill>
            <a:schemeClr val="accent1">
              <a:lumMod val="20000"/>
              <a:lumOff val="80000"/>
            </a:schemeClr>
          </a:solidFill>
        </p:spPr>
        <p:txBody>
          <a:bodyPr vert="eaVert" wrap="square">
            <a:spAutoFit/>
          </a:bodyPr>
          <a:lstStyle/>
          <a:p>
            <a:pPr>
              <a:lnSpc>
                <a:spcPct val="100000"/>
              </a:lnSpc>
              <a:defRPr/>
            </a:pPr>
            <a:r>
              <a:rPr lang="en-US" altLang="zh-CN" dirty="0">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纵向五个系统</a:t>
            </a:r>
            <a:endParaRPr lang="zh-CN" altLang="en-US" sz="2800" b="1" dirty="0">
              <a:latin typeface="微软雅黑" panose="020B0503020204020204" pitchFamily="34" charset="-122"/>
              <a:ea typeface="微软雅黑" panose="020B0503020204020204" pitchFamily="34" charset="-122"/>
            </a:endParaRPr>
          </a:p>
        </p:txBody>
      </p:sp>
      <p:sp>
        <p:nvSpPr>
          <p:cNvPr id="50" name="文本框 49"/>
          <p:cNvSpPr txBox="1"/>
          <p:nvPr/>
        </p:nvSpPr>
        <p:spPr>
          <a:xfrm>
            <a:off x="3070823" y="3127071"/>
            <a:ext cx="613410" cy="2592387"/>
          </a:xfrm>
          <a:prstGeom prst="rect">
            <a:avLst/>
          </a:prstGeom>
          <a:solidFill>
            <a:schemeClr val="accent1">
              <a:lumMod val="20000"/>
              <a:lumOff val="80000"/>
            </a:schemeClr>
          </a:solidFill>
        </p:spPr>
        <p:txBody>
          <a:bodyPr vert="eaVert">
            <a:spAutoFit/>
          </a:bodyPr>
          <a:lstStyle/>
          <a:p>
            <a:pPr>
              <a:defRPr/>
            </a:pPr>
            <a:r>
              <a:rPr lang="en-US" altLang="zh-CN" dirty="0">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横向五个层面</a:t>
            </a:r>
            <a:endParaRPr lang="zh-CN" altLang="en-US" sz="2800" dirty="0">
              <a:latin typeface="微软雅黑" panose="020B0503020204020204" pitchFamily="34" charset="-122"/>
              <a:ea typeface="微软雅黑" panose="020B0503020204020204" pitchFamily="34" charset="-122"/>
            </a:endParaRPr>
          </a:p>
        </p:txBody>
      </p:sp>
      <p:sp>
        <p:nvSpPr>
          <p:cNvPr id="52" name="文本框 51"/>
          <p:cNvSpPr txBox="1"/>
          <p:nvPr/>
        </p:nvSpPr>
        <p:spPr>
          <a:xfrm>
            <a:off x="4761090" y="3127071"/>
            <a:ext cx="625776" cy="2522855"/>
          </a:xfrm>
          <a:prstGeom prst="rect">
            <a:avLst/>
          </a:prstGeom>
          <a:solidFill>
            <a:schemeClr val="accent1">
              <a:lumMod val="20000"/>
              <a:lumOff val="80000"/>
            </a:schemeClr>
          </a:solidFill>
        </p:spPr>
        <p:txBody>
          <a:bodyPr vert="horz" wrap="square">
            <a:spAutoFit/>
          </a:bodyPr>
          <a:lstStyle/>
          <a:p>
            <a:pPr algn="ctr">
              <a:defRPr/>
            </a:pPr>
            <a:r>
              <a:rPr lang="en-US" altLang="zh-CN"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pPr algn="ctr">
              <a:defRPr/>
            </a:pPr>
            <a:r>
              <a:rPr lang="en-US" altLang="zh-CN" sz="2800" dirty="0">
                <a:latin typeface="微软雅黑" panose="020B0503020204020204" pitchFamily="34" charset="-122"/>
                <a:ea typeface="微软雅黑" panose="020B0503020204020204" pitchFamily="34" charset="-122"/>
              </a:rPr>
              <a:t>8</a:t>
            </a:r>
            <a:r>
              <a:rPr lang="zh-CN" altLang="en-US" sz="2800" b="1" dirty="0">
                <a:latin typeface="微软雅黑" panose="020B0503020204020204" pitchFamily="34" charset="-122"/>
                <a:ea typeface="微软雅黑" panose="020B0503020204020204" pitchFamily="34" charset="-122"/>
              </a:rPr>
              <a:t>  字螺旋</a:t>
            </a:r>
            <a:endParaRPr lang="en-US" altLang="zh-CN" sz="2800" dirty="0">
              <a:latin typeface="微软雅黑" panose="020B0503020204020204" pitchFamily="34" charset="-122"/>
              <a:ea typeface="微软雅黑" panose="020B0503020204020204" pitchFamily="34" charset="-122"/>
            </a:endParaRPr>
          </a:p>
          <a:p>
            <a:pPr algn="ctr">
              <a:defRPr/>
            </a:pPr>
            <a:endParaRPr lang="en-US" altLang="zh-CN" sz="28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6407001" y="3127071"/>
            <a:ext cx="613410" cy="2592387"/>
          </a:xfrm>
          <a:prstGeom prst="rect">
            <a:avLst/>
          </a:prstGeom>
          <a:solidFill>
            <a:schemeClr val="accent1">
              <a:lumMod val="20000"/>
              <a:lumOff val="80000"/>
            </a:schemeClr>
          </a:solidFill>
        </p:spPr>
        <p:txBody>
          <a:bodyPr vert="eaVert">
            <a:spAutoFit/>
          </a:bodyPr>
          <a:lstStyle/>
          <a:p>
            <a:pPr>
              <a:defRPr/>
            </a:pPr>
            <a:r>
              <a:rPr lang="en-US" altLang="zh-CN" dirty="0">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  两链</a:t>
            </a:r>
            <a:endParaRPr lang="zh-CN" altLang="en-US" sz="28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8139109" y="3127071"/>
            <a:ext cx="613410" cy="2592387"/>
          </a:xfrm>
          <a:prstGeom prst="rect">
            <a:avLst/>
          </a:prstGeom>
          <a:solidFill>
            <a:schemeClr val="accent1">
              <a:lumMod val="20000"/>
              <a:lumOff val="80000"/>
            </a:schemeClr>
          </a:solidFill>
        </p:spPr>
        <p:txBody>
          <a:bodyPr vert="eaVert">
            <a:spAutoFit/>
          </a:bodyPr>
          <a:lstStyle/>
          <a:p>
            <a:pPr>
              <a:defRPr/>
            </a:pPr>
            <a:r>
              <a:rPr lang="en-US" altLang="zh-CN" dirty="0">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一平台</a:t>
            </a:r>
            <a:endParaRPr lang="zh-CN" altLang="en-US" sz="28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9505213" y="2907377"/>
            <a:ext cx="1964044" cy="645160"/>
          </a:xfrm>
          <a:prstGeom prst="rect">
            <a:avLst/>
          </a:prstGeom>
          <a:noFill/>
        </p:spPr>
        <p:txBody>
          <a:bodyPr wrap="square" rtlCol="0">
            <a:spAutoFit/>
          </a:bodyPr>
          <a:lstStyle/>
          <a:p>
            <a:r>
              <a:rPr lang="zh-CN" altLang="en-US" sz="3600" dirty="0">
                <a:solidFill>
                  <a:srgbClr val="FF0000"/>
                </a:solidFill>
                <a:latin typeface="微软雅黑" panose="020B0503020204020204" pitchFamily="34" charset="-122"/>
                <a:ea typeface="微软雅黑" panose="020B0503020204020204" pitchFamily="34" charset="-122"/>
              </a:rPr>
              <a:t>“</a:t>
            </a:r>
            <a:r>
              <a:rPr lang="zh-CN" altLang="en-US" sz="3600" b="1" dirty="0">
                <a:solidFill>
                  <a:srgbClr val="FF0000"/>
                </a:solidFill>
                <a:latin typeface="微软雅黑" panose="020B0503020204020204" pitchFamily="34" charset="-122"/>
                <a:ea typeface="微软雅黑" panose="020B0503020204020204" pitchFamily="34" charset="-122"/>
              </a:rPr>
              <a:t>工程</a:t>
            </a:r>
            <a:r>
              <a:rPr lang="zh-CN" altLang="en-US" sz="3600" dirty="0">
                <a:solidFill>
                  <a:srgbClr val="FF0000"/>
                </a:solidFill>
                <a:latin typeface="微软雅黑" panose="020B0503020204020204" pitchFamily="34" charset="-122"/>
                <a:ea typeface="微软雅黑" panose="020B0503020204020204" pitchFamily="34" charset="-122"/>
              </a:rPr>
              <a:t>”</a:t>
            </a:r>
            <a:endParaRPr lang="zh-CN" altLang="en-US" sz="3600" dirty="0">
              <a:solidFill>
                <a:srgbClr val="FF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bwMode="auto">
          <a:xfrm>
            <a:off x="347980" y="494030"/>
            <a:ext cx="5236845" cy="667385"/>
            <a:chOff x="899611" y="1419622"/>
            <a:chExt cx="2736848" cy="360040"/>
          </a:xfrm>
        </p:grpSpPr>
        <p:sp>
          <p:nvSpPr>
            <p:cNvPr id="6" name="矩形 5"/>
            <p:cNvSpPr/>
            <p:nvPr/>
          </p:nvSpPr>
          <p:spPr bwMode="auto">
            <a:xfrm>
              <a:off x="899611" y="1419622"/>
              <a:ext cx="2303461" cy="360040"/>
            </a:xfrm>
            <a:prstGeom prst="rect">
              <a:avLst/>
            </a:prstGeom>
            <a:solidFill>
              <a:srgbClr val="145E9B"/>
            </a:soli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23" name="组合 27"/>
            <p:cNvGrpSpPr/>
            <p:nvPr/>
          </p:nvGrpSpPr>
          <p:grpSpPr bwMode="auto">
            <a:xfrm>
              <a:off x="957712" y="1419622"/>
              <a:ext cx="2678747" cy="360040"/>
              <a:chOff x="-1544193" y="987574"/>
              <a:chExt cx="2678747" cy="360040"/>
            </a:xfrm>
          </p:grpSpPr>
          <p:sp>
            <p:nvSpPr>
              <p:cNvPr id="24" name="椭圆 3"/>
              <p:cNvSpPr/>
              <p:nvPr/>
            </p:nvSpPr>
            <p:spPr>
              <a:xfrm flipH="1">
                <a:off x="-449770" y="987574"/>
                <a:ext cx="1584324" cy="360040"/>
              </a:xfrm>
              <a:custGeom>
                <a:avLst/>
                <a:gdLst/>
                <a:ahLst/>
                <a:cxnLst/>
                <a:rect l="l" t="t" r="r" b="b"/>
                <a:pathLst>
                  <a:path w="1584730" h="360040">
                    <a:moveTo>
                      <a:pt x="153249" y="135997"/>
                    </a:moveTo>
                    <a:cubicBezTo>
                      <a:pt x="177716" y="135997"/>
                      <a:pt x="197551" y="155707"/>
                      <a:pt x="197551" y="180020"/>
                    </a:cubicBezTo>
                    <a:cubicBezTo>
                      <a:pt x="197551" y="204333"/>
                      <a:pt x="177716" y="224043"/>
                      <a:pt x="153249" y="224043"/>
                    </a:cubicBezTo>
                    <a:cubicBezTo>
                      <a:pt x="128782" y="224043"/>
                      <a:pt x="108947" y="204333"/>
                      <a:pt x="108947" y="180020"/>
                    </a:cubicBezTo>
                    <a:cubicBezTo>
                      <a:pt x="108947" y="155707"/>
                      <a:pt x="128782" y="135997"/>
                      <a:pt x="153249" y="135997"/>
                    </a:cubicBezTo>
                    <a:close/>
                    <a:moveTo>
                      <a:pt x="1584730" y="0"/>
                    </a:moveTo>
                    <a:lnTo>
                      <a:pt x="181160" y="0"/>
                    </a:lnTo>
                    <a:lnTo>
                      <a:pt x="0" y="180020"/>
                    </a:lnTo>
                    <a:lnTo>
                      <a:pt x="181160" y="360040"/>
                    </a:lnTo>
                    <a:lnTo>
                      <a:pt x="1584730" y="360040"/>
                    </a:lnTo>
                    <a:close/>
                  </a:path>
                </a:pathLst>
              </a:custGeom>
              <a:solidFill>
                <a:srgbClr val="145E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solidFill>
                    <a:prstClr val="white"/>
                  </a:solidFill>
                </a:endParaRPr>
              </a:p>
            </p:txBody>
          </p:sp>
          <p:sp>
            <p:nvSpPr>
              <p:cNvPr id="25" name="矩形 29"/>
              <p:cNvSpPr>
                <a:spLocks noChangeArrowheads="1"/>
              </p:cNvSpPr>
              <p:nvPr/>
            </p:nvSpPr>
            <p:spPr bwMode="auto">
              <a:xfrm>
                <a:off x="-1544193" y="1010468"/>
                <a:ext cx="2435245" cy="31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r>
                  <a:rPr lang="en-US" altLang="zh-CN" sz="3200" b="1" dirty="0">
                    <a:solidFill>
                      <a:schemeClr val="bg1"/>
                    </a:solidFill>
                    <a:latin typeface="微软雅黑" panose="020B0503020204020204" pitchFamily="34" charset="-122"/>
                    <a:ea typeface="微软雅黑" panose="020B0503020204020204" pitchFamily="34" charset="-122"/>
                    <a:sym typeface="+mn-ea"/>
                  </a:rPr>
                  <a:t>一、</a:t>
                </a:r>
                <a:r>
                  <a:rPr lang="zh-CN" altLang="en-US" sz="3200" b="1" dirty="0">
                    <a:solidFill>
                      <a:schemeClr val="bg1"/>
                    </a:solidFill>
                    <a:latin typeface="微软雅黑" panose="020B0503020204020204" pitchFamily="34" charset="-122"/>
                    <a:ea typeface="微软雅黑" panose="020B0503020204020204" pitchFamily="34" charset="-122"/>
                    <a:sym typeface="+mn-ea"/>
                  </a:rPr>
                  <a:t>准确把握国家要求</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grpSp>
        <p:nvGrpSpPr>
          <p:cNvPr id="9" name="组合 8"/>
          <p:cNvGrpSpPr/>
          <p:nvPr>
            <p:custDataLst>
              <p:tags r:id="rId2"/>
            </p:custDataLst>
          </p:nvPr>
        </p:nvGrpSpPr>
        <p:grpSpPr>
          <a:xfrm>
            <a:off x="1672621" y="2375809"/>
            <a:ext cx="2911648" cy="2646952"/>
            <a:chOff x="476250" y="2184400"/>
            <a:chExt cx="1816100" cy="1651000"/>
          </a:xfrm>
        </p:grpSpPr>
        <p:sp>
          <p:nvSpPr>
            <p:cNvPr id="6" name="任意多边形 5"/>
            <p:cNvSpPr/>
            <p:nvPr>
              <p:custDataLst>
                <p:tags r:id="rId3"/>
              </p:custDataLst>
            </p:nvPr>
          </p:nvSpPr>
          <p:spPr>
            <a:xfrm>
              <a:off x="476250" y="2184400"/>
              <a:ext cx="1816100" cy="1447800"/>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olidFill>
                  <a:srgbClr val="FFFFFF"/>
                </a:solidFill>
                <a:sym typeface="Arial" panose="020B0604020202020204" pitchFamily="34" charset="0"/>
              </a:endParaRPr>
            </a:p>
          </p:txBody>
        </p:sp>
        <p:sp>
          <p:nvSpPr>
            <p:cNvPr id="7" name="任意多边形 6"/>
            <p:cNvSpPr/>
            <p:nvPr>
              <p:custDataLst>
                <p:tags r:id="rId4"/>
              </p:custDataLst>
            </p:nvPr>
          </p:nvSpPr>
          <p:spPr>
            <a:xfrm>
              <a:off x="600075" y="2283114"/>
              <a:ext cx="1568450" cy="1250373"/>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normAutofit/>
            </a:bodyPr>
            <a:lstStyle/>
            <a:p>
              <a:pPr algn="ctr"/>
              <a:r>
                <a:rPr lang="zh-CN" altLang="da-DK" sz="2800" b="1" dirty="0">
                  <a:solidFill>
                    <a:srgbClr val="0F76AD"/>
                  </a:solidFill>
                  <a:latin typeface="微软雅黑" panose="020B0503020204020204" pitchFamily="34" charset="-122"/>
                  <a:ea typeface="微软雅黑" panose="020B0503020204020204" pitchFamily="34" charset="-122"/>
                  <a:sym typeface="Arial" panose="020B0604020202020204" pitchFamily="34" charset="0"/>
                </a:rPr>
                <a:t>定位</a:t>
              </a:r>
              <a:endParaRPr lang="zh-CN" altLang="da-DK" sz="2800" b="1" dirty="0">
                <a:solidFill>
                  <a:srgbClr val="0F76AD"/>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椭圆 7"/>
            <p:cNvSpPr/>
            <p:nvPr>
              <p:custDataLst>
                <p:tags r:id="rId5"/>
              </p:custDataLst>
            </p:nvPr>
          </p:nvSpPr>
          <p:spPr>
            <a:xfrm>
              <a:off x="1158875" y="3384550"/>
              <a:ext cx="450850" cy="45085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a:bodyPr>
            <a:lstStyle/>
            <a:p>
              <a:pPr algn="ctr"/>
              <a:r>
                <a:rPr lang="en-US" altLang="zh-CN" sz="2400" b="1" dirty="0">
                  <a:solidFill>
                    <a:schemeClr val="accent1"/>
                  </a:solidFill>
                  <a:sym typeface="Arial" panose="020B0604020202020204" pitchFamily="34" charset="0"/>
                </a:rPr>
                <a:t>A</a:t>
              </a:r>
              <a:endParaRPr lang="zh-CN" altLang="en-US" sz="2400" b="1" dirty="0">
                <a:solidFill>
                  <a:schemeClr val="accent1"/>
                </a:solidFill>
                <a:sym typeface="Arial" panose="020B0604020202020204" pitchFamily="34" charset="0"/>
              </a:endParaRPr>
            </a:p>
          </p:txBody>
        </p:sp>
      </p:grpSp>
      <p:grpSp>
        <p:nvGrpSpPr>
          <p:cNvPr id="10" name="组合 9"/>
          <p:cNvGrpSpPr/>
          <p:nvPr>
            <p:custDataLst>
              <p:tags r:id="rId6"/>
            </p:custDataLst>
          </p:nvPr>
        </p:nvGrpSpPr>
        <p:grpSpPr>
          <a:xfrm>
            <a:off x="4640177" y="2375809"/>
            <a:ext cx="2911648" cy="2646952"/>
            <a:chOff x="476250" y="2184400"/>
            <a:chExt cx="1816100" cy="1651000"/>
          </a:xfrm>
        </p:grpSpPr>
        <p:sp>
          <p:nvSpPr>
            <p:cNvPr id="11" name="任意多边形 10"/>
            <p:cNvSpPr/>
            <p:nvPr>
              <p:custDataLst>
                <p:tags r:id="rId7"/>
              </p:custDataLst>
            </p:nvPr>
          </p:nvSpPr>
          <p:spPr>
            <a:xfrm>
              <a:off x="476250" y="2184400"/>
              <a:ext cx="1816100" cy="1447800"/>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olidFill>
                  <a:srgbClr val="FFFFFF"/>
                </a:solidFill>
                <a:sym typeface="Arial" panose="020B0604020202020204" pitchFamily="34" charset="0"/>
              </a:endParaRPr>
            </a:p>
          </p:txBody>
        </p:sp>
        <p:sp>
          <p:nvSpPr>
            <p:cNvPr id="12" name="任意多边形 11"/>
            <p:cNvSpPr/>
            <p:nvPr>
              <p:custDataLst>
                <p:tags r:id="rId8"/>
              </p:custDataLst>
            </p:nvPr>
          </p:nvSpPr>
          <p:spPr>
            <a:xfrm>
              <a:off x="600075" y="2283114"/>
              <a:ext cx="1568450" cy="1250373"/>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normAutofit/>
            </a:bodyPr>
            <a:lstStyle/>
            <a:p>
              <a:pPr algn="ctr"/>
              <a:r>
                <a:rPr lang="zh-CN" altLang="da-DK" sz="28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人才培养</a:t>
              </a:r>
              <a:endParaRPr lang="zh-CN" altLang="da-DK" sz="28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椭圆 12"/>
            <p:cNvSpPr/>
            <p:nvPr>
              <p:custDataLst>
                <p:tags r:id="rId9"/>
              </p:custDataLst>
            </p:nvPr>
          </p:nvSpPr>
          <p:spPr>
            <a:xfrm>
              <a:off x="1158875" y="3384550"/>
              <a:ext cx="450850" cy="45085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a:bodyPr>
            <a:lstStyle/>
            <a:p>
              <a:pPr algn="ctr"/>
              <a:r>
                <a:rPr lang="en-US" altLang="zh-CN" sz="2400" b="1" dirty="0">
                  <a:solidFill>
                    <a:schemeClr val="accent2"/>
                  </a:solidFill>
                  <a:sym typeface="Arial" panose="020B0604020202020204" pitchFamily="34" charset="0"/>
                </a:rPr>
                <a:t>B</a:t>
              </a:r>
              <a:endParaRPr lang="zh-CN" altLang="en-US" sz="2400" b="1" dirty="0">
                <a:solidFill>
                  <a:schemeClr val="accent2"/>
                </a:solidFill>
                <a:sym typeface="Arial" panose="020B0604020202020204" pitchFamily="34" charset="0"/>
              </a:endParaRPr>
            </a:p>
          </p:txBody>
        </p:sp>
      </p:grpSp>
      <p:grpSp>
        <p:nvGrpSpPr>
          <p:cNvPr id="14" name="组合 13"/>
          <p:cNvGrpSpPr/>
          <p:nvPr>
            <p:custDataLst>
              <p:tags r:id="rId10"/>
            </p:custDataLst>
          </p:nvPr>
        </p:nvGrpSpPr>
        <p:grpSpPr>
          <a:xfrm>
            <a:off x="7607732" y="2375809"/>
            <a:ext cx="2911648" cy="2646952"/>
            <a:chOff x="476250" y="2184400"/>
            <a:chExt cx="1816100" cy="1651000"/>
          </a:xfrm>
        </p:grpSpPr>
        <p:sp>
          <p:nvSpPr>
            <p:cNvPr id="15" name="任意多边形 14"/>
            <p:cNvSpPr/>
            <p:nvPr>
              <p:custDataLst>
                <p:tags r:id="rId11"/>
              </p:custDataLst>
            </p:nvPr>
          </p:nvSpPr>
          <p:spPr>
            <a:xfrm>
              <a:off x="476250" y="2184400"/>
              <a:ext cx="1816100" cy="1447800"/>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a:solidFill>
                  <a:srgbClr val="FFFFFF"/>
                </a:solidFill>
                <a:sym typeface="Arial" panose="020B0604020202020204" pitchFamily="34" charset="0"/>
              </a:endParaRPr>
            </a:p>
          </p:txBody>
        </p:sp>
        <p:sp>
          <p:nvSpPr>
            <p:cNvPr id="16" name="任意多边形 15"/>
            <p:cNvSpPr/>
            <p:nvPr>
              <p:custDataLst>
                <p:tags r:id="rId12"/>
              </p:custDataLst>
            </p:nvPr>
          </p:nvSpPr>
          <p:spPr>
            <a:xfrm>
              <a:off x="600075" y="2283114"/>
              <a:ext cx="1568450" cy="1250373"/>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normAutofit/>
            </a:bodyPr>
            <a:lstStyle/>
            <a:p>
              <a:pPr algn="ctr"/>
              <a:r>
                <a:rPr lang="zh-CN" altLang="da-DK" sz="2800" b="1" dirty="0">
                  <a:solidFill>
                    <a:srgbClr val="0F76AD"/>
                  </a:solidFill>
                  <a:latin typeface="微软雅黑" panose="020B0503020204020204" pitchFamily="34" charset="-122"/>
                  <a:ea typeface="微软雅黑" panose="020B0503020204020204" pitchFamily="34" charset="-122"/>
                  <a:sym typeface="Arial" panose="020B0604020202020204" pitchFamily="34" charset="0"/>
                </a:rPr>
                <a:t>贡献</a:t>
              </a:r>
              <a:endParaRPr lang="zh-CN" altLang="da-DK" sz="2800" b="1" dirty="0">
                <a:solidFill>
                  <a:srgbClr val="0F76AD"/>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椭圆 16"/>
            <p:cNvSpPr/>
            <p:nvPr>
              <p:custDataLst>
                <p:tags r:id="rId13"/>
              </p:custDataLst>
            </p:nvPr>
          </p:nvSpPr>
          <p:spPr>
            <a:xfrm>
              <a:off x="1158875" y="3384550"/>
              <a:ext cx="450850" cy="45085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a:bodyPr>
            <a:lstStyle/>
            <a:p>
              <a:pPr algn="ctr"/>
              <a:r>
                <a:rPr lang="en-US" altLang="zh-CN" sz="2400" b="1" dirty="0">
                  <a:solidFill>
                    <a:schemeClr val="accent1"/>
                  </a:solidFill>
                  <a:sym typeface="Arial" panose="020B0604020202020204" pitchFamily="34" charset="0"/>
                </a:rPr>
                <a:t>C</a:t>
              </a:r>
              <a:endParaRPr lang="zh-CN" altLang="en-US" sz="2400" b="1" dirty="0">
                <a:solidFill>
                  <a:schemeClr val="accent1"/>
                </a:solidFill>
                <a:sym typeface="Arial" panose="020B0604020202020204" pitchFamily="34" charset="0"/>
              </a:endParaRPr>
            </a:p>
          </p:txBody>
        </p:sp>
      </p:grpSp>
      <p:sp>
        <p:nvSpPr>
          <p:cNvPr id="18" name="矩形 17"/>
          <p:cNvSpPr/>
          <p:nvPr>
            <p:custDataLst>
              <p:tags r:id="rId14"/>
            </p:custDataLst>
          </p:nvPr>
        </p:nvSpPr>
        <p:spPr>
          <a:xfrm>
            <a:off x="2103026" y="1279214"/>
            <a:ext cx="7985948" cy="585623"/>
          </a:xfrm>
          <a:prstGeom prst="rect">
            <a:avLst/>
          </a:prstGeom>
        </p:spPr>
        <p:txBody>
          <a:bodyPr wrap="square" anchor="ctr" anchorCtr="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dirty="0">
                <a:solidFill>
                  <a:srgbClr val="FF0000"/>
                </a:solidFill>
                <a:latin typeface="微软雅黑" panose="020B0503020204020204" pitchFamily="34" charset="-122"/>
                <a:ea typeface="微软雅黑" panose="020B0503020204020204" pitchFamily="34" charset="-122"/>
                <a:sym typeface="+mn-ea"/>
              </a:rPr>
              <a:t>也可以按照三个维度确定具体的指标：</a:t>
            </a:r>
            <a:endParaRPr lang="zh-CN" altLang="en-US" sz="3200" b="1" dirty="0">
              <a:solidFill>
                <a:srgbClr val="00B0F0"/>
              </a:solidFill>
              <a:latin typeface="微软雅黑" panose="020B0503020204020204" pitchFamily="34" charset="-122"/>
              <a:ea typeface="微软雅黑" panose="020B0503020204020204" pitchFamily="34" charset="-122"/>
            </a:endParaRPr>
          </a:p>
          <a:p>
            <a:pPr algn="ctr"/>
            <a:endParaRPr lang="zh-CN" altLang="en-US" sz="3200" b="1" dirty="0">
              <a:solidFill>
                <a:schemeClr val="accent2"/>
              </a:solidFill>
              <a:sym typeface="Arial" panose="020B0604020202020204" pitchFamily="34" charset="0"/>
            </a:endParaRPr>
          </a:p>
        </p:txBody>
      </p:sp>
    </p:spTree>
    <p:custDataLst>
      <p:tags r:id="rId15"/>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39116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6" name="文本框 5"/>
          <p:cNvSpPr txBox="1"/>
          <p:nvPr/>
        </p:nvSpPr>
        <p:spPr>
          <a:xfrm>
            <a:off x="2060393" y="1923735"/>
            <a:ext cx="9374910" cy="1814830"/>
          </a:xfrm>
          <a:prstGeom prst="rect">
            <a:avLst/>
          </a:prstGeom>
          <a:noFill/>
        </p:spPr>
        <p:txBody>
          <a:bodyPr wrap="square" rtlCol="0">
            <a:spAutoFit/>
          </a:bodyPr>
          <a:lstStyle/>
          <a:p>
            <a:pPr>
              <a:lnSpc>
                <a:spcPct val="200000"/>
              </a:lnSpc>
            </a:pPr>
            <a:r>
              <a:rPr lang="en-US" altLang="zh-CN"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 原则上3个年度数据采集与分析。</a:t>
            </a:r>
            <a:endPar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3. 依据数据分析得出诊断结论，并展现分析结果。</a:t>
            </a:r>
            <a:endPar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文本框 6"/>
          <p:cNvSpPr txBox="1"/>
          <p:nvPr/>
        </p:nvSpPr>
        <p:spPr>
          <a:xfrm>
            <a:off x="1182502" y="1179942"/>
            <a:ext cx="2601494" cy="584775"/>
          </a:xfrm>
          <a:prstGeom prst="rect">
            <a:avLst/>
          </a:prstGeom>
          <a:ln>
            <a:solidFill>
              <a:srgbClr val="145E9B"/>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课程层面</a:t>
            </a:r>
            <a:endParaRPr kumimoji="0" lang="en-US" altLang="zh-CN"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181735" y="2264410"/>
            <a:ext cx="10042525" cy="1900555"/>
          </a:xfrm>
          <a:prstGeom prst="rect">
            <a:avLst/>
          </a:prstGeom>
          <a:noFill/>
        </p:spPr>
        <p:txBody>
          <a:bodyPr wrap="square" rtlCol="0">
            <a:spAutoFit/>
          </a:bodyPr>
          <a:lstStyle/>
          <a:p>
            <a:pPr>
              <a:lnSpc>
                <a:spcPct val="210000"/>
              </a:lnSpc>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聚焦 </a:t>
            </a:r>
            <a:r>
              <a:rPr lang="en-US"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12</a:t>
            </a: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门课程，其中，思政课 </a:t>
            </a:r>
            <a:r>
              <a:rPr lang="en-US"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门，公共文化课 </a:t>
            </a:r>
            <a:r>
              <a:rPr lang="en-US"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2-3</a:t>
            </a: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门，专业课 </a:t>
            </a:r>
            <a:r>
              <a:rPr lang="en-US"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8-9</a:t>
            </a: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门（专业群原则应为专业核心课程）。</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流程图: 接点 2"/>
          <p:cNvSpPr/>
          <p:nvPr/>
        </p:nvSpPr>
        <p:spPr>
          <a:xfrm>
            <a:off x="1394691" y="1370488"/>
            <a:ext cx="193963" cy="20368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6" name="文本框 5"/>
          <p:cNvSpPr txBox="1"/>
          <p:nvPr/>
        </p:nvSpPr>
        <p:spPr>
          <a:xfrm>
            <a:off x="1558572" y="1092958"/>
            <a:ext cx="9374910" cy="4053840"/>
          </a:xfrm>
          <a:prstGeom prst="rect">
            <a:avLst/>
          </a:prstGeom>
          <a:noFill/>
        </p:spPr>
        <p:txBody>
          <a:bodyPr wrap="square" rtlCol="0">
            <a:spAutoFit/>
          </a:bodyPr>
          <a:lstStyle/>
          <a:p>
            <a:pPr>
              <a:lnSpc>
                <a:spcPct val="200000"/>
              </a:lnSpc>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依据：课程建设计划、课程标准</a:t>
            </a:r>
            <a:endParaRPr lang="en-US"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80000"/>
              </a:lnSpc>
            </a:pPr>
            <a:r>
              <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1.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诊改运行制度，包括周期设定、螺旋建立等</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80000"/>
              </a:lnSpc>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2.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诊改轨迹</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80000"/>
              </a:lnSpc>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3.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诊断结论</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80000"/>
              </a:lnSpc>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4.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改进措施</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1148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28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矩形: 圆角 6"/>
          <p:cNvSpPr/>
          <p:nvPr/>
        </p:nvSpPr>
        <p:spPr>
          <a:xfrm>
            <a:off x="5925820" y="1045210"/>
            <a:ext cx="134048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发布预警</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0" name="矩形: 圆角 9"/>
          <p:cNvSpPr/>
          <p:nvPr/>
        </p:nvSpPr>
        <p:spPr>
          <a:xfrm>
            <a:off x="8765540" y="1045210"/>
            <a:ext cx="122809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数据分析</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cxnSp>
        <p:nvCxnSpPr>
          <p:cNvPr id="3" name="直接箭头连接符 2"/>
          <p:cNvCxnSpPr>
            <a:endCxn id="7" idx="3"/>
          </p:cNvCxnSpPr>
          <p:nvPr/>
        </p:nvCxnSpPr>
        <p:spPr>
          <a:xfrm flipH="1">
            <a:off x="7266212" y="1260845"/>
            <a:ext cx="1486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矩形: 圆角 12"/>
          <p:cNvSpPr/>
          <p:nvPr/>
        </p:nvSpPr>
        <p:spPr>
          <a:xfrm>
            <a:off x="5925820" y="1954530"/>
            <a:ext cx="136525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调整改进</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4" name="矩形: 圆角 13"/>
          <p:cNvSpPr/>
          <p:nvPr/>
        </p:nvSpPr>
        <p:spPr>
          <a:xfrm>
            <a:off x="8753475" y="1955800"/>
            <a:ext cx="124079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监测</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cxnSp>
        <p:nvCxnSpPr>
          <p:cNvPr id="16" name="直接箭头连接符 15"/>
          <p:cNvCxnSpPr>
            <a:stCxn id="7" idx="2"/>
          </p:cNvCxnSpPr>
          <p:nvPr/>
        </p:nvCxnSpPr>
        <p:spPr>
          <a:xfrm flipH="1">
            <a:off x="6596161" y="1476845"/>
            <a:ext cx="1" cy="477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矩形: 圆角 25"/>
          <p:cNvSpPr/>
          <p:nvPr/>
        </p:nvSpPr>
        <p:spPr>
          <a:xfrm>
            <a:off x="8759825" y="2874645"/>
            <a:ext cx="123380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实施</a:t>
            </a:r>
            <a:endParaRPr lang="zh-CN" altLang="en-US" b="1" dirty="0">
              <a:latin typeface="微软雅黑" panose="020B0503020204020204" pitchFamily="34" charset="-122"/>
              <a:ea typeface="微软雅黑" panose="020B0503020204020204" pitchFamily="34" charset="-122"/>
            </a:endParaRPr>
          </a:p>
        </p:txBody>
      </p:sp>
      <p:cxnSp>
        <p:nvCxnSpPr>
          <p:cNvPr id="30" name="直接箭头连接符 29"/>
          <p:cNvCxnSpPr/>
          <p:nvPr/>
        </p:nvCxnSpPr>
        <p:spPr>
          <a:xfrm>
            <a:off x="7291605" y="3090363"/>
            <a:ext cx="14618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6" idx="0"/>
            <a:endCxn id="14" idx="2"/>
          </p:cNvCxnSpPr>
          <p:nvPr/>
        </p:nvCxnSpPr>
        <p:spPr>
          <a:xfrm flipH="1" flipV="1">
            <a:off x="9373904" y="2387318"/>
            <a:ext cx="3175" cy="487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矩形: 圆角 34"/>
          <p:cNvSpPr/>
          <p:nvPr/>
        </p:nvSpPr>
        <p:spPr>
          <a:xfrm>
            <a:off x="3771900" y="2874645"/>
            <a:ext cx="115760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课程标准</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cxnSp>
        <p:nvCxnSpPr>
          <p:cNvPr id="37" name="直接箭头连接符 36"/>
          <p:cNvCxnSpPr/>
          <p:nvPr/>
        </p:nvCxnSpPr>
        <p:spPr>
          <a:xfrm>
            <a:off x="2369969" y="3060820"/>
            <a:ext cx="13823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矩形: 圆角 35"/>
          <p:cNvSpPr/>
          <p:nvPr/>
        </p:nvSpPr>
        <p:spPr>
          <a:xfrm>
            <a:off x="1120140" y="2848610"/>
            <a:ext cx="1655445" cy="457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课程教学目标</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cxnSp>
        <p:nvCxnSpPr>
          <p:cNvPr id="39" name="直接箭头连接符 38"/>
          <p:cNvCxnSpPr/>
          <p:nvPr/>
        </p:nvCxnSpPr>
        <p:spPr>
          <a:xfrm>
            <a:off x="4929860" y="3090363"/>
            <a:ext cx="9959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矩形: 圆角 40"/>
          <p:cNvSpPr/>
          <p:nvPr/>
        </p:nvSpPr>
        <p:spPr>
          <a:xfrm>
            <a:off x="1120140" y="3693795"/>
            <a:ext cx="165544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资讯</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42" name="矩形: 圆角 41"/>
          <p:cNvSpPr/>
          <p:nvPr/>
        </p:nvSpPr>
        <p:spPr>
          <a:xfrm>
            <a:off x="3752215" y="4641850"/>
            <a:ext cx="117856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持续改进</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43" name="矩形: 圆角 42"/>
          <p:cNvSpPr/>
          <p:nvPr/>
        </p:nvSpPr>
        <p:spPr>
          <a:xfrm>
            <a:off x="5925185" y="4641850"/>
            <a:ext cx="162496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改进计划</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44" name="矩形: 圆角 43"/>
          <p:cNvSpPr/>
          <p:nvPr/>
        </p:nvSpPr>
        <p:spPr>
          <a:xfrm>
            <a:off x="8753475" y="4641850"/>
            <a:ext cx="123952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自我诊断</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45" name="矩形: 圆角 44"/>
          <p:cNvSpPr/>
          <p:nvPr/>
        </p:nvSpPr>
        <p:spPr>
          <a:xfrm>
            <a:off x="1119648" y="4474013"/>
            <a:ext cx="1656106" cy="8188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solidFill>
                  <a:srgbClr val="FF0000"/>
                </a:solidFill>
                <a:latin typeface="微软雅黑" panose="020B0503020204020204" pitchFamily="34" charset="-122"/>
                <a:ea typeface="微软雅黑" panose="020B0503020204020204" pitchFamily="34" charset="-122"/>
              </a:rPr>
              <a:t>课程建设规划</a:t>
            </a:r>
            <a:endParaRPr lang="zh-CN" altLang="en-US" b="1" dirty="0">
              <a:solidFill>
                <a:srgbClr val="FF0000"/>
              </a:solidFill>
              <a:latin typeface="微软雅黑" panose="020B0503020204020204" pitchFamily="34" charset="-122"/>
              <a:ea typeface="微软雅黑" panose="020B0503020204020204" pitchFamily="34" charset="-122"/>
            </a:endParaRPr>
          </a:p>
          <a:p>
            <a:pPr algn="ctr"/>
            <a:endParaRPr lang="zh-CN" altLang="en-US" b="1" dirty="0"/>
          </a:p>
        </p:txBody>
      </p:sp>
      <p:cxnSp>
        <p:nvCxnSpPr>
          <p:cNvPr id="49" name="直接箭头连接符 48"/>
          <p:cNvCxnSpPr/>
          <p:nvPr/>
        </p:nvCxnSpPr>
        <p:spPr>
          <a:xfrm flipH="1">
            <a:off x="7562435" y="4883457"/>
            <a:ext cx="1486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4933271" y="4887025"/>
            <a:ext cx="13936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endCxn id="45" idx="3"/>
          </p:cNvCxnSpPr>
          <p:nvPr/>
        </p:nvCxnSpPr>
        <p:spPr>
          <a:xfrm flipH="1">
            <a:off x="2775754" y="4883457"/>
            <a:ext cx="11387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26" idx="2"/>
          </p:cNvCxnSpPr>
          <p:nvPr/>
        </p:nvCxnSpPr>
        <p:spPr>
          <a:xfrm>
            <a:off x="9377079" y="3306363"/>
            <a:ext cx="0" cy="1321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7374255" y="1830705"/>
            <a:ext cx="1861820" cy="922020"/>
          </a:xfrm>
          <a:prstGeom prst="rect">
            <a:avLst/>
          </a:prstGeom>
          <a:noFill/>
        </p:spPr>
        <p:txBody>
          <a:bodyPr wrap="square" rtlCol="0">
            <a:spAutoFit/>
          </a:bodyPr>
          <a:lstStyle/>
          <a:p>
            <a:pPr>
              <a:lnSpc>
                <a:spcPct val="150000"/>
              </a:lnSpc>
            </a:pPr>
            <a:r>
              <a:rPr lang="zh-CN" altLang="en-US" sz="1800" b="1" dirty="0">
                <a:latin typeface="微软雅黑" panose="020B0503020204020204" pitchFamily="34" charset="-122"/>
                <a:ea typeface="微软雅黑" panose="020B0503020204020204" pitchFamily="34" charset="-122"/>
              </a:rPr>
              <a:t>小螺旋：</a:t>
            </a:r>
            <a:endParaRPr lang="zh-CN" altLang="en-US" sz="1800" b="1" dirty="0">
              <a:latin typeface="微软雅黑" panose="020B0503020204020204" pitchFamily="34" charset="-122"/>
              <a:ea typeface="微软雅黑" panose="020B0503020204020204" pitchFamily="34" charset="-122"/>
            </a:endParaRPr>
          </a:p>
          <a:p>
            <a:pPr>
              <a:lnSpc>
                <a:spcPct val="150000"/>
              </a:lnSpc>
            </a:pPr>
            <a:r>
              <a:rPr lang="zh-CN" altLang="en-US" sz="1800" b="1" dirty="0">
                <a:latin typeface="微软雅黑" panose="020B0503020204020204" pitchFamily="34" charset="-122"/>
                <a:ea typeface="微软雅黑" panose="020B0503020204020204" pitchFamily="34" charset="-122"/>
              </a:rPr>
              <a:t>阶段性监测数据</a:t>
            </a:r>
            <a:endParaRPr lang="zh-CN" altLang="en-US" sz="1400"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3157311" y="3505957"/>
            <a:ext cx="3797863" cy="922020"/>
          </a:xfrm>
          <a:prstGeom prst="rect">
            <a:avLst/>
          </a:prstGeom>
          <a:noFill/>
        </p:spPr>
        <p:txBody>
          <a:bodyPr wrap="square" rtlCol="0">
            <a:spAutoFit/>
          </a:bodyPr>
          <a:lstStyle/>
          <a:p>
            <a:pPr>
              <a:lnSpc>
                <a:spcPct val="150000"/>
              </a:lnSpc>
            </a:pPr>
            <a:r>
              <a:rPr lang="zh-CN" altLang="en-US" sz="1800" b="1" dirty="0">
                <a:latin typeface="微软雅黑" panose="020B0503020204020204" pitchFamily="34" charset="-122"/>
                <a:ea typeface="微软雅黑" panose="020B0503020204020204" pitchFamily="34" charset="-122"/>
              </a:rPr>
              <a:t>大螺旋：</a:t>
            </a:r>
            <a:endParaRPr lang="zh-CN" altLang="en-US" sz="1800" b="1" dirty="0">
              <a:latin typeface="微软雅黑" panose="020B0503020204020204" pitchFamily="34" charset="-122"/>
              <a:ea typeface="微软雅黑" panose="020B0503020204020204" pitchFamily="34" charset="-122"/>
            </a:endParaRPr>
          </a:p>
          <a:p>
            <a:pPr>
              <a:lnSpc>
                <a:spcPct val="150000"/>
              </a:lnSpc>
            </a:pPr>
            <a:r>
              <a:rPr lang="zh-CN" altLang="en-US" sz="1800" b="1" dirty="0">
                <a:latin typeface="微软雅黑" panose="020B0503020204020204" pitchFamily="34" charset="-122"/>
                <a:ea typeface="微软雅黑" panose="020B0503020204020204" pitchFamily="34" charset="-122"/>
              </a:rPr>
              <a:t>周期性诊断报告</a:t>
            </a:r>
            <a:endParaRPr lang="zh-CN" altLang="en-US" sz="1800" b="1" dirty="0">
              <a:latin typeface="微软雅黑" panose="020B0503020204020204" pitchFamily="34" charset="-122"/>
              <a:ea typeface="微软雅黑" panose="020B0503020204020204" pitchFamily="34" charset="-122"/>
            </a:endParaRPr>
          </a:p>
        </p:txBody>
      </p:sp>
      <p:sp>
        <p:nvSpPr>
          <p:cNvPr id="65" name="文本框 64"/>
          <p:cNvSpPr txBox="1"/>
          <p:nvPr/>
        </p:nvSpPr>
        <p:spPr>
          <a:xfrm>
            <a:off x="4026896" y="5464569"/>
            <a:ext cx="3797863" cy="737235"/>
          </a:xfrm>
          <a:prstGeom prst="rect">
            <a:avLst/>
          </a:prstGeom>
          <a:noFill/>
        </p:spPr>
        <p:txBody>
          <a:bodyPr wrap="square" rtlCol="0">
            <a:spAutoFit/>
          </a:bodyPr>
          <a:lstStyle/>
          <a:p>
            <a:pPr algn="ctr">
              <a:lnSpc>
                <a:spcPct val="150000"/>
              </a:lnSpc>
            </a:pPr>
            <a:r>
              <a:rPr lang="zh-CN" altLang="en-US" sz="2800" b="1" dirty="0">
                <a:solidFill>
                  <a:srgbClr val="0070C0"/>
                </a:solidFill>
                <a:latin typeface="华文细黑" panose="02010600040101010101" pitchFamily="2" charset="-122"/>
                <a:ea typeface="华文细黑" panose="02010600040101010101" pitchFamily="2" charset="-122"/>
              </a:rPr>
              <a:t>课程建设质量改进螺旋</a:t>
            </a:r>
            <a:endParaRPr lang="zh-CN" altLang="en-US" sz="2800" b="1" dirty="0">
              <a:solidFill>
                <a:srgbClr val="0070C0"/>
              </a:solidFill>
              <a:latin typeface="华文细黑" panose="02010600040101010101" pitchFamily="2" charset="-122"/>
              <a:ea typeface="华文细黑" panose="02010600040101010101" pitchFamily="2" charset="-122"/>
            </a:endParaRPr>
          </a:p>
        </p:txBody>
      </p:sp>
      <p:cxnSp>
        <p:nvCxnSpPr>
          <p:cNvPr id="66" name="直接箭头连接符 65"/>
          <p:cNvCxnSpPr/>
          <p:nvPr/>
        </p:nvCxnSpPr>
        <p:spPr>
          <a:xfrm flipH="1" flipV="1">
            <a:off x="9377208" y="1476771"/>
            <a:ext cx="6285" cy="48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a:off x="6608701" y="2386370"/>
            <a:ext cx="1" cy="477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1948066" y="3277292"/>
            <a:ext cx="237" cy="384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1947430" y="4125604"/>
            <a:ext cx="1" cy="348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矩形: 圆角 24"/>
          <p:cNvSpPr/>
          <p:nvPr/>
        </p:nvSpPr>
        <p:spPr>
          <a:xfrm>
            <a:off x="5925820" y="2874645"/>
            <a:ext cx="1624965" cy="403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课程教学计划</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35065"/>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6" name="文本框 5"/>
          <p:cNvSpPr txBox="1"/>
          <p:nvPr/>
        </p:nvSpPr>
        <p:spPr>
          <a:xfrm>
            <a:off x="1522665" y="830746"/>
            <a:ext cx="9976854" cy="6475095"/>
          </a:xfrm>
          <a:prstGeom prst="rect">
            <a:avLst/>
          </a:prstGeom>
          <a:noFill/>
        </p:spPr>
        <p:txBody>
          <a:bodyPr wrap="square" rtlCol="0">
            <a:spAutoFit/>
          </a:bodyPr>
          <a:lstStyle/>
          <a:p>
            <a:pPr>
              <a:lnSpc>
                <a:spcPct val="150000"/>
              </a:lnSpc>
              <a:spcAft>
                <a:spcPts val="600"/>
              </a:spcAft>
            </a:pP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如何体现诊改轨迹？</a:t>
            </a:r>
            <a:endParaRPr lang="en-US" altLang="zh-CN"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Aft>
                <a:spcPts val="600"/>
              </a:spcAft>
            </a:pPr>
            <a:r>
              <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        1. </a:t>
            </a:r>
            <a:r>
              <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明确主要数据观测点</a:t>
            </a:r>
            <a:endParaRPr lang="en-US" altLang="zh-CN"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600"/>
              </a:spcBef>
            </a:pPr>
            <a:r>
              <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如：</a:t>
            </a:r>
            <a:r>
              <a:rPr lang="zh-CN" altLang="en-US"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课程建设成效</a:t>
            </a:r>
            <a:endPar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600"/>
              </a:spcBef>
            </a:pPr>
            <a:r>
              <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课程教学质量</a:t>
            </a:r>
            <a:endPar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600"/>
              </a:spcBef>
            </a:pPr>
            <a:r>
              <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课程开放程度</a:t>
            </a:r>
            <a:endPar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600"/>
              </a:spcBef>
            </a:pPr>
            <a:r>
              <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课程综合评定</a:t>
            </a:r>
            <a:endPar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600"/>
              </a:spcBef>
            </a:pPr>
            <a:r>
              <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课程教材建设</a:t>
            </a:r>
            <a:endPar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600"/>
              </a:spcBef>
            </a:pPr>
            <a:r>
              <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600"/>
              </a:spcBef>
            </a:pPr>
            <a:r>
              <a:rPr lang="en-US" altLang="zh-CN" sz="2800" dirty="0">
                <a:solidFill>
                  <a:schemeClr val="bg2">
                    <a:lumMod val="25000"/>
                  </a:schemeClr>
                </a:solidFill>
              </a:rPr>
              <a:t>                           </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                                            </a:t>
            </a:r>
            <a:endParaRPr lang="en-US" altLang="zh-CN" sz="2800" dirty="0">
              <a:solidFill>
                <a:schemeClr val="bg2">
                  <a:lumMod val="2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1148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6" name="文本框 5"/>
          <p:cNvSpPr txBox="1"/>
          <p:nvPr/>
        </p:nvSpPr>
        <p:spPr>
          <a:xfrm>
            <a:off x="2014038" y="2091375"/>
            <a:ext cx="9374910" cy="1814830"/>
          </a:xfrm>
          <a:prstGeom prst="rect">
            <a:avLst/>
          </a:prstGeom>
          <a:noFill/>
        </p:spPr>
        <p:txBody>
          <a:bodyPr wrap="square" rtlCol="0">
            <a:spAutoFit/>
          </a:bodyPr>
          <a:lstStyle/>
          <a:p>
            <a:pPr>
              <a:lnSpc>
                <a:spcPct val="200000"/>
              </a:lnSpc>
            </a:pPr>
            <a:r>
              <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2. 3年一个周期或1年一个周期</a:t>
            </a:r>
            <a:endPar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3. 依据数据和事实得出诊断结论，并展现分析结果。</a:t>
            </a:r>
            <a:endPar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文本框 6"/>
          <p:cNvSpPr txBox="1"/>
          <p:nvPr/>
        </p:nvSpPr>
        <p:spPr>
          <a:xfrm>
            <a:off x="1182502" y="1179942"/>
            <a:ext cx="2601494" cy="584775"/>
          </a:xfrm>
          <a:prstGeom prst="rect">
            <a:avLst/>
          </a:prstGeom>
          <a:ln>
            <a:solidFill>
              <a:srgbClr val="145E9B"/>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教师层面</a:t>
            </a:r>
            <a:endParaRPr kumimoji="0" lang="en-US" altLang="zh-CN"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2388245" y="2124217"/>
            <a:ext cx="8713864" cy="737235"/>
          </a:xfrm>
          <a:prstGeom prst="rect">
            <a:avLst/>
          </a:prstGeom>
          <a:noFill/>
        </p:spPr>
        <p:txBody>
          <a:bodyPr wrap="square" rtlCol="0">
            <a:spAutoFit/>
          </a:bodyPr>
          <a:lstStyle/>
          <a:p>
            <a:pPr>
              <a:lnSpc>
                <a:spcPct val="150000"/>
              </a:lnSpc>
            </a:pP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聚焦</a:t>
            </a:r>
            <a:r>
              <a:rPr lang="en-US"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的教师，应有分类别、分层次教师代表</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流程图: 接点 2"/>
          <p:cNvSpPr/>
          <p:nvPr/>
        </p:nvSpPr>
        <p:spPr>
          <a:xfrm>
            <a:off x="1394691" y="1370488"/>
            <a:ext cx="193963" cy="20368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37241" y="3156440"/>
            <a:ext cx="9374910" cy="1814830"/>
          </a:xfrm>
          <a:prstGeom prst="rect">
            <a:avLst/>
          </a:prstGeom>
          <a:noFill/>
        </p:spPr>
        <p:txBody>
          <a:bodyPr wrap="square" rtlCol="0">
            <a:spAutoFit/>
          </a:bodyPr>
          <a:p>
            <a:pPr>
              <a:lnSpc>
                <a:spcPct val="200000"/>
              </a:lnSpc>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依据：师资队伍建设规划、教师发展计划及配套的标准</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635" y="36068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28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矩形: 圆角 6"/>
          <p:cNvSpPr/>
          <p:nvPr/>
        </p:nvSpPr>
        <p:spPr>
          <a:xfrm>
            <a:off x="5925820" y="1045210"/>
            <a:ext cx="134048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发布预警</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0" name="矩形: 圆角 9"/>
          <p:cNvSpPr/>
          <p:nvPr/>
        </p:nvSpPr>
        <p:spPr>
          <a:xfrm>
            <a:off x="8765540" y="1045210"/>
            <a:ext cx="122809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数据分析</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cxnSp>
        <p:nvCxnSpPr>
          <p:cNvPr id="3" name="直接箭头连接符 2"/>
          <p:cNvCxnSpPr>
            <a:endCxn id="7" idx="3"/>
          </p:cNvCxnSpPr>
          <p:nvPr/>
        </p:nvCxnSpPr>
        <p:spPr>
          <a:xfrm flipH="1">
            <a:off x="7266212" y="1260845"/>
            <a:ext cx="1486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矩形: 圆角 12"/>
          <p:cNvSpPr/>
          <p:nvPr/>
        </p:nvSpPr>
        <p:spPr>
          <a:xfrm>
            <a:off x="5925820" y="1954530"/>
            <a:ext cx="136525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调整改进</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4" name="矩形: 圆角 13"/>
          <p:cNvSpPr/>
          <p:nvPr/>
        </p:nvSpPr>
        <p:spPr>
          <a:xfrm>
            <a:off x="8753475" y="1955800"/>
            <a:ext cx="124079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监测</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cxnSp>
        <p:nvCxnSpPr>
          <p:cNvPr id="16" name="直接箭头连接符 15"/>
          <p:cNvCxnSpPr>
            <a:stCxn id="7" idx="2"/>
          </p:cNvCxnSpPr>
          <p:nvPr/>
        </p:nvCxnSpPr>
        <p:spPr>
          <a:xfrm flipH="1">
            <a:off x="6596161" y="1476845"/>
            <a:ext cx="1" cy="477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矩形: 圆角 25"/>
          <p:cNvSpPr/>
          <p:nvPr/>
        </p:nvSpPr>
        <p:spPr>
          <a:xfrm>
            <a:off x="8759825" y="2874645"/>
            <a:ext cx="123380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实施</a:t>
            </a:r>
            <a:endParaRPr lang="zh-CN" altLang="en-US" b="1" dirty="0">
              <a:latin typeface="微软雅黑" panose="020B0503020204020204" pitchFamily="34" charset="-122"/>
              <a:ea typeface="微软雅黑" panose="020B0503020204020204" pitchFamily="34" charset="-122"/>
            </a:endParaRPr>
          </a:p>
        </p:txBody>
      </p:sp>
      <p:cxnSp>
        <p:nvCxnSpPr>
          <p:cNvPr id="30" name="直接箭头连接符 29"/>
          <p:cNvCxnSpPr/>
          <p:nvPr/>
        </p:nvCxnSpPr>
        <p:spPr>
          <a:xfrm>
            <a:off x="7291605" y="3090363"/>
            <a:ext cx="14618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26" idx="0"/>
            <a:endCxn id="14" idx="2"/>
          </p:cNvCxnSpPr>
          <p:nvPr/>
        </p:nvCxnSpPr>
        <p:spPr>
          <a:xfrm flipH="1" flipV="1">
            <a:off x="9373904" y="2387318"/>
            <a:ext cx="3175" cy="487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矩形: 圆角 34"/>
          <p:cNvSpPr/>
          <p:nvPr/>
        </p:nvSpPr>
        <p:spPr>
          <a:xfrm>
            <a:off x="3458845" y="2874645"/>
            <a:ext cx="161544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发展标准</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cxnSp>
        <p:nvCxnSpPr>
          <p:cNvPr id="37" name="直接箭头连接符 36"/>
          <p:cNvCxnSpPr/>
          <p:nvPr/>
        </p:nvCxnSpPr>
        <p:spPr>
          <a:xfrm>
            <a:off x="2061359" y="3060820"/>
            <a:ext cx="13823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矩形: 圆角 35"/>
          <p:cNvSpPr/>
          <p:nvPr/>
        </p:nvSpPr>
        <p:spPr>
          <a:xfrm>
            <a:off x="1120140" y="2848610"/>
            <a:ext cx="1655445" cy="457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目标任务分解</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cxnSp>
        <p:nvCxnSpPr>
          <p:cNvPr id="39" name="直接箭头连接符 38"/>
          <p:cNvCxnSpPr/>
          <p:nvPr/>
        </p:nvCxnSpPr>
        <p:spPr>
          <a:xfrm>
            <a:off x="4929860" y="3090363"/>
            <a:ext cx="9959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矩形: 圆角 40"/>
          <p:cNvSpPr/>
          <p:nvPr/>
        </p:nvSpPr>
        <p:spPr>
          <a:xfrm>
            <a:off x="1120140" y="3693795"/>
            <a:ext cx="165544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建设目标</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42" name="矩形: 圆角 41"/>
          <p:cNvSpPr/>
          <p:nvPr/>
        </p:nvSpPr>
        <p:spPr>
          <a:xfrm>
            <a:off x="3458845" y="4641850"/>
            <a:ext cx="161544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持续改进</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43" name="矩形: 圆角 42"/>
          <p:cNvSpPr/>
          <p:nvPr/>
        </p:nvSpPr>
        <p:spPr>
          <a:xfrm>
            <a:off x="5925185" y="4641850"/>
            <a:ext cx="162496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改进计划</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44" name="矩形: 圆角 43"/>
          <p:cNvSpPr/>
          <p:nvPr/>
        </p:nvSpPr>
        <p:spPr>
          <a:xfrm>
            <a:off x="8753475" y="4641850"/>
            <a:ext cx="123952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自我诊断</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45" name="矩形: 圆角 44"/>
          <p:cNvSpPr/>
          <p:nvPr/>
        </p:nvSpPr>
        <p:spPr>
          <a:xfrm>
            <a:off x="1119648" y="4474013"/>
            <a:ext cx="1656106" cy="8188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solidFill>
                  <a:srgbClr val="FF0000"/>
                </a:solidFill>
                <a:latin typeface="微软雅黑" panose="020B0503020204020204" pitchFamily="34" charset="-122"/>
                <a:ea typeface="微软雅黑" panose="020B0503020204020204" pitchFamily="34" charset="-122"/>
              </a:rPr>
              <a:t>师资队伍</a:t>
            </a:r>
            <a:endParaRPr lang="zh-CN" altLang="en-US" b="1" dirty="0">
              <a:solidFill>
                <a:srgbClr val="FF0000"/>
              </a:solidFill>
              <a:latin typeface="微软雅黑" panose="020B0503020204020204" pitchFamily="34" charset="-122"/>
              <a:ea typeface="微软雅黑" panose="020B0503020204020204" pitchFamily="34" charset="-122"/>
            </a:endParaRPr>
          </a:p>
          <a:p>
            <a:pPr algn="ctr"/>
            <a:r>
              <a:rPr lang="zh-CN" altLang="en-US" b="1" dirty="0">
                <a:solidFill>
                  <a:srgbClr val="FF0000"/>
                </a:solidFill>
                <a:latin typeface="微软雅黑" panose="020B0503020204020204" pitchFamily="34" charset="-122"/>
                <a:ea typeface="微软雅黑" panose="020B0503020204020204" pitchFamily="34" charset="-122"/>
              </a:rPr>
              <a:t>建设规划</a:t>
            </a:r>
            <a:endParaRPr lang="zh-CN" altLang="en-US" b="1" dirty="0">
              <a:solidFill>
                <a:srgbClr val="FF0000"/>
              </a:solidFill>
              <a:latin typeface="微软雅黑" panose="020B0503020204020204" pitchFamily="34" charset="-122"/>
              <a:ea typeface="微软雅黑" panose="020B0503020204020204" pitchFamily="34" charset="-122"/>
            </a:endParaRPr>
          </a:p>
          <a:p>
            <a:pPr algn="ctr"/>
            <a:endParaRPr lang="zh-CN" altLang="en-US" b="1" dirty="0"/>
          </a:p>
        </p:txBody>
      </p:sp>
      <p:cxnSp>
        <p:nvCxnSpPr>
          <p:cNvPr id="49" name="直接箭头连接符 48"/>
          <p:cNvCxnSpPr/>
          <p:nvPr/>
        </p:nvCxnSpPr>
        <p:spPr>
          <a:xfrm flipH="1">
            <a:off x="7562435" y="4883457"/>
            <a:ext cx="1486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5059001" y="4887025"/>
            <a:ext cx="13936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a:off x="2775754" y="4883457"/>
            <a:ext cx="11387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26" idx="2"/>
          </p:cNvCxnSpPr>
          <p:nvPr/>
        </p:nvCxnSpPr>
        <p:spPr>
          <a:xfrm>
            <a:off x="9377079" y="3306363"/>
            <a:ext cx="0" cy="1321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7266940" y="1830705"/>
            <a:ext cx="2116455" cy="922020"/>
          </a:xfrm>
          <a:prstGeom prst="rect">
            <a:avLst/>
          </a:prstGeom>
          <a:noFill/>
        </p:spPr>
        <p:txBody>
          <a:bodyPr wrap="square" rtlCol="0">
            <a:spAutoFit/>
          </a:bodyPr>
          <a:lstStyle/>
          <a:p>
            <a:pPr>
              <a:lnSpc>
                <a:spcPct val="150000"/>
              </a:lnSpc>
            </a:pPr>
            <a:r>
              <a:rPr lang="zh-CN" altLang="en-US" sz="1800" b="1" dirty="0">
                <a:latin typeface="微软雅黑" panose="020B0503020204020204" pitchFamily="34" charset="-122"/>
                <a:ea typeface="微软雅黑" panose="020B0503020204020204" pitchFamily="34" charset="-122"/>
              </a:rPr>
              <a:t>小螺旋：</a:t>
            </a:r>
            <a:endParaRPr lang="zh-CN" altLang="en-US" sz="1800" b="1" dirty="0">
              <a:latin typeface="微软雅黑" panose="020B0503020204020204" pitchFamily="34" charset="-122"/>
              <a:ea typeface="微软雅黑" panose="020B0503020204020204" pitchFamily="34" charset="-122"/>
            </a:endParaRPr>
          </a:p>
          <a:p>
            <a:pPr>
              <a:lnSpc>
                <a:spcPct val="150000"/>
              </a:lnSpc>
            </a:pPr>
            <a:r>
              <a:rPr lang="zh-CN" altLang="en-US" sz="1800" b="1" dirty="0">
                <a:latin typeface="微软雅黑" panose="020B0503020204020204" pitchFamily="34" charset="-122"/>
                <a:ea typeface="微软雅黑" panose="020B0503020204020204" pitchFamily="34" charset="-122"/>
              </a:rPr>
              <a:t>结合年度目标进行</a:t>
            </a:r>
            <a:endParaRPr lang="zh-CN" altLang="en-US" sz="1800" b="1"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3164840" y="3517265"/>
            <a:ext cx="5800725" cy="922020"/>
          </a:xfrm>
          <a:prstGeom prst="rect">
            <a:avLst/>
          </a:prstGeom>
          <a:noFill/>
        </p:spPr>
        <p:txBody>
          <a:bodyPr wrap="square" rtlCol="0">
            <a:spAutoFit/>
          </a:bodyPr>
          <a:lstStyle/>
          <a:p>
            <a:pPr>
              <a:lnSpc>
                <a:spcPct val="150000"/>
              </a:lnSpc>
            </a:pPr>
            <a:r>
              <a:rPr lang="zh-CN" altLang="en-US" sz="1800" b="1" dirty="0">
                <a:latin typeface="微软雅黑" panose="020B0503020204020204" pitchFamily="34" charset="-122"/>
                <a:ea typeface="微软雅黑" panose="020B0503020204020204" pitchFamily="34" charset="-122"/>
              </a:rPr>
              <a:t>大螺旋：</a:t>
            </a:r>
            <a:endParaRPr lang="zh-CN" altLang="en-US" sz="1800" b="1" dirty="0">
              <a:latin typeface="微软雅黑" panose="020B0503020204020204" pitchFamily="34" charset="-122"/>
              <a:ea typeface="微软雅黑" panose="020B0503020204020204" pitchFamily="34" charset="-122"/>
            </a:endParaRPr>
          </a:p>
          <a:p>
            <a:pPr>
              <a:lnSpc>
                <a:spcPct val="150000"/>
              </a:lnSpc>
            </a:pPr>
            <a:r>
              <a:rPr lang="en-US" altLang="zh-CN" sz="1800" b="1" dirty="0">
                <a:latin typeface="微软雅黑" panose="020B0503020204020204" pitchFamily="34" charset="-122"/>
                <a:ea typeface="微软雅黑" panose="020B0503020204020204" pitchFamily="34" charset="-122"/>
              </a:rPr>
              <a:t>5</a:t>
            </a:r>
            <a:r>
              <a:rPr lang="zh-CN" altLang="en-US" sz="1800" b="1" dirty="0">
                <a:latin typeface="微软雅黑" panose="020B0503020204020204" pitchFamily="34" charset="-122"/>
                <a:ea typeface="微软雅黑" panose="020B0503020204020204" pitchFamily="34" charset="-122"/>
              </a:rPr>
              <a:t>年一周期或</a:t>
            </a:r>
            <a:r>
              <a:rPr lang="en-US" altLang="zh-CN" sz="1800" b="1" dirty="0">
                <a:latin typeface="微软雅黑" panose="020B0503020204020204" pitchFamily="34" charset="-122"/>
                <a:ea typeface="微软雅黑" panose="020B0503020204020204" pitchFamily="34" charset="-122"/>
              </a:rPr>
              <a:t>3</a:t>
            </a:r>
            <a:r>
              <a:rPr lang="zh-CN" altLang="en-US" sz="1800" b="1" dirty="0">
                <a:latin typeface="微软雅黑" panose="020B0503020204020204" pitchFamily="34" charset="-122"/>
                <a:ea typeface="微软雅黑" panose="020B0503020204020204" pitchFamily="34" charset="-122"/>
              </a:rPr>
              <a:t>年一周期</a:t>
            </a:r>
            <a:endParaRPr lang="zh-CN" altLang="en-US" sz="1800" b="1" dirty="0">
              <a:latin typeface="微软雅黑" panose="020B0503020204020204" pitchFamily="34" charset="-122"/>
              <a:ea typeface="微软雅黑" panose="020B0503020204020204" pitchFamily="34" charset="-122"/>
            </a:endParaRPr>
          </a:p>
        </p:txBody>
      </p:sp>
      <p:sp>
        <p:nvSpPr>
          <p:cNvPr id="65" name="文本框 64"/>
          <p:cNvSpPr txBox="1"/>
          <p:nvPr/>
        </p:nvSpPr>
        <p:spPr>
          <a:xfrm>
            <a:off x="4027170" y="5464810"/>
            <a:ext cx="4726305" cy="737235"/>
          </a:xfrm>
          <a:prstGeom prst="rect">
            <a:avLst/>
          </a:prstGeom>
          <a:noFill/>
        </p:spPr>
        <p:txBody>
          <a:bodyPr wrap="square" rtlCol="0">
            <a:spAutoFit/>
          </a:bodyPr>
          <a:lstStyle/>
          <a:p>
            <a:pPr algn="ctr">
              <a:lnSpc>
                <a:spcPct val="150000"/>
              </a:lnSpc>
            </a:pPr>
            <a:r>
              <a:rPr lang="zh-CN" altLang="en-US" sz="2800" b="1" dirty="0">
                <a:solidFill>
                  <a:srgbClr val="0070C0"/>
                </a:solidFill>
                <a:latin typeface="华文细黑" panose="02010600040101010101" pitchFamily="2" charset="-122"/>
                <a:ea typeface="华文细黑" panose="02010600040101010101" pitchFamily="2" charset="-122"/>
              </a:rPr>
              <a:t>师资队伍建设质量改进螺旋</a:t>
            </a:r>
            <a:endParaRPr lang="zh-CN" altLang="en-US" sz="2800" b="1" dirty="0">
              <a:solidFill>
                <a:srgbClr val="0070C0"/>
              </a:solidFill>
              <a:latin typeface="华文细黑" panose="02010600040101010101" pitchFamily="2" charset="-122"/>
              <a:ea typeface="华文细黑" panose="02010600040101010101" pitchFamily="2" charset="-122"/>
            </a:endParaRPr>
          </a:p>
        </p:txBody>
      </p:sp>
      <p:cxnSp>
        <p:nvCxnSpPr>
          <p:cNvPr id="66" name="直接箭头连接符 65"/>
          <p:cNvCxnSpPr/>
          <p:nvPr/>
        </p:nvCxnSpPr>
        <p:spPr>
          <a:xfrm flipH="1" flipV="1">
            <a:off x="9377208" y="1476771"/>
            <a:ext cx="6285" cy="48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a:off x="6608701" y="2386370"/>
            <a:ext cx="1" cy="477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1948066" y="3277292"/>
            <a:ext cx="237" cy="384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1947430" y="4125604"/>
            <a:ext cx="1" cy="348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矩形: 圆角 24"/>
          <p:cNvSpPr/>
          <p:nvPr/>
        </p:nvSpPr>
        <p:spPr>
          <a:xfrm>
            <a:off x="5925820" y="2874645"/>
            <a:ext cx="1624965" cy="403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个人发展计划</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2" name="文本框 1"/>
          <p:cNvSpPr txBox="1"/>
          <p:nvPr/>
        </p:nvSpPr>
        <p:spPr>
          <a:xfrm>
            <a:off x="1169035" y="702945"/>
            <a:ext cx="2858135" cy="953135"/>
          </a:xfrm>
          <a:prstGeom prst="rect">
            <a:avLst/>
          </a:prstGeom>
          <a:noFill/>
        </p:spPr>
        <p:txBody>
          <a:bodyPr wrap="square" rtlCol="0">
            <a:spAutoFit/>
          </a:bodyPr>
          <a:p>
            <a:pPr>
              <a:lnSpc>
                <a:spcPct val="200000"/>
              </a:lnSpc>
            </a:pPr>
            <a:r>
              <a:rPr lang="en-US" altLang="zh-CN"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sym typeface="+mn-ea"/>
              </a:rPr>
              <a:t>螺旋如何建立？</a:t>
            </a:r>
            <a:endPar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4745"/>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6" name="文本框 5"/>
          <p:cNvSpPr txBox="1"/>
          <p:nvPr/>
        </p:nvSpPr>
        <p:spPr>
          <a:xfrm>
            <a:off x="1426145" y="997116"/>
            <a:ext cx="9976854" cy="5462270"/>
          </a:xfrm>
          <a:prstGeom prst="rect">
            <a:avLst/>
          </a:prstGeom>
          <a:noFill/>
        </p:spPr>
        <p:txBody>
          <a:bodyPr wrap="square" rtlCol="0">
            <a:spAutoFit/>
          </a:bodyPr>
          <a:lstStyle/>
          <a:p>
            <a:pPr>
              <a:lnSpc>
                <a:spcPct val="150000"/>
              </a:lnSpc>
              <a:spcAft>
                <a:spcPts val="600"/>
              </a:spcAft>
            </a:pPr>
            <a:r>
              <a:rPr lang="en-US" altLang="zh-CN"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明确主要数据观测点</a:t>
            </a:r>
            <a:endParaRPr lang="en-US" altLang="zh-CN"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600"/>
              </a:spcBef>
            </a:pPr>
            <a:r>
              <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如：</a:t>
            </a:r>
            <a:r>
              <a:rPr lang="zh-CN" altLang="en-US"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师德师风</a:t>
            </a:r>
            <a:endParaRPr lang="en-US" altLang="zh-CN"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600"/>
              </a:spcBef>
            </a:pPr>
            <a:r>
              <a:rPr lang="en-US" altLang="zh-CN"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教育教学</a:t>
            </a:r>
            <a:endParaRPr lang="en-US" altLang="zh-CN"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600"/>
              </a:spcBef>
            </a:pPr>
            <a:r>
              <a:rPr lang="en-US" altLang="zh-CN"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教研科研</a:t>
            </a:r>
            <a:endParaRPr lang="en-US" altLang="zh-CN"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600"/>
              </a:spcBef>
            </a:pPr>
            <a:r>
              <a:rPr lang="en-US" altLang="zh-CN"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社会服务</a:t>
            </a:r>
            <a:endParaRPr lang="en-US" altLang="zh-CN"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600"/>
              </a:spcBef>
            </a:pPr>
            <a:r>
              <a:rPr lang="en-US" altLang="zh-CN"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采集教师个人原始数据和事实，至少分析两个年度数据，</a:t>
            </a:r>
            <a:endParaRPr lang="en-US" altLang="zh-CN"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600"/>
              </a:spcBef>
            </a:pPr>
            <a:r>
              <a:rPr lang="en-US" altLang="zh-CN"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得出诊断结论，展现分析结果。</a:t>
            </a:r>
            <a:endParaRPr lang="en-US" altLang="zh-CN"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600"/>
              </a:spcBef>
            </a:pPr>
            <a:endParaRPr lang="en-US" altLang="zh-CN" sz="2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600"/>
              </a:spcBef>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                                            </a:t>
            </a:r>
            <a:endParaRPr lang="en-US" altLang="zh-CN" sz="2800" dirty="0">
              <a:solidFill>
                <a:schemeClr val="bg2">
                  <a:lumMod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635" y="401320"/>
            <a:ext cx="12191365" cy="617474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lvl="0" indent="-535305" fontAlgn="base">
              <a:lnSpc>
                <a:spcPct val="150000"/>
              </a:lnSpc>
              <a:spcBef>
                <a:spcPct val="20000"/>
              </a:spcBef>
              <a:spcAft>
                <a:spcPts val="1340"/>
              </a:spcAft>
              <a:buClr>
                <a:srgbClr val="4F81BD"/>
              </a:buClr>
            </a:pPr>
            <a:endParaRPr lang="en-US" altLang="zh-CN" sz="2800" b="1" dirty="0">
              <a:solidFill>
                <a:prstClr val="black"/>
              </a:solidFill>
              <a:latin typeface="Candara" panose="020E0502030303020204" pitchFamily="34" charset="0"/>
              <a:ea typeface="微软雅黑" panose="020B0503020204020204" pitchFamily="34" charset="-122"/>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grpSp>
        <p:nvGrpSpPr>
          <p:cNvPr id="3" name="组合 2"/>
          <p:cNvGrpSpPr/>
          <p:nvPr/>
        </p:nvGrpSpPr>
        <p:grpSpPr>
          <a:xfrm>
            <a:off x="1761974" y="2391410"/>
            <a:ext cx="9007510" cy="3174029"/>
            <a:chOff x="3150" y="4415"/>
            <a:chExt cx="13435" cy="3700"/>
          </a:xfrm>
        </p:grpSpPr>
        <p:grpSp>
          <p:nvGrpSpPr>
            <p:cNvPr id="2" name="组合 1"/>
            <p:cNvGrpSpPr/>
            <p:nvPr/>
          </p:nvGrpSpPr>
          <p:grpSpPr>
            <a:xfrm>
              <a:off x="3150" y="4415"/>
              <a:ext cx="10668" cy="3700"/>
              <a:chOff x="3150" y="4415"/>
              <a:chExt cx="10668" cy="3700"/>
            </a:xfrm>
          </p:grpSpPr>
          <p:sp>
            <p:nvSpPr>
              <p:cNvPr id="25" name="AutoShape 15"/>
              <p:cNvSpPr>
                <a:spLocks noChangeArrowheads="1"/>
              </p:cNvSpPr>
              <p:nvPr/>
            </p:nvSpPr>
            <p:spPr bwMode="auto">
              <a:xfrm>
                <a:off x="3150" y="4415"/>
                <a:ext cx="2480" cy="3700"/>
              </a:xfrm>
              <a:prstGeom prst="roundRect">
                <a:avLst>
                  <a:gd name="adj" fmla="val 10699"/>
                </a:avLst>
              </a:prstGeom>
              <a:gradFill rotWithShape="0">
                <a:gsLst>
                  <a:gs pos="0">
                    <a:srgbClr val="FFFFFF"/>
                  </a:gs>
                  <a:gs pos="100000">
                    <a:srgbClr val="C0C0C0">
                      <a:alpha val="29999"/>
                    </a:srgbClr>
                  </a:gs>
                </a:gsLst>
                <a:lin ang="2700000" scaled="1"/>
              </a:gradFill>
              <a:ln w="9525">
                <a:round/>
              </a:ln>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ctr" fontAlgn="base">
                  <a:spcBef>
                    <a:spcPct val="0"/>
                  </a:spcBef>
                  <a:spcAft>
                    <a:spcPct val="0"/>
                  </a:spcAft>
                </a:pPr>
                <a:r>
                  <a:rPr lang="zh-CN" altLang="en-US" sz="24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目标链</a:t>
                </a:r>
                <a:endParaRPr lang="zh-CN" altLang="en-US" sz="24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fontAlgn="base">
                  <a:spcBef>
                    <a:spcPct val="0"/>
                  </a:spcBef>
                  <a:spcAft>
                    <a:spcPct val="0"/>
                  </a:spcAft>
                </a:pPr>
                <a:r>
                  <a:rPr lang="zh-CN" altLang="en-US" sz="24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4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spcBef>
                    <a:spcPct val="0"/>
                  </a:spcBef>
                  <a:spcAft>
                    <a:spcPct val="0"/>
                  </a:spcAft>
                </a:pPr>
                <a:r>
                  <a:rPr lang="zh-CN" altLang="en-US" sz="24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标准链</a:t>
                </a:r>
                <a:endParaRPr lang="zh-CN" altLang="en-US" sz="24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AutoShape 16"/>
              <p:cNvSpPr>
                <a:spLocks noChangeArrowheads="1"/>
              </p:cNvSpPr>
              <p:nvPr/>
            </p:nvSpPr>
            <p:spPr bwMode="auto">
              <a:xfrm>
                <a:off x="5904" y="4415"/>
                <a:ext cx="2480" cy="3700"/>
              </a:xfrm>
              <a:prstGeom prst="roundRect">
                <a:avLst>
                  <a:gd name="adj" fmla="val 10699"/>
                </a:avLst>
              </a:prstGeom>
              <a:gradFill rotWithShape="0">
                <a:gsLst>
                  <a:gs pos="0">
                    <a:srgbClr val="FFFFFF"/>
                  </a:gs>
                  <a:gs pos="100000">
                    <a:srgbClr val="C0C0C0">
                      <a:alpha val="29999"/>
                    </a:srgbClr>
                  </a:gs>
                </a:gsLst>
                <a:lin ang="2700000" scaled="1"/>
              </a:gradFill>
              <a:ln w="9525">
                <a:round/>
              </a:ln>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ctr" fontAlgn="base">
                  <a:spcBef>
                    <a:spcPct val="0"/>
                  </a:spcBef>
                  <a:spcAft>
                    <a:spcPct val="0"/>
                  </a:spcAft>
                </a:pPr>
                <a:r>
                  <a:rPr lang="zh-CN" altLang="en-US" b="1">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实施链</a:t>
                </a:r>
                <a:endParaRPr lang="zh-CN" altLang="en-US" sz="2400" b="1">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AutoShape 17"/>
              <p:cNvSpPr>
                <a:spLocks noChangeArrowheads="1"/>
              </p:cNvSpPr>
              <p:nvPr/>
            </p:nvSpPr>
            <p:spPr bwMode="auto">
              <a:xfrm>
                <a:off x="8602" y="4415"/>
                <a:ext cx="2480" cy="3700"/>
              </a:xfrm>
              <a:prstGeom prst="roundRect">
                <a:avLst>
                  <a:gd name="adj" fmla="val 10699"/>
                </a:avLst>
              </a:prstGeom>
              <a:gradFill rotWithShape="0">
                <a:gsLst>
                  <a:gs pos="0">
                    <a:srgbClr val="FFFFFF"/>
                  </a:gs>
                  <a:gs pos="100000">
                    <a:srgbClr val="C0C0C0">
                      <a:alpha val="29999"/>
                    </a:srgbClr>
                  </a:gs>
                </a:gsLst>
                <a:lin ang="2700000" scaled="1"/>
              </a:gradFill>
              <a:ln w="9525">
                <a:round/>
              </a:ln>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ctr" fontAlgn="base">
                  <a:lnSpc>
                    <a:spcPct val="90000"/>
                  </a:lnSpc>
                  <a:spcBef>
                    <a:spcPct val="0"/>
                  </a:spcBef>
                  <a:spcAft>
                    <a:spcPct val="0"/>
                  </a:spcAft>
                </a:pPr>
                <a:r>
                  <a:rPr lang="zh-CN" altLang="en-US" b="1">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条件链</a:t>
                </a:r>
                <a:endParaRPr lang="zh-CN" altLang="en-US" sz="2400" b="1">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AutoShape 18"/>
              <p:cNvSpPr>
                <a:spLocks noChangeArrowheads="1"/>
              </p:cNvSpPr>
              <p:nvPr/>
            </p:nvSpPr>
            <p:spPr bwMode="auto">
              <a:xfrm>
                <a:off x="11343" y="4415"/>
                <a:ext cx="2475" cy="3700"/>
              </a:xfrm>
              <a:prstGeom prst="roundRect">
                <a:avLst>
                  <a:gd name="adj" fmla="val 10699"/>
                </a:avLst>
              </a:prstGeom>
              <a:gradFill rotWithShape="0">
                <a:gsLst>
                  <a:gs pos="0">
                    <a:srgbClr val="FFFFFF"/>
                  </a:gs>
                  <a:gs pos="100000">
                    <a:srgbClr val="C0C0C0">
                      <a:alpha val="29999"/>
                    </a:srgbClr>
                  </a:gs>
                </a:gsLst>
                <a:lin ang="2700000" scaled="1"/>
              </a:gradFill>
              <a:ln w="9525">
                <a:round/>
              </a:ln>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algn="ctr" fontAlgn="base">
                  <a:lnSpc>
                    <a:spcPct val="90000"/>
                  </a:lnSpc>
                  <a:spcBef>
                    <a:spcPct val="0"/>
                  </a:spcBef>
                  <a:spcAft>
                    <a:spcPct val="0"/>
                  </a:spcAft>
                </a:pPr>
                <a:r>
                  <a:rPr lang="zh-CN" altLang="en-US" b="1">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制度链</a:t>
                </a:r>
                <a:endParaRPr lang="zh-CN" altLang="en-US" sz="2400" b="1">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0" name="AutoShape 19"/>
            <p:cNvSpPr>
              <a:spLocks noChangeArrowheads="1"/>
            </p:cNvSpPr>
            <p:nvPr/>
          </p:nvSpPr>
          <p:spPr bwMode="auto">
            <a:xfrm>
              <a:off x="14110" y="4415"/>
              <a:ext cx="2475" cy="3700"/>
            </a:xfrm>
            <a:prstGeom prst="roundRect">
              <a:avLst>
                <a:gd name="adj" fmla="val 10699"/>
              </a:avLst>
            </a:prstGeom>
            <a:gradFill rotWithShape="0">
              <a:gsLst>
                <a:gs pos="0">
                  <a:srgbClr val="FFFFFF"/>
                </a:gs>
                <a:gs pos="100000">
                  <a:srgbClr val="C0C0C0">
                    <a:alpha val="29999"/>
                  </a:srgbClr>
                </a:gs>
              </a:gsLst>
              <a:lin ang="2700000" scaled="1"/>
            </a:gradFill>
            <a:ln w="9525">
              <a:round/>
            </a:ln>
            <a:scene3d>
              <a:camera prst="legacyObliqueTopRight"/>
              <a:lightRig rig="legacyFlat3" dir="b"/>
            </a:scene3d>
            <a:sp3d extrusionH="100000" prstMaterial="legacyMatte">
              <a:bevelT w="13500" h="13500" prst="angle"/>
              <a:bevelB w="13500" h="13500" prst="angle"/>
              <a:extrusionClr>
                <a:srgbClr val="C0C0C0"/>
              </a:extrusionClr>
            </a:sp3d>
          </p:spPr>
          <p:txBody>
            <a:bodyPr wrap="none" anchor="ctr">
              <a:flatTx/>
            </a:bodyPr>
            <a:lstStyle/>
            <a:p>
              <a:pPr fontAlgn="base">
                <a:lnSpc>
                  <a:spcPct val="90000"/>
                </a:lnSpc>
                <a:spcBef>
                  <a:spcPct val="0"/>
                </a:spcBef>
                <a:spcAft>
                  <a:spcPct val="0"/>
                </a:spcAft>
              </a:pPr>
              <a:endParaRPr lang="en-US" altLang="zh-CN" sz="2000" b="1">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algn="ctr" fontAlgn="base">
                <a:lnSpc>
                  <a:spcPct val="90000"/>
                </a:lnSpc>
                <a:spcBef>
                  <a:spcPct val="0"/>
                </a:spcBef>
                <a:spcAft>
                  <a:spcPct val="0"/>
                </a:spcAft>
              </a:pPr>
              <a:r>
                <a:rPr lang="zh-CN" altLang="en-US" sz="2400" b="1">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信息链</a:t>
              </a:r>
              <a:endParaRPr lang="zh-CN" altLang="en-US" sz="2400" b="1">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 name="组合 5"/>
          <p:cNvGrpSpPr/>
          <p:nvPr/>
        </p:nvGrpSpPr>
        <p:grpSpPr>
          <a:xfrm>
            <a:off x="1773555" y="2338705"/>
            <a:ext cx="9006840" cy="764540"/>
            <a:chOff x="3090" y="4245"/>
            <a:chExt cx="13447" cy="967"/>
          </a:xfrm>
        </p:grpSpPr>
        <p:sp>
          <p:nvSpPr>
            <p:cNvPr id="31" name="AutoShape 23"/>
            <p:cNvSpPr>
              <a:spLocks noChangeArrowheads="1"/>
            </p:cNvSpPr>
            <p:nvPr/>
          </p:nvSpPr>
          <p:spPr bwMode="auto">
            <a:xfrm>
              <a:off x="13995" y="4308"/>
              <a:ext cx="2542" cy="875"/>
            </a:xfrm>
            <a:prstGeom prst="roundRect">
              <a:avLst>
                <a:gd name="adj" fmla="val 50000"/>
              </a:avLst>
            </a:prstGeom>
            <a:solidFill>
              <a:srgbClr val="0F76AD"/>
            </a:solidFill>
            <a:ln w="9525">
              <a:round/>
            </a:ln>
            <a:scene3d>
              <a:camera prst="legacyObliqueTopRight"/>
              <a:lightRig rig="legacyFlat3" dir="b"/>
            </a:scene3d>
            <a:sp3d extrusionH="100000" prstMaterial="legacyMatte">
              <a:bevelT w="13500" h="13500" prst="angle"/>
              <a:bevelB w="13500" h="13500" prst="angle"/>
              <a:extrusionClr>
                <a:srgbClr val="5D98B9"/>
              </a:extrusionClr>
            </a:sp3d>
          </p:spPr>
          <p:txBody>
            <a:bodyPr wrap="none" anchor="ctr">
              <a:flatTx/>
            </a:bodyPr>
            <a:lstStyle/>
            <a:p>
              <a:pPr algn="ctr" fontAlgn="base" latinLnBrk="1">
                <a:spcBef>
                  <a:spcPct val="0"/>
                </a:spcBef>
                <a:spcAft>
                  <a:spcPct val="0"/>
                </a:spcAft>
              </a:pPr>
              <a:r>
                <a:rPr lang="zh-CN" altLang="en-US" sz="2400" b="1">
                  <a:solidFill>
                    <a:prstClr val="white"/>
                  </a:solidFill>
                  <a:latin typeface="微软雅黑" panose="020B0503020204020204" pitchFamily="34" charset="-122"/>
                  <a:ea typeface="微软雅黑" panose="020B0503020204020204" pitchFamily="34" charset="-122"/>
                </a:rPr>
                <a:t>监督控制</a:t>
              </a: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32" name="AutoShape 22"/>
            <p:cNvSpPr>
              <a:spLocks noChangeArrowheads="1"/>
            </p:cNvSpPr>
            <p:nvPr/>
          </p:nvSpPr>
          <p:spPr bwMode="auto">
            <a:xfrm>
              <a:off x="11255" y="4338"/>
              <a:ext cx="2542" cy="875"/>
            </a:xfrm>
            <a:prstGeom prst="roundRect">
              <a:avLst>
                <a:gd name="adj" fmla="val 50000"/>
              </a:avLst>
            </a:prstGeom>
            <a:solidFill>
              <a:srgbClr val="0F76AD"/>
            </a:solidFill>
            <a:ln w="9525">
              <a:round/>
            </a:ln>
            <a:scene3d>
              <a:camera prst="legacyObliqueTopRight"/>
              <a:lightRig rig="legacyFlat3" dir="b"/>
            </a:scene3d>
            <a:sp3d extrusionH="100000" prstMaterial="legacyMatte">
              <a:bevelT w="13500" h="13500" prst="angle"/>
              <a:bevelB w="13500" h="13500" prst="angle"/>
              <a:extrusionClr>
                <a:srgbClr val="5D98B9"/>
              </a:extrusionClr>
            </a:sp3d>
          </p:spPr>
          <p:txBody>
            <a:bodyPr wrap="none" anchor="ctr">
              <a:flatTx/>
            </a:bodyPr>
            <a:lstStyle/>
            <a:p>
              <a:pPr algn="ctr" fontAlgn="base" latinLnBrk="1">
                <a:spcBef>
                  <a:spcPct val="0"/>
                </a:spcBef>
                <a:spcAft>
                  <a:spcPct val="0"/>
                </a:spcAft>
              </a:pPr>
              <a:r>
                <a:rPr lang="zh-CN" altLang="en-US" sz="2400" b="1">
                  <a:solidFill>
                    <a:prstClr val="white"/>
                  </a:solidFill>
                  <a:latin typeface="微软雅黑" panose="020B0503020204020204" pitchFamily="34" charset="-122"/>
                  <a:ea typeface="微软雅黑" panose="020B0503020204020204" pitchFamily="34" charset="-122"/>
                </a:rPr>
                <a:t>支持服务</a:t>
              </a: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33" name="AutoShape 20"/>
            <p:cNvSpPr>
              <a:spLocks noChangeArrowheads="1"/>
            </p:cNvSpPr>
            <p:nvPr/>
          </p:nvSpPr>
          <p:spPr bwMode="auto">
            <a:xfrm>
              <a:off x="5812" y="4268"/>
              <a:ext cx="2538" cy="875"/>
            </a:xfrm>
            <a:prstGeom prst="roundRect">
              <a:avLst>
                <a:gd name="adj" fmla="val 50000"/>
              </a:avLst>
            </a:prstGeom>
            <a:solidFill>
              <a:srgbClr val="0F76AD"/>
            </a:solidFill>
            <a:ln w="9525">
              <a:round/>
            </a:ln>
            <a:scene3d>
              <a:camera prst="legacyObliqueTopRight"/>
              <a:lightRig rig="legacyFlat3" dir="b"/>
            </a:scene3d>
            <a:sp3d extrusionH="100000" prstMaterial="legacyMatte">
              <a:bevelT w="13500" h="13500" prst="angle"/>
              <a:bevelB w="13500" h="13500" prst="angle"/>
              <a:extrusionClr>
                <a:srgbClr val="5D98B9"/>
              </a:extrusionClr>
            </a:sp3d>
          </p:spPr>
          <p:txBody>
            <a:bodyPr wrap="none" anchor="ctr">
              <a:flatTx/>
            </a:bodyPr>
            <a:lstStyle/>
            <a:p>
              <a:pPr algn="ctr" fontAlgn="base" latinLnBrk="1">
                <a:spcBef>
                  <a:spcPct val="0"/>
                </a:spcBef>
                <a:spcAft>
                  <a:spcPct val="0"/>
                </a:spcAft>
              </a:pPr>
              <a:r>
                <a:rPr lang="zh-CN" altLang="en-US" sz="2400" b="1">
                  <a:solidFill>
                    <a:prstClr val="white"/>
                  </a:solidFill>
                  <a:latin typeface="微软雅黑" panose="020B0503020204020204" pitchFamily="34" charset="-122"/>
                  <a:ea typeface="微软雅黑" panose="020B0503020204020204" pitchFamily="34" charset="-122"/>
                </a:rPr>
                <a:t>质量生成</a:t>
              </a: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35" name="AutoShape 21"/>
            <p:cNvSpPr>
              <a:spLocks noChangeArrowheads="1"/>
            </p:cNvSpPr>
            <p:nvPr/>
          </p:nvSpPr>
          <p:spPr bwMode="auto">
            <a:xfrm>
              <a:off x="8532" y="4318"/>
              <a:ext cx="2538" cy="875"/>
            </a:xfrm>
            <a:prstGeom prst="roundRect">
              <a:avLst>
                <a:gd name="adj" fmla="val 50000"/>
              </a:avLst>
            </a:prstGeom>
            <a:solidFill>
              <a:srgbClr val="0F76AD"/>
            </a:solidFill>
            <a:ln w="9525">
              <a:round/>
            </a:ln>
            <a:scene3d>
              <a:camera prst="legacyObliqueTopRight"/>
              <a:lightRig rig="legacyFlat3" dir="b"/>
            </a:scene3d>
            <a:sp3d extrusionH="100000" prstMaterial="legacyMatte">
              <a:bevelT w="13500" h="13500" prst="angle"/>
              <a:bevelB w="13500" h="13500" prst="angle"/>
              <a:extrusionClr>
                <a:srgbClr val="5D98B9"/>
              </a:extrusionClr>
            </a:sp3d>
          </p:spPr>
          <p:txBody>
            <a:bodyPr wrap="none" anchor="ctr">
              <a:flatTx/>
            </a:bodyPr>
            <a:lstStyle/>
            <a:p>
              <a:pPr algn="ctr" fontAlgn="base" latinLnBrk="1">
                <a:spcBef>
                  <a:spcPct val="0"/>
                </a:spcBef>
                <a:spcAft>
                  <a:spcPct val="0"/>
                </a:spcAft>
              </a:pPr>
              <a:r>
                <a:rPr lang="zh-CN" altLang="en-US" sz="2400" b="1">
                  <a:solidFill>
                    <a:prstClr val="white"/>
                  </a:solidFill>
                  <a:latin typeface="微软雅黑" panose="020B0503020204020204" pitchFamily="34" charset="-122"/>
                  <a:ea typeface="微软雅黑" panose="020B0503020204020204" pitchFamily="34" charset="-122"/>
                </a:rPr>
                <a:t>资源建设</a:t>
              </a: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41" name="AutoShape 24"/>
            <p:cNvSpPr>
              <a:spLocks noChangeArrowheads="1"/>
            </p:cNvSpPr>
            <p:nvPr/>
          </p:nvSpPr>
          <p:spPr bwMode="auto">
            <a:xfrm>
              <a:off x="3090" y="4245"/>
              <a:ext cx="2537" cy="875"/>
            </a:xfrm>
            <a:prstGeom prst="roundRect">
              <a:avLst>
                <a:gd name="adj" fmla="val 50000"/>
              </a:avLst>
            </a:prstGeom>
            <a:solidFill>
              <a:srgbClr val="0F76AD"/>
            </a:solidFill>
            <a:ln w="9525">
              <a:round/>
            </a:ln>
            <a:scene3d>
              <a:camera prst="legacyObliqueTopRight"/>
              <a:lightRig rig="legacyFlat3" dir="b"/>
            </a:scene3d>
            <a:sp3d extrusionH="100000" prstMaterial="legacyMatte">
              <a:bevelT w="13500" h="13500" prst="angle"/>
              <a:bevelB w="13500" h="13500" prst="angle"/>
              <a:extrusionClr>
                <a:srgbClr val="5D98B9"/>
              </a:extrusionClr>
            </a:sp3d>
          </p:spPr>
          <p:txBody>
            <a:bodyPr wrap="none" anchor="ctr">
              <a:flatTx/>
            </a:bodyPr>
            <a:lstStyle/>
            <a:p>
              <a:pPr algn="ctr" fontAlgn="base">
                <a:spcBef>
                  <a:spcPct val="0"/>
                </a:spcBef>
                <a:spcAft>
                  <a:spcPct val="0"/>
                </a:spcAft>
              </a:pPr>
              <a:r>
                <a:rPr lang="zh-CN" altLang="en-US" sz="2400" b="1">
                  <a:solidFill>
                    <a:prstClr val="white"/>
                  </a:solidFill>
                  <a:latin typeface="微软雅黑" panose="020B0503020204020204" pitchFamily="34" charset="-122"/>
                  <a:ea typeface="微软雅黑" panose="020B0503020204020204" pitchFamily="34" charset="-122"/>
                </a:rPr>
                <a:t>决策指挥</a:t>
              </a:r>
              <a:endParaRPr lang="zh-CN" altLang="en-US" sz="2400" b="1">
                <a:solidFill>
                  <a:prstClr val="white"/>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1681379" y="1033214"/>
            <a:ext cx="2456296" cy="861774"/>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a:t>
            </a:r>
            <a:r>
              <a:rPr lang="zh-CN" altLang="en-US" sz="3200" b="1" dirty="0">
                <a:solidFill>
                  <a:srgbClr val="FB1132"/>
                </a:solidFill>
                <a:latin typeface="微软雅黑" panose="020B0503020204020204" pitchFamily="34" charset="-122"/>
                <a:ea typeface="微软雅黑" panose="020B0503020204020204" pitchFamily="34" charset="-122"/>
              </a:rPr>
              <a:t>五纵</a:t>
            </a:r>
            <a:r>
              <a:rPr lang="en-US" altLang="zh-CN" sz="3200" b="1" dirty="0">
                <a:latin typeface="微软雅黑" panose="020B0503020204020204" pitchFamily="34" charset="-122"/>
                <a:ea typeface="微软雅黑" panose="020B0503020204020204" pitchFamily="34" charset="-122"/>
              </a:rPr>
              <a:t>】</a:t>
            </a:r>
            <a:endParaRPr lang="en-US" altLang="zh-CN" sz="3200" b="1"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635" y="412115"/>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文本框 6"/>
          <p:cNvSpPr txBox="1"/>
          <p:nvPr/>
        </p:nvSpPr>
        <p:spPr>
          <a:xfrm>
            <a:off x="1182502" y="1179942"/>
            <a:ext cx="2601494" cy="584775"/>
          </a:xfrm>
          <a:prstGeom prst="rect">
            <a:avLst/>
          </a:prstGeom>
          <a:ln>
            <a:solidFill>
              <a:srgbClr val="145E9B"/>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学生层面</a:t>
            </a:r>
            <a:endParaRPr kumimoji="0" lang="en-US" altLang="zh-CN"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2388245" y="2124217"/>
            <a:ext cx="8713864" cy="737235"/>
          </a:xfrm>
          <a:prstGeom prst="rect">
            <a:avLst/>
          </a:prstGeom>
          <a:noFill/>
        </p:spPr>
        <p:txBody>
          <a:bodyPr wrap="square" rtlCol="0">
            <a:spAutoFit/>
          </a:bodyPr>
          <a:lstStyle/>
          <a:p>
            <a:pPr>
              <a:lnSpc>
                <a:spcPct val="150000"/>
              </a:lnSpc>
            </a:pP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聚焦</a:t>
            </a:r>
            <a:r>
              <a:rPr lang="en-US"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的学生，原则上应为今年的毕业生。</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流程图: 接点 2"/>
          <p:cNvSpPr/>
          <p:nvPr/>
        </p:nvSpPr>
        <p:spPr>
          <a:xfrm>
            <a:off x="1394691" y="1370488"/>
            <a:ext cx="193963" cy="20368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635" y="402590"/>
            <a:ext cx="12192635" cy="6227445"/>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6" name="文本框 5"/>
          <p:cNvSpPr txBox="1"/>
          <p:nvPr/>
        </p:nvSpPr>
        <p:spPr>
          <a:xfrm>
            <a:off x="1256030" y="977265"/>
            <a:ext cx="10447020" cy="6018530"/>
          </a:xfrm>
          <a:prstGeom prst="rect">
            <a:avLst/>
          </a:prstGeom>
          <a:noFill/>
        </p:spPr>
        <p:txBody>
          <a:bodyPr wrap="square" rtlCol="0">
            <a:spAutoFit/>
          </a:bodyPr>
          <a:lstStyle/>
          <a:p>
            <a:pPr>
              <a:lnSpc>
                <a:spcPct val="140000"/>
              </a:lnSpc>
              <a:spcAft>
                <a:spcPts val="600"/>
              </a:spcAft>
            </a:pPr>
            <a:r>
              <a:rPr lang="en-US" altLang="zh-CN"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指导学生自我诊改，以什么方式指导学生诊改由学校自主选择</a:t>
            </a:r>
            <a:endParaRPr lang="en-US" altLang="zh-CN"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600"/>
              </a:spcBef>
            </a:pPr>
            <a:r>
              <a:rPr lang="en-US" altLang="zh-CN"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明确主要数据观测点</a:t>
            </a:r>
            <a:endParaRPr lang="en-US" altLang="zh-CN"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600"/>
              </a:spcBef>
            </a:pPr>
            <a:r>
              <a:rPr lang="zh-CN" altLang="en-US"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思想品德（操行评定）</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600"/>
              </a:spcBef>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科学文化</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600"/>
              </a:spcBef>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职业技能</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600"/>
              </a:spcBef>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身心素质</a:t>
            </a:r>
            <a:endParaRPr lang="en-US" altLang="zh-CN"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ts val="600"/>
              </a:spcBef>
            </a:pPr>
            <a:r>
              <a:rPr lang="en-US" altLang="zh-CN"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指导学生撰写自我反思报告，应基于数据和事实获得</a:t>
            </a:r>
            <a:endPar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600"/>
              </a:spcBef>
            </a:pPr>
            <a:endParaRPr lang="en-US" altLang="zh-CN" sz="2800" dirty="0">
              <a:solidFill>
                <a:schemeClr val="bg2">
                  <a:lumMod val="25000"/>
                </a:schemeClr>
              </a:solidFill>
            </a:endParaRPr>
          </a:p>
          <a:p>
            <a:pPr>
              <a:lnSpc>
                <a:spcPct val="150000"/>
              </a:lnSpc>
              <a:spcBef>
                <a:spcPts val="600"/>
              </a:spcBef>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                                            </a:t>
            </a:r>
            <a:endParaRPr lang="en-US" altLang="zh-CN" sz="2800" dirty="0">
              <a:solidFill>
                <a:schemeClr val="bg2">
                  <a:lumMod val="25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320040"/>
            <a:ext cx="12192000" cy="632587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6" name="文本框 5"/>
          <p:cNvSpPr txBox="1"/>
          <p:nvPr/>
        </p:nvSpPr>
        <p:spPr>
          <a:xfrm>
            <a:off x="1752773" y="1329074"/>
            <a:ext cx="9976854" cy="3030220"/>
          </a:xfrm>
          <a:prstGeom prst="rect">
            <a:avLst/>
          </a:prstGeom>
          <a:noFill/>
        </p:spPr>
        <p:txBody>
          <a:bodyPr wrap="square" rtlCol="0">
            <a:spAutoFit/>
          </a:bodyPr>
          <a:lstStyle/>
          <a:p>
            <a:pPr>
              <a:lnSpc>
                <a:spcPct val="200000"/>
              </a:lnSpc>
              <a:spcAft>
                <a:spcPts val="1800"/>
              </a:spcAft>
            </a:pP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教师层面和学生层面</a:t>
            </a:r>
            <a:endParaRPr lang="en-US" altLang="zh-CN"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应有整体诊断报告</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还应有师生代表个人诊断报告</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文本框 6"/>
          <p:cNvSpPr txBox="1"/>
          <p:nvPr/>
        </p:nvSpPr>
        <p:spPr>
          <a:xfrm>
            <a:off x="1219447" y="704240"/>
            <a:ext cx="2601494" cy="584775"/>
          </a:xfrm>
          <a:prstGeom prst="rect">
            <a:avLst/>
          </a:prstGeom>
          <a:ln>
            <a:solidFill>
              <a:srgbClr val="145E9B"/>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质量文化</a:t>
            </a:r>
            <a:endParaRPr kumimoji="0" lang="en-US" altLang="zh-CN"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82115" y="1701165"/>
            <a:ext cx="9631680" cy="4219575"/>
          </a:xfrm>
          <a:prstGeom prst="rect">
            <a:avLst/>
          </a:prstGeom>
          <a:noFill/>
        </p:spPr>
        <p:txBody>
          <a:bodyPr wrap="square" rtlCol="0">
            <a:spAutoFit/>
          </a:bodyPr>
          <a:lstStyle/>
          <a:p>
            <a:pPr>
              <a:lnSpc>
                <a:spcPct val="130000"/>
              </a:lnSpc>
              <a:spcAft>
                <a:spcPts val="1200"/>
              </a:spcAft>
            </a:pPr>
            <a:r>
              <a:rPr lang="zh-CN" altLang="en-US"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学校自主诊改、师生自觉行动</a:t>
            </a:r>
            <a:endPar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spcAft>
                <a:spcPts val="1200"/>
              </a:spcAft>
            </a:pPr>
            <a:r>
              <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领导重视  师生主动</a:t>
            </a: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机构健全  制度配套</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spcAft>
                <a:spcPts val="1200"/>
              </a:spcAft>
            </a:pPr>
            <a:r>
              <a:rPr lang="zh-CN" altLang="en-US"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sym typeface="+mn-ea"/>
              </a:rPr>
              <a:t>共治的质量文化</a:t>
            </a:r>
            <a:endParaRPr lang="en-US" altLang="zh-CN"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spcAft>
                <a:spcPts val="1200"/>
              </a:spcAft>
            </a:pPr>
            <a:r>
              <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全员参与  全过程渗透  全方位覆盖</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spcAft>
                <a:spcPts val="1200"/>
              </a:spcAft>
            </a:pPr>
            <a:r>
              <a:rPr lang="zh-CN" altLang="en-US"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sym typeface="+mn-ea"/>
              </a:rPr>
              <a:t>持续改进的质量文化</a:t>
            </a:r>
            <a:endPar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spcAft>
                <a:spcPts val="1200"/>
              </a:spcAft>
            </a:pPr>
            <a:r>
              <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充分利用现代信息技术  消除信息孤岛</a:t>
            </a:r>
            <a:endPar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流程图: 接点 2"/>
          <p:cNvSpPr/>
          <p:nvPr/>
        </p:nvSpPr>
        <p:spPr>
          <a:xfrm>
            <a:off x="1403927" y="894786"/>
            <a:ext cx="193963" cy="20368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7" name="文本框 6"/>
          <p:cNvSpPr txBox="1"/>
          <p:nvPr/>
        </p:nvSpPr>
        <p:spPr>
          <a:xfrm>
            <a:off x="1219447" y="704240"/>
            <a:ext cx="4497862" cy="584775"/>
          </a:xfrm>
          <a:prstGeom prst="rect">
            <a:avLst/>
          </a:prstGeom>
          <a:ln>
            <a:solidFill>
              <a:srgbClr val="145E9B"/>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a:t>
            </a:r>
            <a:r>
              <a:rPr lang="zh-CN" altLang="en-US" sz="3200" b="1" dirty="0">
                <a:solidFill>
                  <a:srgbClr val="0070C0"/>
                </a:solidFill>
                <a:latin typeface="微软雅黑" panose="020B0503020204020204" pitchFamily="34" charset="-122"/>
                <a:ea typeface="微软雅黑" panose="020B0503020204020204" pitchFamily="34" charset="-122"/>
              </a:rPr>
              <a:t>数据采集与分析应用</a:t>
            </a:r>
            <a:endParaRPr kumimoji="0" lang="en-US" altLang="zh-CN"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2259965" y="1452245"/>
            <a:ext cx="9365615" cy="5168265"/>
          </a:xfrm>
          <a:prstGeom prst="rect">
            <a:avLst/>
          </a:prstGeom>
          <a:noFill/>
        </p:spPr>
        <p:txBody>
          <a:bodyPr wrap="square" rtlCol="0">
            <a:spAutoFit/>
          </a:bodyPr>
          <a:lstStyle/>
          <a:p>
            <a:pPr>
              <a:lnSpc>
                <a:spcPct val="120000"/>
              </a:lnSpc>
              <a:spcAft>
                <a:spcPts val="1200"/>
              </a:spcAft>
            </a:pPr>
            <a:r>
              <a:rPr lang="en-US" altLang="zh-CN"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数据采集与分析应用顶层设计</a:t>
            </a:r>
            <a:endPar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数据中心建设思路</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Aft>
                <a:spcPts val="1200"/>
              </a:spcAft>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数据如何获得、如何共享</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Aft>
                <a:spcPts val="1200"/>
              </a:spcAft>
            </a:pPr>
            <a:r>
              <a:rPr lang="en-US" altLang="zh-CN"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sym typeface="+mn-ea"/>
              </a:rPr>
              <a:t>数据采集可追溯</a:t>
            </a:r>
            <a:endPar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Aft>
                <a:spcPts val="1200"/>
              </a:spcAft>
            </a:pPr>
            <a:r>
              <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是否有原始数据</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0000"/>
              </a:lnSpc>
              <a:spcAft>
                <a:spcPts val="1200"/>
              </a:spcAft>
            </a:pPr>
            <a:r>
              <a:rPr lang="en-US" altLang="zh-CN"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sym typeface="+mn-ea"/>
              </a:rPr>
              <a:t>诊断结论基于数据和事实获得</a:t>
            </a:r>
            <a:endPar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诊断结论基于定量分析</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流程图: 接点 2"/>
          <p:cNvSpPr/>
          <p:nvPr/>
        </p:nvSpPr>
        <p:spPr>
          <a:xfrm>
            <a:off x="1403927" y="894786"/>
            <a:ext cx="193963" cy="20368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635" y="40259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6" name="文本框 5"/>
          <p:cNvSpPr txBox="1"/>
          <p:nvPr/>
        </p:nvSpPr>
        <p:spPr>
          <a:xfrm>
            <a:off x="2321701" y="1423350"/>
            <a:ext cx="8713864" cy="3692525"/>
          </a:xfrm>
          <a:prstGeom prst="rect">
            <a:avLst/>
          </a:prstGeom>
          <a:noFill/>
        </p:spPr>
        <p:txBody>
          <a:bodyPr wrap="square" rtlCol="0">
            <a:spAutoFit/>
          </a:bodyPr>
          <a:lstStyle/>
          <a:p>
            <a:pPr>
              <a:spcAft>
                <a:spcPts val="1200"/>
              </a:spcAft>
            </a:pPr>
            <a:r>
              <a:rPr lang="en-US" altLang="zh-CN"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28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展现分析结果</a:t>
            </a:r>
            <a:endParaRPr lang="en-US" altLang="zh-CN" sz="2800" b="1" dirty="0">
              <a:solidFill>
                <a:srgbClr val="00B0F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雷达图？</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                 模型图？</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                 数据分析表？</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800" dirty="0"/>
              <a:t>                          </a:t>
            </a:r>
            <a:endParaRPr lang="en-US" altLang="zh-CN"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298450"/>
            <a:ext cx="12192635" cy="632206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TextBox 38"/>
          <p:cNvSpPr txBox="1"/>
          <p:nvPr/>
        </p:nvSpPr>
        <p:spPr>
          <a:xfrm>
            <a:off x="5812691" y="5083077"/>
            <a:ext cx="865942" cy="297454"/>
          </a:xfrm>
          <a:prstGeom prst="rect">
            <a:avLst/>
          </a:prstGeom>
          <a:noFill/>
        </p:spPr>
        <p:txBody>
          <a:bodyPr wrap="none" rtlCol="0">
            <a:spAutoFit/>
          </a:bodyPr>
          <a:lstStyle/>
          <a:p>
            <a:pPr algn="ctr"/>
            <a:r>
              <a:rPr lang="en-US" altLang="zh-CN" sz="1335" dirty="0">
                <a:solidFill>
                  <a:schemeClr val="bg1"/>
                </a:solidFill>
              </a:rPr>
              <a:t>Text here</a:t>
            </a:r>
            <a:endParaRPr lang="id-ID" altLang="zh-CN" sz="1335" dirty="0">
              <a:solidFill>
                <a:schemeClr val="bg1"/>
              </a:solidFill>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algn="ctr"/>
            <a:r>
              <a:rPr lang="en-US" altLang="zh-CN" sz="1465" dirty="0">
                <a:solidFill>
                  <a:schemeClr val="bg1"/>
                </a:solidFill>
              </a:rPr>
              <a:t>Text 03</a:t>
            </a:r>
            <a:endParaRPr lang="id-ID" altLang="zh-CN" sz="1465" dirty="0">
              <a:solidFill>
                <a:schemeClr val="bg1"/>
              </a:solidFill>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algn="ctr"/>
            <a:r>
              <a:rPr lang="en-US" sz="4400" kern="900" spc="-67" dirty="0">
                <a:solidFill>
                  <a:schemeClr val="bg1"/>
                </a:solidFill>
                <a:latin typeface="Roboto Condensed Light" charset="0"/>
                <a:ea typeface="Roboto Condensed Light" charset="0"/>
                <a:cs typeface="Roboto Condensed Light" charset="0"/>
              </a:rPr>
              <a:t>2</a:t>
            </a:r>
            <a:r>
              <a:rPr lang="en-US" altLang="zh-CN" sz="4400" kern="900" spc="-67" dirty="0">
                <a:solidFill>
                  <a:schemeClr val="bg1"/>
                </a:solidFill>
                <a:latin typeface="Roboto Condensed Light" charset="0"/>
                <a:ea typeface="Roboto Condensed Light" charset="0"/>
                <a:cs typeface="Roboto Condensed Light" charset="0"/>
              </a:rPr>
              <a:t>5</a:t>
            </a:r>
            <a:r>
              <a:rPr lang="en-US" sz="4400" kern="900" spc="-67" dirty="0">
                <a:solidFill>
                  <a:schemeClr val="bg1"/>
                </a:solidFill>
                <a:latin typeface="Roboto Condensed Light" charset="0"/>
                <a:ea typeface="Roboto Condensed Light" charset="0"/>
                <a:cs typeface="Roboto Condensed Light" charset="0"/>
              </a:rPr>
              <a:t>%</a:t>
            </a:r>
            <a:endParaRPr lang="en-US" sz="4400" dirty="0">
              <a:solidFill>
                <a:schemeClr val="bg1"/>
              </a:solidFill>
              <a:latin typeface="Roboto Condensed Light" charset="0"/>
              <a:ea typeface="Roboto Condensed Light" charset="0"/>
              <a:cs typeface="Roboto Condensed Light" charset="0"/>
            </a:endParaRPr>
          </a:p>
        </p:txBody>
      </p:sp>
      <p:sp>
        <p:nvSpPr>
          <p:cNvPr id="5" name="文本框 4"/>
          <p:cNvSpPr txBox="1"/>
          <p:nvPr/>
        </p:nvSpPr>
        <p:spPr>
          <a:xfrm>
            <a:off x="164465" y="1183005"/>
            <a:ext cx="11508105" cy="5300980"/>
          </a:xfrm>
          <a:prstGeom prst="rect">
            <a:avLst/>
          </a:prstGeom>
          <a:noFill/>
        </p:spPr>
        <p:txBody>
          <a:bodyPr wrap="square" rtlCol="0">
            <a:spAutoFit/>
          </a:bodyPr>
          <a:lstStyle/>
          <a:p>
            <a:pPr>
              <a:lnSpc>
                <a:spcPct val="150000"/>
              </a:lnSpc>
            </a:pPr>
            <a:r>
              <a:rPr lang="en-US" altLang="zh-CN" sz="2400" b="1" dirty="0">
                <a:solidFill>
                  <a:srgbClr val="0070C0"/>
                </a:solidFill>
              </a:rPr>
              <a:t>   </a:t>
            </a:r>
            <a:r>
              <a:rPr lang="en-US" altLang="zh-CN" b="1" dirty="0"/>
              <a:t> </a:t>
            </a:r>
            <a:r>
              <a:rPr lang="zh-CN" altLang="zh-CN" sz="2800" b="1" dirty="0">
                <a:latin typeface="微软雅黑" panose="020B0503020204020204" pitchFamily="34" charset="-122"/>
                <a:ea typeface="微软雅黑" panose="020B0503020204020204" pitchFamily="34" charset="-122"/>
                <a:cs typeface="微软雅黑" panose="020B0503020204020204" pitchFamily="34" charset="-122"/>
              </a:rPr>
              <a:t>准确把握复核重点</a:t>
            </a:r>
            <a:endParaRPr lang="zh-CN"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sz="2800" b="1" dirty="0">
                <a:latin typeface="微软雅黑" panose="020B0503020204020204" pitchFamily="34" charset="-122"/>
                <a:ea typeface="微软雅黑" panose="020B0503020204020204" pitchFamily="34" charset="-122"/>
                <a:cs typeface="微软雅黑" panose="020B0503020204020204" pitchFamily="34" charset="-122"/>
              </a:rPr>
              <a:t>            省级复核主要复核</a:t>
            </a:r>
            <a:r>
              <a:rPr lang="zh-CN"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诊改工作情况</a:t>
            </a:r>
            <a:r>
              <a:rPr lang="zh-CN" altLang="zh-CN" sz="2800" b="1" dirty="0">
                <a:latin typeface="微软雅黑" panose="020B0503020204020204" pitchFamily="34" charset="-122"/>
                <a:ea typeface="微软雅黑" panose="020B0503020204020204" pitchFamily="34" charset="-122"/>
                <a:cs typeface="微软雅黑" panose="020B0503020204020204" pitchFamily="34" charset="-122"/>
              </a:rPr>
              <a:t>，重点不是对质量优劣进行评价</a:t>
            </a:r>
            <a:endParaRPr lang="zh-CN"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40000"/>
              </a:lnSpc>
            </a:pPr>
            <a:r>
              <a:rPr lang="zh-CN" altLang="en-US" sz="32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80000"/>
              </a:lnSpc>
            </a:pPr>
            <a:r>
              <a:rPr lang="zh-CN" altLang="en-US" sz="32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体系有没有</a:t>
            </a:r>
            <a:endParaRPr lang="zh-CN" altLang="en-US" sz="32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80000"/>
              </a:lnSpc>
            </a:pPr>
            <a:r>
              <a:rPr lang="zh-CN" altLang="en-US" sz="32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 诊改动没动</a:t>
            </a:r>
            <a:endParaRPr lang="zh-CN" altLang="en-US" sz="32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80000"/>
              </a:lnSpc>
            </a:pPr>
            <a:r>
              <a:rPr lang="zh-CN" altLang="en-US" sz="3200" b="1" dirty="0">
                <a:solidFill>
                  <a:srgbClr val="145E9B"/>
                </a:solidFill>
                <a:latin typeface="微软雅黑" panose="020B0503020204020204" pitchFamily="34" charset="-122"/>
                <a:ea typeface="微软雅黑" panose="020B0503020204020204" pitchFamily="34" charset="-122"/>
                <a:cs typeface="微软雅黑" panose="020B0503020204020204" pitchFamily="34" charset="-122"/>
              </a:rPr>
              <a:t> 效果好不好</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250000"/>
              </a:lnSpc>
            </a:pPr>
            <a:r>
              <a:rPr lang="zh-CN" altLang="en-US" b="1" dirty="0"/>
              <a:t>                                           </a:t>
            </a:r>
            <a:endParaRPr lang="zh-CN" altLang="en-US" sz="1600" b="1" dirty="0"/>
          </a:p>
          <a:p>
            <a:pPr>
              <a:lnSpc>
                <a:spcPct val="150000"/>
              </a:lnSpc>
            </a:pPr>
            <a:r>
              <a:rPr lang="zh-CN" altLang="en-US" sz="1600" b="1" dirty="0"/>
              <a:t>      </a:t>
            </a:r>
            <a:endParaRPr lang="zh-CN" altLang="en-US" sz="1600" b="1" dirty="0"/>
          </a:p>
        </p:txBody>
      </p:sp>
      <p:grpSp>
        <p:nvGrpSpPr>
          <p:cNvPr id="3" name="组合 2"/>
          <p:cNvGrpSpPr/>
          <p:nvPr/>
        </p:nvGrpSpPr>
        <p:grpSpPr bwMode="auto">
          <a:xfrm>
            <a:off x="336550" y="386080"/>
            <a:ext cx="5236845" cy="667385"/>
            <a:chOff x="899611" y="1419622"/>
            <a:chExt cx="2736848" cy="360040"/>
          </a:xfrm>
        </p:grpSpPr>
        <p:sp>
          <p:nvSpPr>
            <p:cNvPr id="6" name="矩形 5"/>
            <p:cNvSpPr/>
            <p:nvPr/>
          </p:nvSpPr>
          <p:spPr bwMode="auto">
            <a:xfrm>
              <a:off x="899611" y="1419622"/>
              <a:ext cx="2303461" cy="360040"/>
            </a:xfrm>
            <a:prstGeom prst="rect">
              <a:avLst/>
            </a:prstGeom>
            <a:solidFill>
              <a:srgbClr val="145E9B"/>
            </a:soli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23" name="组合 27"/>
            <p:cNvGrpSpPr/>
            <p:nvPr/>
          </p:nvGrpSpPr>
          <p:grpSpPr bwMode="auto">
            <a:xfrm>
              <a:off x="957712" y="1419622"/>
              <a:ext cx="2678747" cy="360040"/>
              <a:chOff x="-1544193" y="987574"/>
              <a:chExt cx="2678747" cy="360040"/>
            </a:xfrm>
          </p:grpSpPr>
          <p:sp>
            <p:nvSpPr>
              <p:cNvPr id="24" name="椭圆 3"/>
              <p:cNvSpPr/>
              <p:nvPr/>
            </p:nvSpPr>
            <p:spPr>
              <a:xfrm flipH="1">
                <a:off x="-449770" y="987574"/>
                <a:ext cx="1584324" cy="360040"/>
              </a:xfrm>
              <a:custGeom>
                <a:avLst/>
                <a:gdLst/>
                <a:ahLst/>
                <a:cxnLst/>
                <a:rect l="l" t="t" r="r" b="b"/>
                <a:pathLst>
                  <a:path w="1584730" h="360040">
                    <a:moveTo>
                      <a:pt x="153249" y="135997"/>
                    </a:moveTo>
                    <a:cubicBezTo>
                      <a:pt x="177716" y="135997"/>
                      <a:pt x="197551" y="155707"/>
                      <a:pt x="197551" y="180020"/>
                    </a:cubicBezTo>
                    <a:cubicBezTo>
                      <a:pt x="197551" y="204333"/>
                      <a:pt x="177716" y="224043"/>
                      <a:pt x="153249" y="224043"/>
                    </a:cubicBezTo>
                    <a:cubicBezTo>
                      <a:pt x="128782" y="224043"/>
                      <a:pt x="108947" y="204333"/>
                      <a:pt x="108947" y="180020"/>
                    </a:cubicBezTo>
                    <a:cubicBezTo>
                      <a:pt x="108947" y="155707"/>
                      <a:pt x="128782" y="135997"/>
                      <a:pt x="153249" y="135997"/>
                    </a:cubicBezTo>
                    <a:close/>
                    <a:moveTo>
                      <a:pt x="1584730" y="0"/>
                    </a:moveTo>
                    <a:lnTo>
                      <a:pt x="181160" y="0"/>
                    </a:lnTo>
                    <a:lnTo>
                      <a:pt x="0" y="180020"/>
                    </a:lnTo>
                    <a:lnTo>
                      <a:pt x="181160" y="360040"/>
                    </a:lnTo>
                    <a:lnTo>
                      <a:pt x="1584730" y="360040"/>
                    </a:lnTo>
                    <a:close/>
                  </a:path>
                </a:pathLst>
              </a:custGeom>
              <a:solidFill>
                <a:srgbClr val="145E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solidFill>
                    <a:prstClr val="white"/>
                  </a:solidFill>
                </a:endParaRPr>
              </a:p>
            </p:txBody>
          </p:sp>
          <p:sp>
            <p:nvSpPr>
              <p:cNvPr id="7" name="矩形 29"/>
              <p:cNvSpPr>
                <a:spLocks noChangeArrowheads="1"/>
              </p:cNvSpPr>
              <p:nvPr/>
            </p:nvSpPr>
            <p:spPr bwMode="auto">
              <a:xfrm>
                <a:off x="-1544193" y="1010468"/>
                <a:ext cx="2435245" cy="31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r>
                  <a:rPr lang="zh-CN" altLang="en-US" sz="3200" b="1" dirty="0">
                    <a:solidFill>
                      <a:schemeClr val="bg1"/>
                    </a:solidFill>
                    <a:latin typeface="微软雅黑" panose="020B0503020204020204" pitchFamily="34" charset="-122"/>
                    <a:ea typeface="微软雅黑" panose="020B0503020204020204" pitchFamily="34" charset="-122"/>
                    <a:sym typeface="+mn-ea"/>
                  </a:rPr>
                  <a:t>三</a:t>
                </a:r>
                <a:r>
                  <a:rPr lang="zh-CN" altLang="en-US" sz="3200" b="1" dirty="0">
                    <a:solidFill>
                      <a:schemeClr val="bg1"/>
                    </a:solidFill>
                    <a:latin typeface="微软雅黑" panose="020B0503020204020204" pitchFamily="34" charset="-122"/>
                    <a:ea typeface="微软雅黑" panose="020B0503020204020204" pitchFamily="34" charset="-122"/>
                    <a:sym typeface="+mn-ea"/>
                  </a:rPr>
                  <a:t>、复核前各项准备</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264160"/>
            <a:ext cx="12192635" cy="635635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TextBox 38"/>
          <p:cNvSpPr txBox="1"/>
          <p:nvPr/>
        </p:nvSpPr>
        <p:spPr>
          <a:xfrm>
            <a:off x="5812691" y="5083077"/>
            <a:ext cx="865942" cy="297454"/>
          </a:xfrm>
          <a:prstGeom prst="rect">
            <a:avLst/>
          </a:prstGeom>
          <a:noFill/>
        </p:spPr>
        <p:txBody>
          <a:bodyPr wrap="none" rtlCol="0">
            <a:spAutoFit/>
          </a:bodyPr>
          <a:lstStyle/>
          <a:p>
            <a:pPr algn="ctr"/>
            <a:r>
              <a:rPr lang="en-US" altLang="zh-CN" sz="1335" dirty="0">
                <a:solidFill>
                  <a:schemeClr val="bg1"/>
                </a:solidFill>
              </a:rPr>
              <a:t>Text here</a:t>
            </a:r>
            <a:endParaRPr lang="id-ID" altLang="zh-CN" sz="1335" dirty="0">
              <a:solidFill>
                <a:schemeClr val="bg1"/>
              </a:solidFill>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algn="ctr"/>
            <a:r>
              <a:rPr lang="en-US" altLang="zh-CN" sz="1465" dirty="0">
                <a:solidFill>
                  <a:schemeClr val="bg1"/>
                </a:solidFill>
              </a:rPr>
              <a:t>Text 03</a:t>
            </a:r>
            <a:endParaRPr lang="id-ID" altLang="zh-CN" sz="1465" dirty="0">
              <a:solidFill>
                <a:schemeClr val="bg1"/>
              </a:solidFill>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algn="ctr"/>
            <a:r>
              <a:rPr lang="en-US" sz="4400" kern="900" spc="-67" dirty="0">
                <a:solidFill>
                  <a:schemeClr val="bg1"/>
                </a:solidFill>
                <a:latin typeface="Roboto Condensed Light" charset="0"/>
                <a:ea typeface="Roboto Condensed Light" charset="0"/>
                <a:cs typeface="Roboto Condensed Light" charset="0"/>
              </a:rPr>
              <a:t>2</a:t>
            </a:r>
            <a:r>
              <a:rPr lang="en-US" altLang="zh-CN" sz="4400" kern="900" spc="-67" dirty="0">
                <a:solidFill>
                  <a:schemeClr val="bg1"/>
                </a:solidFill>
                <a:latin typeface="Roboto Condensed Light" charset="0"/>
                <a:ea typeface="Roboto Condensed Light" charset="0"/>
                <a:cs typeface="Roboto Condensed Light" charset="0"/>
              </a:rPr>
              <a:t>5</a:t>
            </a:r>
            <a:r>
              <a:rPr lang="en-US" sz="4400" kern="900" spc="-67" dirty="0">
                <a:solidFill>
                  <a:schemeClr val="bg1"/>
                </a:solidFill>
                <a:latin typeface="Roboto Condensed Light" charset="0"/>
                <a:ea typeface="Roboto Condensed Light" charset="0"/>
                <a:cs typeface="Roboto Condensed Light" charset="0"/>
              </a:rPr>
              <a:t>%</a:t>
            </a:r>
            <a:endParaRPr lang="en-US" sz="4400" dirty="0">
              <a:solidFill>
                <a:schemeClr val="bg1"/>
              </a:solidFill>
              <a:latin typeface="Roboto Condensed Light" charset="0"/>
              <a:ea typeface="Roboto Condensed Light" charset="0"/>
              <a:cs typeface="Roboto Condensed Light" charset="0"/>
            </a:endParaRPr>
          </a:p>
        </p:txBody>
      </p:sp>
      <p:sp>
        <p:nvSpPr>
          <p:cNvPr id="5" name="文本框 4"/>
          <p:cNvSpPr txBox="1"/>
          <p:nvPr/>
        </p:nvSpPr>
        <p:spPr>
          <a:xfrm>
            <a:off x="515078" y="52606"/>
            <a:ext cx="11243344" cy="6619875"/>
          </a:xfrm>
          <a:prstGeom prst="rect">
            <a:avLst/>
          </a:prstGeom>
          <a:noFill/>
        </p:spPr>
        <p:txBody>
          <a:bodyPr wrap="square" rtlCol="0">
            <a:spAutoFit/>
          </a:bodyPr>
          <a:lstStyle/>
          <a:p>
            <a:pPr>
              <a:lnSpc>
                <a:spcPct val="150000"/>
              </a:lnSpc>
            </a:pPr>
            <a:r>
              <a:rPr lang="en-US" altLang="zh-CN" sz="2400" b="1" dirty="0">
                <a:solidFill>
                  <a:srgbClr val="0070C0"/>
                </a:solidFill>
              </a:rPr>
              <a:t>   </a:t>
            </a:r>
            <a:r>
              <a:rPr lang="zh-CN" altLang="en-US" sz="3200" b="1" dirty="0">
                <a:effectLst>
                  <a:glow rad="63500">
                    <a:schemeClr val="accent2">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2"/>
              </a:rPr>
              <a:t>（一）挂网材料要求</a:t>
            </a:r>
            <a:endParaRPr lang="zh-CN" altLang="en-US" sz="3200" b="1" dirty="0">
              <a:effectLst>
                <a:glow rad="63500">
                  <a:schemeClr val="accent2">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46000"/>
              </a:lnSpc>
            </a:pPr>
            <a:r>
              <a:rPr lang="en-US" altLang="zh-CN"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6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一、材料目录与清单</a:t>
            </a:r>
            <a:endParaRPr lang="zh-CN" altLang="zh-CN" sz="16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60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 1. </a:t>
            </a: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rPr>
              <a:t>主件</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60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学校内部质量保证体系自我诊断报告及汇报</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PPT</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60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2. </a:t>
            </a: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rPr>
              <a:t>支撑材料</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146000"/>
              </a:lnSpc>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）学校内部质量保证体系建设与运行实施方案。</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146000"/>
              </a:lnSpc>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）学校事业发展规划、专业（群）建设规划、课程建设规划、师资队伍建设规划、学生成长规划。</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146000"/>
              </a:lnSpc>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个专业群或</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个专业相关材料：专业人才培养方案、诊改工作汇报</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PPT</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。其中，提供专业群相关材料的应为立项建设的</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省级一流特色专业群或</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学校重点建设专业群；提供专业相关材料的首选立项建设的</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省级一流特色专业群或</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学校重点建设专业群的核心专业，其次为学校主体专业并至少有一届毕业生。</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146000"/>
              </a:lnSpc>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门课程诊改工作汇报</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PPT</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。其中，思想政治理论课至少</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门，其他公共文化课</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2-3</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门，专业课</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8-9</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门。</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146000"/>
              </a:lnSpc>
            </a:pP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）最近两年的学校高等职业院校质量年度报告。</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6000"/>
              </a:lnSpc>
            </a:pPr>
            <a:r>
              <a:rPr lang="zh-CN" altLang="zh-CN" sz="16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二、材料格式要求</a:t>
            </a:r>
            <a:endParaRPr lang="zh-CN" altLang="zh-CN" sz="16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60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学校应在网络平台建立材料目录，方便专家查阅。</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文本材料均采用</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WORD</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格式；汇报</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PPT</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直接上传。</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6000"/>
              </a:lnSpc>
            </a:pPr>
            <a:r>
              <a:rPr lang="zh-CN" altLang="zh-CN" sz="16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三、上传平台要求</a:t>
            </a:r>
            <a:endParaRPr lang="zh-CN" altLang="zh-CN" sz="16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6000"/>
              </a:lnSpc>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cs typeface="微软雅黑" panose="020B0503020204020204" pitchFamily="34" charset="-122"/>
              </a:rPr>
              <a:t>上传平台的要提供相应网址、账号、密码。</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46000"/>
              </a:lnSpc>
            </a:pPr>
            <a:r>
              <a:rPr lang="zh-CN" altLang="en-US" sz="16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四、挂网时间：</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申请3月份复核的为3月19日，申请6月份复核的为6月10日。</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湖南省高等职业院校内部质量保证体系自我诊断报告</a:t>
            </a:r>
            <a:endParaRPr lang="zh-CN" altLang="en-US" dirty="0"/>
          </a:p>
          <a:p>
            <a:pPr algn="ctr"/>
            <a:r>
              <a:rPr lang="zh-CN" altLang="en-US" dirty="0"/>
              <a:t>（参考格式）</a:t>
            </a:r>
            <a:endParaRPr lang="zh-CN" altLang="en-US" dirty="0"/>
          </a:p>
          <a:p>
            <a:pPr algn="ctr"/>
            <a:r>
              <a:rPr lang="zh-CN" altLang="en-US" dirty="0"/>
              <a:t>学校名称：</a:t>
            </a:r>
            <a:endParaRPr lang="zh-CN" altLang="en-US" dirty="0"/>
          </a:p>
          <a:p>
            <a:pPr algn="ctr"/>
            <a:r>
              <a:rPr lang="zh-CN" altLang="en-US" dirty="0"/>
              <a:t>一、学校诊改工作概述</a:t>
            </a:r>
            <a:endParaRPr lang="zh-CN" altLang="en-US" dirty="0"/>
          </a:p>
          <a:p>
            <a:pPr algn="ctr"/>
            <a:r>
              <a:rPr lang="zh-CN" altLang="en-US" dirty="0"/>
              <a:t>对照指引中的复核内容，概述学校两链打造，学校、专业、课程、教师、学生五个层面中的至少三个层面质量改进螺旋建立与运行，引擎驱动与成效；数据采集与分析应用等总体情况；以及学校诊改工作所取得的成效（成效主要聚焦目标达成情况）及存在的瓶颈或短板。建议在2000字左右。</a:t>
            </a:r>
            <a:endParaRPr lang="zh-CN" altLang="en-US" dirty="0"/>
          </a:p>
          <a:p>
            <a:pPr algn="ctr"/>
            <a:r>
              <a:rPr lang="zh-CN" altLang="en-US" dirty="0"/>
              <a:t>二、学校自我诊断参考表</a:t>
            </a:r>
            <a:endParaRPr lang="zh-CN" altLang="en-US" dirty="0"/>
          </a:p>
          <a:p>
            <a:pPr algn="ctr"/>
            <a:r>
              <a:rPr lang="zh-CN" altLang="en-US" dirty="0"/>
              <a:t>诊断内容	诊断内容提示	诊断结论	拟采取的改进措施</a:t>
            </a:r>
            <a:endParaRPr lang="zh-CN" altLang="en-US" dirty="0"/>
          </a:p>
          <a:p>
            <a:pPr algn="ctr"/>
            <a:r>
              <a:rPr lang="zh-CN" altLang="en-US" dirty="0"/>
              <a:t>两链打造与实施	1.学校发展规划是否成体系，是否制定学校事业发展规划、专业（群）建设规划、课程建设规划、师资队伍建设规划等，学校机构职责是否明确，是否建立岗位工作标准。规划和标准是否执行有效。</a:t>
            </a:r>
            <a:endParaRPr lang="zh-CN" altLang="en-US" dirty="0"/>
          </a:p>
          <a:p>
            <a:pPr algn="ctr"/>
            <a:r>
              <a:rPr lang="zh-CN" altLang="en-US" dirty="0"/>
              <a:t>2.专业建设规划目标（标准）是否与学校规划契合，是否与自身基础适切；学校是否制定专业教学标准等。目标与标准是否明确并可检测。</a:t>
            </a:r>
            <a:endParaRPr lang="zh-CN" altLang="en-US" dirty="0"/>
          </a:p>
          <a:p>
            <a:pPr algn="ctr"/>
            <a:r>
              <a:rPr lang="zh-CN" altLang="en-US" dirty="0"/>
              <a:t>3.课程建设规划目标（标准）是否与专业建设规划契合，是否与自身基础适切；学校是否制定课程标准等。目标与标准是否明确并可检测。</a:t>
            </a:r>
            <a:endParaRPr lang="zh-CN" altLang="en-US" dirty="0"/>
          </a:p>
          <a:p>
            <a:pPr algn="ctr"/>
            <a:r>
              <a:rPr lang="zh-CN" altLang="en-US" dirty="0"/>
              <a:t>4.教师个人发展目标确定是否与学校师资队伍建设规划及专业建设规划等相关要求相适切。教师是否制定有个人发展计划及与之相应的目标与标准。目标与标准是否与自身基础适切，是否明确并可检测。</a:t>
            </a:r>
            <a:endParaRPr lang="zh-CN" altLang="en-US" dirty="0"/>
          </a:p>
          <a:p>
            <a:pPr algn="ctr"/>
            <a:r>
              <a:rPr lang="zh-CN" altLang="en-US" dirty="0"/>
              <a:t>5.学生是否制定有个人发展计划，个人发展目标是否与学校人才培养方案及素质教育要求相适切。学校是否建立指导学生制定个人发展计划的制度。		</a:t>
            </a:r>
            <a:endParaRPr lang="zh-CN" altLang="en-US" dirty="0"/>
          </a:p>
        </p:txBody>
      </p:sp>
      <p:sp>
        <p:nvSpPr>
          <p:cNvPr id="34" name="TextBox 38"/>
          <p:cNvSpPr txBox="1"/>
          <p:nvPr/>
        </p:nvSpPr>
        <p:spPr>
          <a:xfrm>
            <a:off x="5812691" y="5083077"/>
            <a:ext cx="865942" cy="297454"/>
          </a:xfrm>
          <a:prstGeom prst="rect">
            <a:avLst/>
          </a:prstGeom>
          <a:noFill/>
        </p:spPr>
        <p:txBody>
          <a:bodyPr wrap="none" rtlCol="0">
            <a:spAutoFit/>
          </a:bodyPr>
          <a:lstStyle/>
          <a:p>
            <a:pPr algn="ctr"/>
            <a:r>
              <a:rPr lang="en-US" altLang="zh-CN" sz="1335" dirty="0">
                <a:solidFill>
                  <a:schemeClr val="bg1"/>
                </a:solidFill>
              </a:rPr>
              <a:t>Text here</a:t>
            </a:r>
            <a:endParaRPr lang="id-ID" altLang="zh-CN" sz="1335" dirty="0">
              <a:solidFill>
                <a:schemeClr val="bg1"/>
              </a:solidFill>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algn="ctr"/>
            <a:r>
              <a:rPr lang="en-US" altLang="zh-CN" sz="1465" dirty="0">
                <a:solidFill>
                  <a:schemeClr val="bg1"/>
                </a:solidFill>
              </a:rPr>
              <a:t>Text 03</a:t>
            </a:r>
            <a:endParaRPr lang="id-ID" altLang="zh-CN" sz="1465" dirty="0">
              <a:solidFill>
                <a:schemeClr val="bg1"/>
              </a:solidFill>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algn="ctr"/>
            <a:r>
              <a:rPr lang="en-US" sz="4400" kern="900" spc="-67" dirty="0">
                <a:solidFill>
                  <a:schemeClr val="bg1"/>
                </a:solidFill>
                <a:latin typeface="Roboto Condensed Light" charset="0"/>
                <a:ea typeface="Roboto Condensed Light" charset="0"/>
                <a:cs typeface="Roboto Condensed Light" charset="0"/>
              </a:rPr>
              <a:t>2</a:t>
            </a:r>
            <a:r>
              <a:rPr lang="en-US" altLang="zh-CN" sz="4400" kern="900" spc="-67" dirty="0">
                <a:solidFill>
                  <a:schemeClr val="bg1"/>
                </a:solidFill>
                <a:latin typeface="Roboto Condensed Light" charset="0"/>
                <a:ea typeface="Roboto Condensed Light" charset="0"/>
                <a:cs typeface="Roboto Condensed Light" charset="0"/>
              </a:rPr>
              <a:t>5</a:t>
            </a:r>
            <a:r>
              <a:rPr lang="en-US" sz="4400" kern="900" spc="-67" dirty="0">
                <a:solidFill>
                  <a:schemeClr val="bg1"/>
                </a:solidFill>
                <a:latin typeface="Roboto Condensed Light" charset="0"/>
                <a:ea typeface="Roboto Condensed Light" charset="0"/>
                <a:cs typeface="Roboto Condensed Light" charset="0"/>
              </a:rPr>
              <a:t>%</a:t>
            </a:r>
            <a:endParaRPr lang="en-US" sz="4400" dirty="0">
              <a:solidFill>
                <a:schemeClr val="bg1"/>
              </a:solidFill>
              <a:latin typeface="Roboto Condensed Light" charset="0"/>
              <a:ea typeface="Roboto Condensed Light" charset="0"/>
              <a:cs typeface="Roboto Condensed Light" charset="0"/>
            </a:endParaRPr>
          </a:p>
        </p:txBody>
      </p:sp>
      <p:sp>
        <p:nvSpPr>
          <p:cNvPr id="5" name="文本框 4"/>
          <p:cNvSpPr txBox="1"/>
          <p:nvPr/>
        </p:nvSpPr>
        <p:spPr>
          <a:xfrm>
            <a:off x="636559" y="718481"/>
            <a:ext cx="10651108" cy="4455160"/>
          </a:xfrm>
          <a:prstGeom prst="rect">
            <a:avLst/>
          </a:prstGeom>
          <a:noFill/>
        </p:spPr>
        <p:txBody>
          <a:bodyPr wrap="square" rtlCol="0">
            <a:spAutoFit/>
          </a:bodyPr>
          <a:lstStyle/>
          <a:p>
            <a:pPr algn="l" fontAlgn="auto">
              <a:lnSpc>
                <a:spcPct val="150000"/>
              </a:lnSpc>
            </a:pPr>
            <a:r>
              <a:rPr lang="en-US" altLang="zh-CN" sz="2800" b="1" dirty="0">
                <a:solidFill>
                  <a:srgbClr val="0070C0"/>
                </a:solidFill>
                <a:latin typeface="微软雅黑" panose="020B0503020204020204" pitchFamily="34" charset="-122"/>
                <a:ea typeface="微软雅黑" panose="020B0503020204020204" pitchFamily="34" charset="-122"/>
              </a:rPr>
              <a:t>  </a:t>
            </a:r>
            <a:r>
              <a:rPr lang="zh-CN" altLang="en-US" sz="3200" b="1" dirty="0">
                <a:effectLst>
                  <a:glow rad="63500">
                    <a:schemeClr val="accent2">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2"/>
              </a:rPr>
              <a:t>（二）梳理目标链和标准链</a:t>
            </a:r>
            <a:endParaRPr lang="zh-CN" altLang="en-US" sz="3200" b="1" dirty="0">
              <a:effectLst>
                <a:glow rad="63500">
                  <a:schemeClr val="accent2">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80000"/>
              </a:lnSpc>
            </a:pPr>
            <a:endParaRPr lang="zh-CN" altLang="en-US" sz="3200" b="1" dirty="0">
              <a:effectLst>
                <a:glow rad="63500">
                  <a:schemeClr val="accent2">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rPr>
              <a:t>  发展规划是否成体系</a:t>
            </a:r>
            <a:endParaRPr lang="zh-CN" altLang="en-US" sz="2800" dirty="0">
              <a:latin typeface="微软雅黑" panose="020B0503020204020204" pitchFamily="34" charset="-122"/>
              <a:ea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rPr>
              <a:t>质量标准与目标是否衔接</a:t>
            </a:r>
            <a:endParaRPr lang="zh-CN" altLang="en-US" sz="2800" dirty="0">
              <a:latin typeface="微软雅黑" panose="020B0503020204020204" pitchFamily="34" charset="-122"/>
              <a:ea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rPr>
              <a:t>是否有定量的数据</a:t>
            </a:r>
            <a:endParaRPr lang="zh-CN" altLang="en-US" sz="2800" dirty="0">
              <a:latin typeface="微软雅黑" panose="020B0503020204020204" pitchFamily="34" charset="-122"/>
              <a:ea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rPr>
              <a:t>是否有机构职责</a:t>
            </a:r>
            <a:endParaRPr lang="zh-CN" altLang="en-US" sz="2800" dirty="0">
              <a:latin typeface="微软雅黑" panose="020B0503020204020204" pitchFamily="34" charset="-122"/>
              <a:ea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rPr>
              <a:t>是否有岗位工作标准</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湖南省高等职业院校内部质量保证体系自我诊断报告</a:t>
            </a:r>
            <a:endParaRPr lang="zh-CN" altLang="en-US" dirty="0"/>
          </a:p>
          <a:p>
            <a:pPr algn="ctr"/>
            <a:r>
              <a:rPr lang="zh-CN" altLang="en-US" dirty="0"/>
              <a:t>（参考格式）</a:t>
            </a:r>
            <a:endParaRPr lang="zh-CN" altLang="en-US" dirty="0"/>
          </a:p>
          <a:p>
            <a:pPr algn="ctr"/>
            <a:r>
              <a:rPr lang="zh-CN" altLang="en-US" dirty="0"/>
              <a:t>学校名称：</a:t>
            </a:r>
            <a:endParaRPr lang="zh-CN" altLang="en-US" dirty="0"/>
          </a:p>
          <a:p>
            <a:pPr algn="ctr"/>
            <a:r>
              <a:rPr lang="zh-CN" altLang="en-US" dirty="0"/>
              <a:t>一、学校诊改工作概述</a:t>
            </a:r>
            <a:endParaRPr lang="zh-CN" altLang="en-US" dirty="0"/>
          </a:p>
          <a:p>
            <a:pPr algn="ctr"/>
            <a:r>
              <a:rPr lang="zh-CN" altLang="en-US" dirty="0"/>
              <a:t>对照指引中的复核内容，概述学校两链打造，学校、专业、课程、教师、学生五个层面中的至少三个层面质量改进螺旋建立与运行，引擎驱动与成效；数据采集与分析应用等总体情况；以及学校诊改工作所取得的成效（成效主要聚焦目标达成情况）及存在的瓶颈或短板。建议在2000字左右。</a:t>
            </a:r>
            <a:endParaRPr lang="zh-CN" altLang="en-US" dirty="0"/>
          </a:p>
          <a:p>
            <a:pPr algn="ctr"/>
            <a:r>
              <a:rPr lang="zh-CN" altLang="en-US" dirty="0"/>
              <a:t>二、学校自我诊断参考表</a:t>
            </a:r>
            <a:endParaRPr lang="zh-CN" altLang="en-US" dirty="0"/>
          </a:p>
          <a:p>
            <a:pPr algn="ctr"/>
            <a:r>
              <a:rPr lang="zh-CN" altLang="en-US" dirty="0"/>
              <a:t>诊断内容	诊断内容提示	诊断结论	拟采取的改进措施</a:t>
            </a:r>
            <a:endParaRPr lang="zh-CN" altLang="en-US" dirty="0"/>
          </a:p>
          <a:p>
            <a:pPr algn="ctr"/>
            <a:r>
              <a:rPr lang="zh-CN" altLang="en-US" dirty="0"/>
              <a:t>两链打造与实施	1.学校发展规划是否成体系，是否制定学校事业发展规划、专业（群）建设规划、课程建设规划、师资队伍建设规划等，学校机构职责是否明确，是否建立岗位工作标准。规划和标准是否执行有效。</a:t>
            </a:r>
            <a:endParaRPr lang="zh-CN" altLang="en-US" dirty="0"/>
          </a:p>
          <a:p>
            <a:pPr algn="ctr"/>
            <a:r>
              <a:rPr lang="zh-CN" altLang="en-US" dirty="0"/>
              <a:t>2.专业建设规划目标（标准）是否与学校规划契合，是否与自身基础适切；学校是否制定专业教学标准等。目标与标准是否明确并可检测。</a:t>
            </a:r>
            <a:endParaRPr lang="zh-CN" altLang="en-US" dirty="0"/>
          </a:p>
          <a:p>
            <a:pPr algn="ctr"/>
            <a:r>
              <a:rPr lang="zh-CN" altLang="en-US" dirty="0"/>
              <a:t>3.课程建设规划目标（标准）是否与专业建设规划契合，是否与自身基础适切；学校是否制定课程标准等。目标与标准是否明确并可检测。</a:t>
            </a:r>
            <a:endParaRPr lang="zh-CN" altLang="en-US" dirty="0"/>
          </a:p>
          <a:p>
            <a:pPr algn="ctr"/>
            <a:r>
              <a:rPr lang="zh-CN" altLang="en-US" dirty="0"/>
              <a:t>4.教师个人发展目标确定是否与学校师资队伍建设规划及专业建设规划等相关要求相适切。教师是否制定有个人发展计划及与之相应的目标与标准。目标与标准是否与自身基础适切，是否明确并可检测。</a:t>
            </a:r>
            <a:endParaRPr lang="zh-CN" altLang="en-US" dirty="0"/>
          </a:p>
          <a:p>
            <a:pPr algn="ctr"/>
            <a:r>
              <a:rPr lang="zh-CN" altLang="en-US" dirty="0"/>
              <a:t>5.学生是否制定有个人发展计划，个人发展目标是否与学校人才培养方案及素质教育要求相适切。学校是否建立指导学生制定个人发展计划的制度。		</a:t>
            </a:r>
            <a:endParaRPr lang="zh-CN" altLang="en-US" dirty="0"/>
          </a:p>
        </p:txBody>
      </p:sp>
      <p:sp>
        <p:nvSpPr>
          <p:cNvPr id="34" name="TextBox 38"/>
          <p:cNvSpPr txBox="1"/>
          <p:nvPr/>
        </p:nvSpPr>
        <p:spPr>
          <a:xfrm>
            <a:off x="5812691" y="5083077"/>
            <a:ext cx="865942" cy="297454"/>
          </a:xfrm>
          <a:prstGeom prst="rect">
            <a:avLst/>
          </a:prstGeom>
          <a:noFill/>
        </p:spPr>
        <p:txBody>
          <a:bodyPr wrap="none" rtlCol="0">
            <a:spAutoFit/>
          </a:bodyPr>
          <a:lstStyle/>
          <a:p>
            <a:pPr algn="ctr"/>
            <a:r>
              <a:rPr lang="en-US" altLang="zh-CN" sz="1335" dirty="0">
                <a:solidFill>
                  <a:schemeClr val="bg1"/>
                </a:solidFill>
              </a:rPr>
              <a:t>Text here</a:t>
            </a:r>
            <a:endParaRPr lang="id-ID" altLang="zh-CN" sz="1335" dirty="0">
              <a:solidFill>
                <a:schemeClr val="bg1"/>
              </a:solidFill>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algn="ctr"/>
            <a:r>
              <a:rPr lang="en-US" altLang="zh-CN" sz="1465" dirty="0">
                <a:solidFill>
                  <a:schemeClr val="bg1"/>
                </a:solidFill>
              </a:rPr>
              <a:t>Text 03</a:t>
            </a:r>
            <a:endParaRPr lang="id-ID" altLang="zh-CN" sz="1465" dirty="0">
              <a:solidFill>
                <a:schemeClr val="bg1"/>
              </a:solidFill>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algn="ctr"/>
            <a:r>
              <a:rPr lang="en-US" sz="4400" kern="900" spc="-67" dirty="0">
                <a:solidFill>
                  <a:schemeClr val="bg1"/>
                </a:solidFill>
                <a:latin typeface="Roboto Condensed Light" charset="0"/>
                <a:ea typeface="Roboto Condensed Light" charset="0"/>
                <a:cs typeface="Roboto Condensed Light" charset="0"/>
              </a:rPr>
              <a:t>2</a:t>
            </a:r>
            <a:r>
              <a:rPr lang="en-US" altLang="zh-CN" sz="4400" kern="900" spc="-67" dirty="0">
                <a:solidFill>
                  <a:schemeClr val="bg1"/>
                </a:solidFill>
                <a:latin typeface="Roboto Condensed Light" charset="0"/>
                <a:ea typeface="Roboto Condensed Light" charset="0"/>
                <a:cs typeface="Roboto Condensed Light" charset="0"/>
              </a:rPr>
              <a:t>5</a:t>
            </a:r>
            <a:r>
              <a:rPr lang="en-US" sz="4400" kern="900" spc="-67" dirty="0">
                <a:solidFill>
                  <a:schemeClr val="bg1"/>
                </a:solidFill>
                <a:latin typeface="Roboto Condensed Light" charset="0"/>
                <a:ea typeface="Roboto Condensed Light" charset="0"/>
                <a:cs typeface="Roboto Condensed Light" charset="0"/>
              </a:rPr>
              <a:t>%</a:t>
            </a:r>
            <a:endParaRPr lang="en-US" sz="4400" dirty="0">
              <a:solidFill>
                <a:schemeClr val="bg1"/>
              </a:solidFill>
              <a:latin typeface="Roboto Condensed Light" charset="0"/>
              <a:ea typeface="Roboto Condensed Light" charset="0"/>
              <a:cs typeface="Roboto Condensed Light" charset="0"/>
            </a:endParaRPr>
          </a:p>
        </p:txBody>
      </p:sp>
      <p:sp>
        <p:nvSpPr>
          <p:cNvPr id="5" name="文本框 4"/>
          <p:cNvSpPr txBox="1"/>
          <p:nvPr/>
        </p:nvSpPr>
        <p:spPr>
          <a:xfrm>
            <a:off x="625129" y="402886"/>
            <a:ext cx="10651108" cy="5501640"/>
          </a:xfrm>
          <a:prstGeom prst="rect">
            <a:avLst/>
          </a:prstGeom>
          <a:noFill/>
        </p:spPr>
        <p:txBody>
          <a:bodyPr wrap="square" rtlCol="0">
            <a:spAutoFit/>
          </a:bodyPr>
          <a:lstStyle/>
          <a:p>
            <a:pPr algn="l" fontAlgn="auto">
              <a:lnSpc>
                <a:spcPct val="150000"/>
              </a:lnSpc>
            </a:pPr>
            <a:r>
              <a:rPr lang="zh-CN" altLang="en-US" sz="3200" b="1" dirty="0">
                <a:effectLst>
                  <a:glow rad="63500">
                    <a:schemeClr val="accent2">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2"/>
              </a:rPr>
              <a:t>（三）整理五个层面诊改的相关资料</a:t>
            </a:r>
            <a:endParaRPr lang="zh-CN" altLang="en-US" sz="3200" b="1" dirty="0">
              <a:effectLst>
                <a:glow rad="63500">
                  <a:schemeClr val="accent2">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30000"/>
              </a:lnSpc>
            </a:pPr>
            <a:endParaRPr lang="zh-CN" altLang="en-US" sz="3200" b="1" dirty="0">
              <a:effectLst>
                <a:glow rad="63500">
                  <a:schemeClr val="accent2">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rPr>
              <a:t>质量标准</a:t>
            </a:r>
            <a:endParaRPr lang="zh-CN" altLang="en-US" sz="2800" dirty="0">
              <a:latin typeface="微软雅黑" panose="020B0503020204020204" pitchFamily="34" charset="-122"/>
              <a:ea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rPr>
              <a:t>诊改制度</a:t>
            </a:r>
            <a:endParaRPr lang="zh-CN" altLang="en-US" sz="2800" dirty="0">
              <a:latin typeface="微软雅黑" panose="020B0503020204020204" pitchFamily="34" charset="-122"/>
              <a:ea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rPr>
              <a:t>改进螺旋</a:t>
            </a:r>
            <a:endParaRPr lang="zh-CN" altLang="en-US" sz="2800" dirty="0">
              <a:latin typeface="微软雅黑" panose="020B0503020204020204" pitchFamily="34" charset="-122"/>
              <a:ea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rPr>
              <a:t>数据观测点</a:t>
            </a:r>
            <a:endParaRPr lang="zh-CN" altLang="en-US" sz="2800" dirty="0">
              <a:latin typeface="微软雅黑" panose="020B0503020204020204" pitchFamily="34" charset="-122"/>
              <a:ea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rPr>
              <a:t>与观测点相关的原始数据</a:t>
            </a:r>
            <a:endParaRPr lang="zh-CN" altLang="en-US" sz="2800" dirty="0">
              <a:latin typeface="微软雅黑" panose="020B0503020204020204" pitchFamily="34" charset="-122"/>
              <a:ea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rPr>
              <a:t>依据数据和事实得出的诊断结论（最好能展现分析结果）</a:t>
            </a:r>
            <a:endParaRPr lang="zh-CN" altLang="en-US" sz="2800" dirty="0">
              <a:latin typeface="微软雅黑" panose="020B0503020204020204" pitchFamily="34" charset="-122"/>
              <a:ea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rPr>
              <a:t>改进措施</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10997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28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5" name="文本框 4"/>
          <p:cNvSpPr txBox="1"/>
          <p:nvPr/>
        </p:nvSpPr>
        <p:spPr>
          <a:xfrm>
            <a:off x="1857909" y="1231334"/>
            <a:ext cx="2456296" cy="8604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3200" b="1" i="0" u="none" strike="noStrike" kern="1200" cap="none" spc="0" normalizeH="0" baseline="0" noProof="0" dirty="0">
                <a:ln>
                  <a:noFill/>
                </a:ln>
                <a:solidFill>
                  <a:srgbClr val="FB1132"/>
                </a:solidFill>
                <a:effectLst/>
                <a:uLnTx/>
                <a:uFillTx/>
                <a:latin typeface="微软雅黑" panose="020B0503020204020204" pitchFamily="34" charset="-122"/>
                <a:ea typeface="微软雅黑" panose="020B0503020204020204" pitchFamily="34" charset="-122"/>
                <a:cs typeface="+mn-cs"/>
              </a:rPr>
              <a:t>五横</a:t>
            </a:r>
            <a:r>
              <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Freeform 4"/>
          <p:cNvSpPr/>
          <p:nvPr/>
        </p:nvSpPr>
        <p:spPr bwMode="auto">
          <a:xfrm>
            <a:off x="2929976" y="2153322"/>
            <a:ext cx="1742982" cy="1616589"/>
          </a:xfrm>
          <a:custGeom>
            <a:avLst/>
            <a:gdLst>
              <a:gd name="T0" fmla="*/ 247 w 1269"/>
              <a:gd name="T1" fmla="*/ 191 h 1250"/>
              <a:gd name="T2" fmla="*/ 329 w 1269"/>
              <a:gd name="T3" fmla="*/ 127 h 1250"/>
              <a:gd name="T4" fmla="*/ 318 w 1269"/>
              <a:gd name="T5" fmla="*/ 81 h 1250"/>
              <a:gd name="T6" fmla="*/ 431 w 1269"/>
              <a:gd name="T7" fmla="*/ 30 h 1250"/>
              <a:gd name="T8" fmla="*/ 460 w 1269"/>
              <a:gd name="T9" fmla="*/ 73 h 1250"/>
              <a:gd name="T10" fmla="*/ 562 w 1269"/>
              <a:gd name="T11" fmla="*/ 49 h 1250"/>
              <a:gd name="T12" fmla="*/ 573 w 1269"/>
              <a:gd name="T13" fmla="*/ 1 h 1250"/>
              <a:gd name="T14" fmla="*/ 692 w 1269"/>
              <a:gd name="T15" fmla="*/ 0 h 1250"/>
              <a:gd name="T16" fmla="*/ 701 w 1269"/>
              <a:gd name="T17" fmla="*/ 49 h 1250"/>
              <a:gd name="T18" fmla="*/ 801 w 1269"/>
              <a:gd name="T19" fmla="*/ 69 h 1250"/>
              <a:gd name="T20" fmla="*/ 833 w 1269"/>
              <a:gd name="T21" fmla="*/ 30 h 1250"/>
              <a:gd name="T22" fmla="*/ 945 w 1269"/>
              <a:gd name="T23" fmla="*/ 79 h 1250"/>
              <a:gd name="T24" fmla="*/ 932 w 1269"/>
              <a:gd name="T25" fmla="*/ 126 h 1250"/>
              <a:gd name="T26" fmla="*/ 1016 w 1269"/>
              <a:gd name="T27" fmla="*/ 185 h 1250"/>
              <a:gd name="T28" fmla="*/ 1059 w 1269"/>
              <a:gd name="T29" fmla="*/ 162 h 1250"/>
              <a:gd name="T30" fmla="*/ 1141 w 1269"/>
              <a:gd name="T31" fmla="*/ 252 h 1250"/>
              <a:gd name="T32" fmla="*/ 1111 w 1269"/>
              <a:gd name="T33" fmla="*/ 288 h 1250"/>
              <a:gd name="T34" fmla="*/ 1163 w 1269"/>
              <a:gd name="T35" fmla="*/ 379 h 1250"/>
              <a:gd name="T36" fmla="*/ 1214 w 1269"/>
              <a:gd name="T37" fmla="*/ 372 h 1250"/>
              <a:gd name="T38" fmla="*/ 1253 w 1269"/>
              <a:gd name="T39" fmla="*/ 488 h 1250"/>
              <a:gd name="T40" fmla="*/ 1206 w 1269"/>
              <a:gd name="T41" fmla="*/ 512 h 1250"/>
              <a:gd name="T42" fmla="*/ 1220 w 1269"/>
              <a:gd name="T43" fmla="*/ 612 h 1250"/>
              <a:gd name="T44" fmla="*/ 1268 w 1269"/>
              <a:gd name="T45" fmla="*/ 631 h 1250"/>
              <a:gd name="T46" fmla="*/ 1257 w 1269"/>
              <a:gd name="T47" fmla="*/ 748 h 1250"/>
              <a:gd name="T48" fmla="*/ 1206 w 1269"/>
              <a:gd name="T49" fmla="*/ 751 h 1250"/>
              <a:gd name="T50" fmla="*/ 1173 w 1269"/>
              <a:gd name="T51" fmla="*/ 852 h 1250"/>
              <a:gd name="T52" fmla="*/ 1211 w 1269"/>
              <a:gd name="T53" fmla="*/ 885 h 1250"/>
              <a:gd name="T54" fmla="*/ 1150 w 1269"/>
              <a:gd name="T55" fmla="*/ 990 h 1250"/>
              <a:gd name="T56" fmla="*/ 1103 w 1269"/>
              <a:gd name="T57" fmla="*/ 970 h 1250"/>
              <a:gd name="T58" fmla="*/ 1035 w 1269"/>
              <a:gd name="T59" fmla="*/ 1048 h 1250"/>
              <a:gd name="T60" fmla="*/ 1054 w 1269"/>
              <a:gd name="T61" fmla="*/ 1097 h 1250"/>
              <a:gd name="T62" fmla="*/ 955 w 1269"/>
              <a:gd name="T63" fmla="*/ 1167 h 1250"/>
              <a:gd name="T64" fmla="*/ 920 w 1269"/>
              <a:gd name="T65" fmla="*/ 1130 h 1250"/>
              <a:gd name="T66" fmla="*/ 826 w 1269"/>
              <a:gd name="T67" fmla="*/ 1174 h 1250"/>
              <a:gd name="T68" fmla="*/ 826 w 1269"/>
              <a:gd name="T69" fmla="*/ 1224 h 1250"/>
              <a:gd name="T70" fmla="*/ 705 w 1269"/>
              <a:gd name="T71" fmla="*/ 1249 h 1250"/>
              <a:gd name="T72" fmla="*/ 687 w 1269"/>
              <a:gd name="T73" fmla="*/ 1201 h 1250"/>
              <a:gd name="T74" fmla="*/ 585 w 1269"/>
              <a:gd name="T75" fmla="*/ 1203 h 1250"/>
              <a:gd name="T76" fmla="*/ 564 w 1269"/>
              <a:gd name="T77" fmla="*/ 1249 h 1250"/>
              <a:gd name="T78" fmla="*/ 445 w 1269"/>
              <a:gd name="T79" fmla="*/ 1224 h 1250"/>
              <a:gd name="T80" fmla="*/ 446 w 1269"/>
              <a:gd name="T81" fmla="*/ 1174 h 1250"/>
              <a:gd name="T82" fmla="*/ 351 w 1269"/>
              <a:gd name="T83" fmla="*/ 1135 h 1250"/>
              <a:gd name="T84" fmla="*/ 314 w 1269"/>
              <a:gd name="T85" fmla="*/ 1167 h 1250"/>
              <a:gd name="T86" fmla="*/ 212 w 1269"/>
              <a:gd name="T87" fmla="*/ 1097 h 1250"/>
              <a:gd name="T88" fmla="*/ 237 w 1269"/>
              <a:gd name="T89" fmla="*/ 1051 h 1250"/>
              <a:gd name="T90" fmla="*/ 167 w 1269"/>
              <a:gd name="T91" fmla="*/ 978 h 1250"/>
              <a:gd name="T92" fmla="*/ 117 w 1269"/>
              <a:gd name="T93" fmla="*/ 990 h 1250"/>
              <a:gd name="T94" fmla="*/ 55 w 1269"/>
              <a:gd name="T95" fmla="*/ 885 h 1250"/>
              <a:gd name="T96" fmla="*/ 95 w 1269"/>
              <a:gd name="T97" fmla="*/ 856 h 1250"/>
              <a:gd name="T98" fmla="*/ 63 w 1269"/>
              <a:gd name="T99" fmla="*/ 759 h 1250"/>
              <a:gd name="T100" fmla="*/ 14 w 1269"/>
              <a:gd name="T101" fmla="*/ 751 h 1250"/>
              <a:gd name="T102" fmla="*/ 0 w 1269"/>
              <a:gd name="T103" fmla="*/ 631 h 1250"/>
              <a:gd name="T104" fmla="*/ 47 w 1269"/>
              <a:gd name="T105" fmla="*/ 620 h 1250"/>
              <a:gd name="T106" fmla="*/ 58 w 1269"/>
              <a:gd name="T107" fmla="*/ 517 h 1250"/>
              <a:gd name="T108" fmla="*/ 14 w 1269"/>
              <a:gd name="T109" fmla="*/ 491 h 1250"/>
              <a:gd name="T110" fmla="*/ 51 w 1269"/>
              <a:gd name="T111" fmla="*/ 375 h 1250"/>
              <a:gd name="T112" fmla="*/ 101 w 1269"/>
              <a:gd name="T113" fmla="*/ 383 h 1250"/>
              <a:gd name="T114" fmla="*/ 151 w 1269"/>
              <a:gd name="T115" fmla="*/ 293 h 1250"/>
              <a:gd name="T116" fmla="*/ 121 w 1269"/>
              <a:gd name="T117" fmla="*/ 254 h 1250"/>
              <a:gd name="T118" fmla="*/ 204 w 1269"/>
              <a:gd name="T119" fmla="*/ 162 h 1250"/>
              <a:gd name="T120" fmla="*/ 247 w 1269"/>
              <a:gd name="T121" fmla="*/ 191 h 12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9"/>
              <a:gd name="T184" fmla="*/ 0 h 1250"/>
              <a:gd name="T185" fmla="*/ 1269 w 1269"/>
              <a:gd name="T186" fmla="*/ 1250 h 12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9" h="1250">
                <a:moveTo>
                  <a:pt x="247" y="191"/>
                </a:moveTo>
                <a:lnTo>
                  <a:pt x="329" y="127"/>
                </a:lnTo>
                <a:lnTo>
                  <a:pt x="318" y="81"/>
                </a:lnTo>
                <a:lnTo>
                  <a:pt x="431" y="30"/>
                </a:lnTo>
                <a:lnTo>
                  <a:pt x="460" y="73"/>
                </a:lnTo>
                <a:lnTo>
                  <a:pt x="562" y="49"/>
                </a:lnTo>
                <a:lnTo>
                  <a:pt x="573" y="1"/>
                </a:lnTo>
                <a:lnTo>
                  <a:pt x="692" y="0"/>
                </a:lnTo>
                <a:lnTo>
                  <a:pt x="701" y="49"/>
                </a:lnTo>
                <a:lnTo>
                  <a:pt x="801" y="69"/>
                </a:lnTo>
                <a:lnTo>
                  <a:pt x="833" y="30"/>
                </a:lnTo>
                <a:lnTo>
                  <a:pt x="945" y="79"/>
                </a:lnTo>
                <a:lnTo>
                  <a:pt x="932" y="126"/>
                </a:lnTo>
                <a:lnTo>
                  <a:pt x="1016" y="185"/>
                </a:lnTo>
                <a:lnTo>
                  <a:pt x="1059" y="162"/>
                </a:lnTo>
                <a:lnTo>
                  <a:pt x="1141" y="252"/>
                </a:lnTo>
                <a:lnTo>
                  <a:pt x="1111" y="288"/>
                </a:lnTo>
                <a:lnTo>
                  <a:pt x="1163" y="379"/>
                </a:lnTo>
                <a:lnTo>
                  <a:pt x="1214" y="372"/>
                </a:lnTo>
                <a:lnTo>
                  <a:pt x="1253" y="488"/>
                </a:lnTo>
                <a:lnTo>
                  <a:pt x="1206" y="512"/>
                </a:lnTo>
                <a:lnTo>
                  <a:pt x="1220" y="612"/>
                </a:lnTo>
                <a:lnTo>
                  <a:pt x="1268" y="631"/>
                </a:lnTo>
                <a:lnTo>
                  <a:pt x="1257" y="748"/>
                </a:lnTo>
                <a:lnTo>
                  <a:pt x="1206" y="751"/>
                </a:lnTo>
                <a:lnTo>
                  <a:pt x="1173" y="852"/>
                </a:lnTo>
                <a:lnTo>
                  <a:pt x="1211" y="885"/>
                </a:lnTo>
                <a:lnTo>
                  <a:pt x="1150" y="990"/>
                </a:lnTo>
                <a:lnTo>
                  <a:pt x="1103" y="970"/>
                </a:lnTo>
                <a:lnTo>
                  <a:pt x="1035" y="1048"/>
                </a:lnTo>
                <a:lnTo>
                  <a:pt x="1054" y="1097"/>
                </a:lnTo>
                <a:lnTo>
                  <a:pt x="955" y="1167"/>
                </a:lnTo>
                <a:lnTo>
                  <a:pt x="920" y="1130"/>
                </a:lnTo>
                <a:lnTo>
                  <a:pt x="826" y="1174"/>
                </a:lnTo>
                <a:lnTo>
                  <a:pt x="826" y="1224"/>
                </a:lnTo>
                <a:lnTo>
                  <a:pt x="705" y="1249"/>
                </a:lnTo>
                <a:lnTo>
                  <a:pt x="687" y="1201"/>
                </a:lnTo>
                <a:lnTo>
                  <a:pt x="585" y="1203"/>
                </a:lnTo>
                <a:lnTo>
                  <a:pt x="564" y="1249"/>
                </a:lnTo>
                <a:lnTo>
                  <a:pt x="445" y="1224"/>
                </a:lnTo>
                <a:lnTo>
                  <a:pt x="446" y="1174"/>
                </a:lnTo>
                <a:lnTo>
                  <a:pt x="351" y="1135"/>
                </a:lnTo>
                <a:lnTo>
                  <a:pt x="314" y="1167"/>
                </a:lnTo>
                <a:lnTo>
                  <a:pt x="212" y="1097"/>
                </a:lnTo>
                <a:lnTo>
                  <a:pt x="237" y="1051"/>
                </a:lnTo>
                <a:lnTo>
                  <a:pt x="167" y="978"/>
                </a:lnTo>
                <a:lnTo>
                  <a:pt x="117" y="990"/>
                </a:lnTo>
                <a:lnTo>
                  <a:pt x="55" y="885"/>
                </a:lnTo>
                <a:lnTo>
                  <a:pt x="95" y="856"/>
                </a:lnTo>
                <a:lnTo>
                  <a:pt x="63" y="759"/>
                </a:lnTo>
                <a:lnTo>
                  <a:pt x="14" y="751"/>
                </a:lnTo>
                <a:lnTo>
                  <a:pt x="0" y="631"/>
                </a:lnTo>
                <a:lnTo>
                  <a:pt x="47" y="620"/>
                </a:lnTo>
                <a:lnTo>
                  <a:pt x="58" y="517"/>
                </a:lnTo>
                <a:lnTo>
                  <a:pt x="14" y="491"/>
                </a:lnTo>
                <a:lnTo>
                  <a:pt x="51" y="375"/>
                </a:lnTo>
                <a:lnTo>
                  <a:pt x="101" y="383"/>
                </a:lnTo>
                <a:lnTo>
                  <a:pt x="151" y="293"/>
                </a:lnTo>
                <a:lnTo>
                  <a:pt x="121" y="254"/>
                </a:lnTo>
                <a:lnTo>
                  <a:pt x="204" y="162"/>
                </a:lnTo>
                <a:lnTo>
                  <a:pt x="247" y="191"/>
                </a:lnTo>
              </a:path>
            </a:pathLst>
          </a:custGeom>
          <a:gradFill flip="none" rotWithShape="1">
            <a:gsLst>
              <a:gs pos="0">
                <a:srgbClr val="6EFF01"/>
              </a:gs>
              <a:gs pos="90000">
                <a:srgbClr val="0F5000"/>
              </a:gs>
            </a:gsLst>
            <a:lin ang="2700000" scaled="1"/>
            <a:tileRect/>
          </a:gra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a:bevelT/>
            <a:bevelB/>
            <a:contourClr>
              <a:sysClr val="window" lastClr="FFFFFF"/>
            </a:contourClr>
          </a:sp3d>
        </p:spPr>
        <p:txBody>
          <a:bodyPr anchor="ctr"/>
          <a:lstStyle/>
          <a:p>
            <a:pPr algn="ctr" eaLnBrk="0" fontAlgn="ctr" hangingPunct="0">
              <a:spcBef>
                <a:spcPts val="0"/>
              </a:spcBef>
              <a:spcAft>
                <a:spcPts val="0"/>
              </a:spcAft>
              <a:buClr>
                <a:srgbClr val="FF0000"/>
              </a:buClr>
              <a:buSzPct val="70000"/>
              <a:defRPr/>
            </a:pPr>
            <a:endParaRPr lang="zh-CN" altLang="en-US" sz="1600" kern="0" dirty="0">
              <a:solidFill>
                <a:sysClr val="window" lastClr="FFFFFF"/>
              </a:solidFill>
              <a:latin typeface="微软雅黑" panose="020B0503020204020204" pitchFamily="34" charset="-122"/>
              <a:ea typeface="微软雅黑" panose="020B0503020204020204" pitchFamily="34" charset="-122"/>
            </a:endParaRPr>
          </a:p>
        </p:txBody>
      </p:sp>
      <p:sp>
        <p:nvSpPr>
          <p:cNvPr id="19" name="Freeform 7"/>
          <p:cNvSpPr/>
          <p:nvPr/>
        </p:nvSpPr>
        <p:spPr bwMode="auto">
          <a:xfrm>
            <a:off x="9168188" y="3864114"/>
            <a:ext cx="1688676" cy="1662290"/>
          </a:xfrm>
          <a:custGeom>
            <a:avLst/>
            <a:gdLst>
              <a:gd name="T0" fmla="*/ 6 w 1269"/>
              <a:gd name="T1" fmla="*/ 5 h 1250"/>
              <a:gd name="T2" fmla="*/ 8 w 1269"/>
              <a:gd name="T3" fmla="*/ 4 h 1250"/>
              <a:gd name="T4" fmla="*/ 8 w 1269"/>
              <a:gd name="T5" fmla="*/ 2 h 1250"/>
              <a:gd name="T6" fmla="*/ 11 w 1269"/>
              <a:gd name="T7" fmla="*/ 2 h 1250"/>
              <a:gd name="T8" fmla="*/ 12 w 1269"/>
              <a:gd name="T9" fmla="*/ 2 h 1250"/>
              <a:gd name="T10" fmla="*/ 15 w 1269"/>
              <a:gd name="T11" fmla="*/ 2 h 1250"/>
              <a:gd name="T12" fmla="*/ 15 w 1269"/>
              <a:gd name="T13" fmla="*/ 1 h 1250"/>
              <a:gd name="T14" fmla="*/ 18 w 1269"/>
              <a:gd name="T15" fmla="*/ 0 h 1250"/>
              <a:gd name="T16" fmla="*/ 19 w 1269"/>
              <a:gd name="T17" fmla="*/ 2 h 1250"/>
              <a:gd name="T18" fmla="*/ 20 w 1269"/>
              <a:gd name="T19" fmla="*/ 2 h 1250"/>
              <a:gd name="T20" fmla="*/ 23 w 1269"/>
              <a:gd name="T21" fmla="*/ 2 h 1250"/>
              <a:gd name="T22" fmla="*/ 25 w 1269"/>
              <a:gd name="T23" fmla="*/ 2 h 1250"/>
              <a:gd name="T24" fmla="*/ 25 w 1269"/>
              <a:gd name="T25" fmla="*/ 4 h 1250"/>
              <a:gd name="T26" fmla="*/ 27 w 1269"/>
              <a:gd name="T27" fmla="*/ 5 h 1250"/>
              <a:gd name="T28" fmla="*/ 27 w 1269"/>
              <a:gd name="T29" fmla="*/ 5 h 1250"/>
              <a:gd name="T30" fmla="*/ 30 w 1269"/>
              <a:gd name="T31" fmla="*/ 6 h 1250"/>
              <a:gd name="T32" fmla="*/ 30 w 1269"/>
              <a:gd name="T33" fmla="*/ 8 h 1250"/>
              <a:gd name="T34" fmla="*/ 31 w 1269"/>
              <a:gd name="T35" fmla="*/ 10 h 1250"/>
              <a:gd name="T36" fmla="*/ 32 w 1269"/>
              <a:gd name="T37" fmla="*/ 10 h 1250"/>
              <a:gd name="T38" fmla="*/ 33 w 1269"/>
              <a:gd name="T39" fmla="*/ 13 h 1250"/>
              <a:gd name="T40" fmla="*/ 32 w 1269"/>
              <a:gd name="T41" fmla="*/ 14 h 1250"/>
              <a:gd name="T42" fmla="*/ 32 w 1269"/>
              <a:gd name="T43" fmla="*/ 16 h 1250"/>
              <a:gd name="T44" fmla="*/ 34 w 1269"/>
              <a:gd name="T45" fmla="*/ 17 h 1250"/>
              <a:gd name="T46" fmla="*/ 33 w 1269"/>
              <a:gd name="T47" fmla="*/ 20 h 1250"/>
              <a:gd name="T48" fmla="*/ 32 w 1269"/>
              <a:gd name="T49" fmla="*/ 20 h 1250"/>
              <a:gd name="T50" fmla="*/ 31 w 1269"/>
              <a:gd name="T51" fmla="*/ 22 h 1250"/>
              <a:gd name="T52" fmla="*/ 32 w 1269"/>
              <a:gd name="T53" fmla="*/ 23 h 1250"/>
              <a:gd name="T54" fmla="*/ 30 w 1269"/>
              <a:gd name="T55" fmla="*/ 26 h 1250"/>
              <a:gd name="T56" fmla="*/ 30 w 1269"/>
              <a:gd name="T57" fmla="*/ 26 h 1250"/>
              <a:gd name="T58" fmla="*/ 27 w 1269"/>
              <a:gd name="T59" fmla="*/ 27 h 1250"/>
              <a:gd name="T60" fmla="*/ 27 w 1269"/>
              <a:gd name="T61" fmla="*/ 29 h 1250"/>
              <a:gd name="T62" fmla="*/ 25 w 1269"/>
              <a:gd name="T63" fmla="*/ 31 h 1250"/>
              <a:gd name="T64" fmla="*/ 24 w 1269"/>
              <a:gd name="T65" fmla="*/ 29 h 1250"/>
              <a:gd name="T66" fmla="*/ 23 w 1269"/>
              <a:gd name="T67" fmla="*/ 31 h 1250"/>
              <a:gd name="T68" fmla="*/ 23 w 1269"/>
              <a:gd name="T69" fmla="*/ 32 h 1250"/>
              <a:gd name="T70" fmla="*/ 19 w 1269"/>
              <a:gd name="T71" fmla="*/ 33 h 1250"/>
              <a:gd name="T72" fmla="*/ 18 w 1269"/>
              <a:gd name="T73" fmla="*/ 32 h 1250"/>
              <a:gd name="T74" fmla="*/ 15 w 1269"/>
              <a:gd name="T75" fmla="*/ 32 h 1250"/>
              <a:gd name="T76" fmla="*/ 15 w 1269"/>
              <a:gd name="T77" fmla="*/ 33 h 1250"/>
              <a:gd name="T78" fmla="*/ 11 w 1269"/>
              <a:gd name="T79" fmla="*/ 32 h 1250"/>
              <a:gd name="T80" fmla="*/ 11 w 1269"/>
              <a:gd name="T81" fmla="*/ 31 h 1250"/>
              <a:gd name="T82" fmla="*/ 10 w 1269"/>
              <a:gd name="T83" fmla="*/ 29 h 1250"/>
              <a:gd name="T84" fmla="*/ 8 w 1269"/>
              <a:gd name="T85" fmla="*/ 31 h 1250"/>
              <a:gd name="T86" fmla="*/ 6 w 1269"/>
              <a:gd name="T87" fmla="*/ 29 h 1250"/>
              <a:gd name="T88" fmla="*/ 6 w 1269"/>
              <a:gd name="T89" fmla="*/ 27 h 1250"/>
              <a:gd name="T90" fmla="*/ 5 w 1269"/>
              <a:gd name="T91" fmla="*/ 26 h 1250"/>
              <a:gd name="T92" fmla="*/ 4 w 1269"/>
              <a:gd name="T93" fmla="*/ 26 h 1250"/>
              <a:gd name="T94" fmla="*/ 2 w 1269"/>
              <a:gd name="T95" fmla="*/ 23 h 1250"/>
              <a:gd name="T96" fmla="*/ 3 w 1269"/>
              <a:gd name="T97" fmla="*/ 22 h 1250"/>
              <a:gd name="T98" fmla="*/ 2 w 1269"/>
              <a:gd name="T99" fmla="*/ 20 h 1250"/>
              <a:gd name="T100" fmla="*/ 2 w 1269"/>
              <a:gd name="T101" fmla="*/ 20 h 1250"/>
              <a:gd name="T102" fmla="*/ 0 w 1269"/>
              <a:gd name="T103" fmla="*/ 17 h 1250"/>
              <a:gd name="T104" fmla="*/ 2 w 1269"/>
              <a:gd name="T105" fmla="*/ 17 h 1250"/>
              <a:gd name="T106" fmla="*/ 2 w 1269"/>
              <a:gd name="T107" fmla="*/ 14 h 1250"/>
              <a:gd name="T108" fmla="*/ 2 w 1269"/>
              <a:gd name="T109" fmla="*/ 13 h 1250"/>
              <a:gd name="T110" fmla="*/ 2 w 1269"/>
              <a:gd name="T111" fmla="*/ 10 h 1250"/>
              <a:gd name="T112" fmla="*/ 3 w 1269"/>
              <a:gd name="T113" fmla="*/ 10 h 1250"/>
              <a:gd name="T114" fmla="*/ 4 w 1269"/>
              <a:gd name="T115" fmla="*/ 8 h 1250"/>
              <a:gd name="T116" fmla="*/ 4 w 1269"/>
              <a:gd name="T117" fmla="*/ 6 h 1250"/>
              <a:gd name="T118" fmla="*/ 6 w 1269"/>
              <a:gd name="T119" fmla="*/ 5 h 1250"/>
              <a:gd name="T120" fmla="*/ 6 w 1269"/>
              <a:gd name="T121" fmla="*/ 5 h 12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9"/>
              <a:gd name="T184" fmla="*/ 0 h 1250"/>
              <a:gd name="T185" fmla="*/ 1269 w 1269"/>
              <a:gd name="T186" fmla="*/ 1250 h 12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9" h="1250">
                <a:moveTo>
                  <a:pt x="247" y="191"/>
                </a:moveTo>
                <a:lnTo>
                  <a:pt x="329" y="127"/>
                </a:lnTo>
                <a:lnTo>
                  <a:pt x="318" y="81"/>
                </a:lnTo>
                <a:lnTo>
                  <a:pt x="431" y="30"/>
                </a:lnTo>
                <a:lnTo>
                  <a:pt x="460" y="73"/>
                </a:lnTo>
                <a:lnTo>
                  <a:pt x="562" y="49"/>
                </a:lnTo>
                <a:lnTo>
                  <a:pt x="573" y="1"/>
                </a:lnTo>
                <a:lnTo>
                  <a:pt x="692" y="0"/>
                </a:lnTo>
                <a:lnTo>
                  <a:pt x="701" y="49"/>
                </a:lnTo>
                <a:lnTo>
                  <a:pt x="801" y="69"/>
                </a:lnTo>
                <a:lnTo>
                  <a:pt x="833" y="30"/>
                </a:lnTo>
                <a:lnTo>
                  <a:pt x="945" y="79"/>
                </a:lnTo>
                <a:lnTo>
                  <a:pt x="932" y="126"/>
                </a:lnTo>
                <a:lnTo>
                  <a:pt x="1016" y="185"/>
                </a:lnTo>
                <a:lnTo>
                  <a:pt x="1059" y="162"/>
                </a:lnTo>
                <a:lnTo>
                  <a:pt x="1141" y="252"/>
                </a:lnTo>
                <a:lnTo>
                  <a:pt x="1111" y="288"/>
                </a:lnTo>
                <a:lnTo>
                  <a:pt x="1163" y="379"/>
                </a:lnTo>
                <a:lnTo>
                  <a:pt x="1214" y="372"/>
                </a:lnTo>
                <a:lnTo>
                  <a:pt x="1253" y="488"/>
                </a:lnTo>
                <a:lnTo>
                  <a:pt x="1206" y="512"/>
                </a:lnTo>
                <a:lnTo>
                  <a:pt x="1220" y="612"/>
                </a:lnTo>
                <a:lnTo>
                  <a:pt x="1268" y="631"/>
                </a:lnTo>
                <a:lnTo>
                  <a:pt x="1257" y="748"/>
                </a:lnTo>
                <a:lnTo>
                  <a:pt x="1206" y="751"/>
                </a:lnTo>
                <a:lnTo>
                  <a:pt x="1173" y="852"/>
                </a:lnTo>
                <a:lnTo>
                  <a:pt x="1211" y="885"/>
                </a:lnTo>
                <a:lnTo>
                  <a:pt x="1150" y="990"/>
                </a:lnTo>
                <a:lnTo>
                  <a:pt x="1103" y="970"/>
                </a:lnTo>
                <a:lnTo>
                  <a:pt x="1035" y="1048"/>
                </a:lnTo>
                <a:lnTo>
                  <a:pt x="1054" y="1097"/>
                </a:lnTo>
                <a:lnTo>
                  <a:pt x="955" y="1167"/>
                </a:lnTo>
                <a:lnTo>
                  <a:pt x="920" y="1130"/>
                </a:lnTo>
                <a:lnTo>
                  <a:pt x="826" y="1174"/>
                </a:lnTo>
                <a:lnTo>
                  <a:pt x="826" y="1224"/>
                </a:lnTo>
                <a:lnTo>
                  <a:pt x="705" y="1249"/>
                </a:lnTo>
                <a:lnTo>
                  <a:pt x="687" y="1201"/>
                </a:lnTo>
                <a:lnTo>
                  <a:pt x="585" y="1203"/>
                </a:lnTo>
                <a:lnTo>
                  <a:pt x="564" y="1249"/>
                </a:lnTo>
                <a:lnTo>
                  <a:pt x="445" y="1224"/>
                </a:lnTo>
                <a:lnTo>
                  <a:pt x="446" y="1174"/>
                </a:lnTo>
                <a:lnTo>
                  <a:pt x="351" y="1135"/>
                </a:lnTo>
                <a:lnTo>
                  <a:pt x="314" y="1167"/>
                </a:lnTo>
                <a:lnTo>
                  <a:pt x="212" y="1097"/>
                </a:lnTo>
                <a:lnTo>
                  <a:pt x="237" y="1051"/>
                </a:lnTo>
                <a:lnTo>
                  <a:pt x="167" y="978"/>
                </a:lnTo>
                <a:lnTo>
                  <a:pt x="117" y="990"/>
                </a:lnTo>
                <a:lnTo>
                  <a:pt x="55" y="885"/>
                </a:lnTo>
                <a:lnTo>
                  <a:pt x="95" y="856"/>
                </a:lnTo>
                <a:lnTo>
                  <a:pt x="63" y="759"/>
                </a:lnTo>
                <a:lnTo>
                  <a:pt x="14" y="751"/>
                </a:lnTo>
                <a:lnTo>
                  <a:pt x="0" y="631"/>
                </a:lnTo>
                <a:lnTo>
                  <a:pt x="47" y="620"/>
                </a:lnTo>
                <a:lnTo>
                  <a:pt x="58" y="517"/>
                </a:lnTo>
                <a:lnTo>
                  <a:pt x="14" y="491"/>
                </a:lnTo>
                <a:lnTo>
                  <a:pt x="51" y="375"/>
                </a:lnTo>
                <a:lnTo>
                  <a:pt x="101" y="383"/>
                </a:lnTo>
                <a:lnTo>
                  <a:pt x="151" y="293"/>
                </a:lnTo>
                <a:lnTo>
                  <a:pt x="121" y="254"/>
                </a:lnTo>
                <a:lnTo>
                  <a:pt x="204" y="162"/>
                </a:lnTo>
                <a:lnTo>
                  <a:pt x="247" y="191"/>
                </a:lnTo>
              </a:path>
            </a:pathLst>
          </a:custGeom>
          <a:gradFill flip="none" rotWithShape="1">
            <a:gsLst>
              <a:gs pos="0">
                <a:srgbClr val="FFCF01"/>
              </a:gs>
              <a:gs pos="90000">
                <a:srgbClr val="E22000"/>
              </a:gs>
            </a:gsLst>
            <a:lin ang="2700000" scaled="1"/>
            <a:tileRect/>
          </a:gra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a:bevelT w="50800" h="152400"/>
            <a:bevelB w="0" h="114300"/>
            <a:contourClr>
              <a:sysClr val="window" lastClr="FFFFFF"/>
            </a:contourClr>
          </a:sp3d>
        </p:spPr>
        <p:txBody>
          <a:bodyPr anchor="ctr"/>
          <a:lstStyle/>
          <a:p>
            <a:pPr algn="ctr" eaLnBrk="0" fontAlgn="ctr" hangingPunct="0">
              <a:spcBef>
                <a:spcPts val="0"/>
              </a:spcBef>
              <a:spcAft>
                <a:spcPts val="0"/>
              </a:spcAft>
              <a:buClr>
                <a:srgbClr val="FF0000"/>
              </a:buClr>
              <a:buSzPct val="70000"/>
              <a:defRPr/>
            </a:pPr>
            <a:endParaRPr lang="zh-CN" altLang="en-US" sz="1600" b="0" kern="0" dirty="0">
              <a:solidFill>
                <a:sysClr val="window" lastClr="FFFFFF"/>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sp>
        <p:nvSpPr>
          <p:cNvPr id="20" name="Freeform 10"/>
          <p:cNvSpPr/>
          <p:nvPr/>
        </p:nvSpPr>
        <p:spPr bwMode="auto">
          <a:xfrm>
            <a:off x="7625286" y="3377458"/>
            <a:ext cx="1686918" cy="1662290"/>
          </a:xfrm>
          <a:custGeom>
            <a:avLst/>
            <a:gdLst>
              <a:gd name="T0" fmla="*/ 247 w 1269"/>
              <a:gd name="T1" fmla="*/ 191 h 1250"/>
              <a:gd name="T2" fmla="*/ 329 w 1269"/>
              <a:gd name="T3" fmla="*/ 127 h 1250"/>
              <a:gd name="T4" fmla="*/ 318 w 1269"/>
              <a:gd name="T5" fmla="*/ 81 h 1250"/>
              <a:gd name="T6" fmla="*/ 431 w 1269"/>
              <a:gd name="T7" fmla="*/ 30 h 1250"/>
              <a:gd name="T8" fmla="*/ 460 w 1269"/>
              <a:gd name="T9" fmla="*/ 73 h 1250"/>
              <a:gd name="T10" fmla="*/ 562 w 1269"/>
              <a:gd name="T11" fmla="*/ 49 h 1250"/>
              <a:gd name="T12" fmla="*/ 573 w 1269"/>
              <a:gd name="T13" fmla="*/ 1 h 1250"/>
              <a:gd name="T14" fmla="*/ 692 w 1269"/>
              <a:gd name="T15" fmla="*/ 0 h 1250"/>
              <a:gd name="T16" fmla="*/ 701 w 1269"/>
              <a:gd name="T17" fmla="*/ 49 h 1250"/>
              <a:gd name="T18" fmla="*/ 801 w 1269"/>
              <a:gd name="T19" fmla="*/ 69 h 1250"/>
              <a:gd name="T20" fmla="*/ 833 w 1269"/>
              <a:gd name="T21" fmla="*/ 30 h 1250"/>
              <a:gd name="T22" fmla="*/ 945 w 1269"/>
              <a:gd name="T23" fmla="*/ 79 h 1250"/>
              <a:gd name="T24" fmla="*/ 932 w 1269"/>
              <a:gd name="T25" fmla="*/ 126 h 1250"/>
              <a:gd name="T26" fmla="*/ 1016 w 1269"/>
              <a:gd name="T27" fmla="*/ 185 h 1250"/>
              <a:gd name="T28" fmla="*/ 1059 w 1269"/>
              <a:gd name="T29" fmla="*/ 162 h 1250"/>
              <a:gd name="T30" fmla="*/ 1141 w 1269"/>
              <a:gd name="T31" fmla="*/ 252 h 1250"/>
              <a:gd name="T32" fmla="*/ 1111 w 1269"/>
              <a:gd name="T33" fmla="*/ 288 h 1250"/>
              <a:gd name="T34" fmla="*/ 1163 w 1269"/>
              <a:gd name="T35" fmla="*/ 379 h 1250"/>
              <a:gd name="T36" fmla="*/ 1214 w 1269"/>
              <a:gd name="T37" fmla="*/ 372 h 1250"/>
              <a:gd name="T38" fmla="*/ 1253 w 1269"/>
              <a:gd name="T39" fmla="*/ 488 h 1250"/>
              <a:gd name="T40" fmla="*/ 1206 w 1269"/>
              <a:gd name="T41" fmla="*/ 512 h 1250"/>
              <a:gd name="T42" fmla="*/ 1220 w 1269"/>
              <a:gd name="T43" fmla="*/ 612 h 1250"/>
              <a:gd name="T44" fmla="*/ 1268 w 1269"/>
              <a:gd name="T45" fmla="*/ 631 h 1250"/>
              <a:gd name="T46" fmla="*/ 1257 w 1269"/>
              <a:gd name="T47" fmla="*/ 748 h 1250"/>
              <a:gd name="T48" fmla="*/ 1206 w 1269"/>
              <a:gd name="T49" fmla="*/ 751 h 1250"/>
              <a:gd name="T50" fmla="*/ 1173 w 1269"/>
              <a:gd name="T51" fmla="*/ 852 h 1250"/>
              <a:gd name="T52" fmla="*/ 1211 w 1269"/>
              <a:gd name="T53" fmla="*/ 885 h 1250"/>
              <a:gd name="T54" fmla="*/ 1150 w 1269"/>
              <a:gd name="T55" fmla="*/ 990 h 1250"/>
              <a:gd name="T56" fmla="*/ 1103 w 1269"/>
              <a:gd name="T57" fmla="*/ 970 h 1250"/>
              <a:gd name="T58" fmla="*/ 1035 w 1269"/>
              <a:gd name="T59" fmla="*/ 1048 h 1250"/>
              <a:gd name="T60" fmla="*/ 1054 w 1269"/>
              <a:gd name="T61" fmla="*/ 1097 h 1250"/>
              <a:gd name="T62" fmla="*/ 955 w 1269"/>
              <a:gd name="T63" fmla="*/ 1167 h 1250"/>
              <a:gd name="T64" fmla="*/ 920 w 1269"/>
              <a:gd name="T65" fmla="*/ 1130 h 1250"/>
              <a:gd name="T66" fmla="*/ 826 w 1269"/>
              <a:gd name="T67" fmla="*/ 1174 h 1250"/>
              <a:gd name="T68" fmla="*/ 826 w 1269"/>
              <a:gd name="T69" fmla="*/ 1224 h 1250"/>
              <a:gd name="T70" fmla="*/ 705 w 1269"/>
              <a:gd name="T71" fmla="*/ 1249 h 1250"/>
              <a:gd name="T72" fmla="*/ 687 w 1269"/>
              <a:gd name="T73" fmla="*/ 1201 h 1250"/>
              <a:gd name="T74" fmla="*/ 585 w 1269"/>
              <a:gd name="T75" fmla="*/ 1203 h 1250"/>
              <a:gd name="T76" fmla="*/ 564 w 1269"/>
              <a:gd name="T77" fmla="*/ 1249 h 1250"/>
              <a:gd name="T78" fmla="*/ 445 w 1269"/>
              <a:gd name="T79" fmla="*/ 1224 h 1250"/>
              <a:gd name="T80" fmla="*/ 446 w 1269"/>
              <a:gd name="T81" fmla="*/ 1174 h 1250"/>
              <a:gd name="T82" fmla="*/ 351 w 1269"/>
              <a:gd name="T83" fmla="*/ 1135 h 1250"/>
              <a:gd name="T84" fmla="*/ 314 w 1269"/>
              <a:gd name="T85" fmla="*/ 1167 h 1250"/>
              <a:gd name="T86" fmla="*/ 212 w 1269"/>
              <a:gd name="T87" fmla="*/ 1097 h 1250"/>
              <a:gd name="T88" fmla="*/ 237 w 1269"/>
              <a:gd name="T89" fmla="*/ 1051 h 1250"/>
              <a:gd name="T90" fmla="*/ 167 w 1269"/>
              <a:gd name="T91" fmla="*/ 978 h 1250"/>
              <a:gd name="T92" fmla="*/ 117 w 1269"/>
              <a:gd name="T93" fmla="*/ 990 h 1250"/>
              <a:gd name="T94" fmla="*/ 55 w 1269"/>
              <a:gd name="T95" fmla="*/ 885 h 1250"/>
              <a:gd name="T96" fmla="*/ 95 w 1269"/>
              <a:gd name="T97" fmla="*/ 856 h 1250"/>
              <a:gd name="T98" fmla="*/ 63 w 1269"/>
              <a:gd name="T99" fmla="*/ 759 h 1250"/>
              <a:gd name="T100" fmla="*/ 14 w 1269"/>
              <a:gd name="T101" fmla="*/ 751 h 1250"/>
              <a:gd name="T102" fmla="*/ 0 w 1269"/>
              <a:gd name="T103" fmla="*/ 631 h 1250"/>
              <a:gd name="T104" fmla="*/ 47 w 1269"/>
              <a:gd name="T105" fmla="*/ 620 h 1250"/>
              <a:gd name="T106" fmla="*/ 58 w 1269"/>
              <a:gd name="T107" fmla="*/ 517 h 1250"/>
              <a:gd name="T108" fmla="*/ 14 w 1269"/>
              <a:gd name="T109" fmla="*/ 491 h 1250"/>
              <a:gd name="T110" fmla="*/ 51 w 1269"/>
              <a:gd name="T111" fmla="*/ 375 h 1250"/>
              <a:gd name="T112" fmla="*/ 101 w 1269"/>
              <a:gd name="T113" fmla="*/ 383 h 1250"/>
              <a:gd name="T114" fmla="*/ 151 w 1269"/>
              <a:gd name="T115" fmla="*/ 293 h 1250"/>
              <a:gd name="T116" fmla="*/ 121 w 1269"/>
              <a:gd name="T117" fmla="*/ 254 h 1250"/>
              <a:gd name="T118" fmla="*/ 204 w 1269"/>
              <a:gd name="T119" fmla="*/ 162 h 1250"/>
              <a:gd name="T120" fmla="*/ 247 w 1269"/>
              <a:gd name="T121" fmla="*/ 191 h 12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9"/>
              <a:gd name="T184" fmla="*/ 0 h 1250"/>
              <a:gd name="T185" fmla="*/ 1269 w 1269"/>
              <a:gd name="T186" fmla="*/ 1250 h 12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9" h="1250">
                <a:moveTo>
                  <a:pt x="247" y="191"/>
                </a:moveTo>
                <a:lnTo>
                  <a:pt x="329" y="127"/>
                </a:lnTo>
                <a:lnTo>
                  <a:pt x="318" y="81"/>
                </a:lnTo>
                <a:lnTo>
                  <a:pt x="431" y="30"/>
                </a:lnTo>
                <a:lnTo>
                  <a:pt x="460" y="73"/>
                </a:lnTo>
                <a:lnTo>
                  <a:pt x="562" y="49"/>
                </a:lnTo>
                <a:lnTo>
                  <a:pt x="573" y="1"/>
                </a:lnTo>
                <a:lnTo>
                  <a:pt x="692" y="0"/>
                </a:lnTo>
                <a:lnTo>
                  <a:pt x="701" y="49"/>
                </a:lnTo>
                <a:lnTo>
                  <a:pt x="801" y="69"/>
                </a:lnTo>
                <a:lnTo>
                  <a:pt x="833" y="30"/>
                </a:lnTo>
                <a:lnTo>
                  <a:pt x="945" y="79"/>
                </a:lnTo>
                <a:lnTo>
                  <a:pt x="932" y="126"/>
                </a:lnTo>
                <a:lnTo>
                  <a:pt x="1016" y="185"/>
                </a:lnTo>
                <a:lnTo>
                  <a:pt x="1059" y="162"/>
                </a:lnTo>
                <a:lnTo>
                  <a:pt x="1141" y="252"/>
                </a:lnTo>
                <a:lnTo>
                  <a:pt x="1111" y="288"/>
                </a:lnTo>
                <a:lnTo>
                  <a:pt x="1163" y="379"/>
                </a:lnTo>
                <a:lnTo>
                  <a:pt x="1214" y="372"/>
                </a:lnTo>
                <a:lnTo>
                  <a:pt x="1253" y="488"/>
                </a:lnTo>
                <a:lnTo>
                  <a:pt x="1206" y="512"/>
                </a:lnTo>
                <a:lnTo>
                  <a:pt x="1220" y="612"/>
                </a:lnTo>
                <a:lnTo>
                  <a:pt x="1268" y="631"/>
                </a:lnTo>
                <a:lnTo>
                  <a:pt x="1257" y="748"/>
                </a:lnTo>
                <a:lnTo>
                  <a:pt x="1206" y="751"/>
                </a:lnTo>
                <a:lnTo>
                  <a:pt x="1173" y="852"/>
                </a:lnTo>
                <a:lnTo>
                  <a:pt x="1211" y="885"/>
                </a:lnTo>
                <a:lnTo>
                  <a:pt x="1150" y="990"/>
                </a:lnTo>
                <a:lnTo>
                  <a:pt x="1103" y="970"/>
                </a:lnTo>
                <a:lnTo>
                  <a:pt x="1035" y="1048"/>
                </a:lnTo>
                <a:lnTo>
                  <a:pt x="1054" y="1097"/>
                </a:lnTo>
                <a:lnTo>
                  <a:pt x="955" y="1167"/>
                </a:lnTo>
                <a:lnTo>
                  <a:pt x="920" y="1130"/>
                </a:lnTo>
                <a:lnTo>
                  <a:pt x="826" y="1174"/>
                </a:lnTo>
                <a:lnTo>
                  <a:pt x="826" y="1224"/>
                </a:lnTo>
                <a:lnTo>
                  <a:pt x="705" y="1249"/>
                </a:lnTo>
                <a:lnTo>
                  <a:pt x="687" y="1201"/>
                </a:lnTo>
                <a:lnTo>
                  <a:pt x="585" y="1203"/>
                </a:lnTo>
                <a:lnTo>
                  <a:pt x="564" y="1249"/>
                </a:lnTo>
                <a:lnTo>
                  <a:pt x="445" y="1224"/>
                </a:lnTo>
                <a:lnTo>
                  <a:pt x="446" y="1174"/>
                </a:lnTo>
                <a:lnTo>
                  <a:pt x="351" y="1135"/>
                </a:lnTo>
                <a:lnTo>
                  <a:pt x="314" y="1167"/>
                </a:lnTo>
                <a:lnTo>
                  <a:pt x="212" y="1097"/>
                </a:lnTo>
                <a:lnTo>
                  <a:pt x="237" y="1051"/>
                </a:lnTo>
                <a:lnTo>
                  <a:pt x="167" y="978"/>
                </a:lnTo>
                <a:lnTo>
                  <a:pt x="117" y="990"/>
                </a:lnTo>
                <a:lnTo>
                  <a:pt x="55" y="885"/>
                </a:lnTo>
                <a:lnTo>
                  <a:pt x="95" y="856"/>
                </a:lnTo>
                <a:lnTo>
                  <a:pt x="63" y="759"/>
                </a:lnTo>
                <a:lnTo>
                  <a:pt x="14" y="751"/>
                </a:lnTo>
                <a:lnTo>
                  <a:pt x="0" y="631"/>
                </a:lnTo>
                <a:lnTo>
                  <a:pt x="47" y="620"/>
                </a:lnTo>
                <a:lnTo>
                  <a:pt x="58" y="517"/>
                </a:lnTo>
                <a:lnTo>
                  <a:pt x="14" y="491"/>
                </a:lnTo>
                <a:lnTo>
                  <a:pt x="51" y="375"/>
                </a:lnTo>
                <a:lnTo>
                  <a:pt x="101" y="383"/>
                </a:lnTo>
                <a:lnTo>
                  <a:pt x="151" y="293"/>
                </a:lnTo>
                <a:lnTo>
                  <a:pt x="121" y="254"/>
                </a:lnTo>
                <a:lnTo>
                  <a:pt x="204" y="162"/>
                </a:lnTo>
                <a:lnTo>
                  <a:pt x="247" y="191"/>
                </a:lnTo>
              </a:path>
            </a:pathLst>
          </a:custGeom>
          <a:gradFill flip="none" rotWithShape="1">
            <a:gsLst>
              <a:gs pos="0">
                <a:srgbClr val="00DFF6"/>
              </a:gs>
              <a:gs pos="90000">
                <a:srgbClr val="002774"/>
              </a:gs>
            </a:gsLst>
            <a:lin ang="2700000" scaled="1"/>
            <a:tileRect/>
          </a:gra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contourW="19050">
            <a:bevelT w="50800" h="152400"/>
            <a:bevelB w="0" h="114300"/>
            <a:contourClr>
              <a:srgbClr val="AFEAFF"/>
            </a:contourClr>
          </a:sp3d>
        </p:spPr>
        <p:txBody>
          <a:bodyPr anchor="ctr"/>
          <a:lstStyle/>
          <a:p>
            <a:pPr algn="ctr" eaLnBrk="0" fontAlgn="ctr" hangingPunct="0">
              <a:spcBef>
                <a:spcPts val="0"/>
              </a:spcBef>
              <a:spcAft>
                <a:spcPts val="0"/>
              </a:spcAft>
              <a:buClr>
                <a:srgbClr val="FF0000"/>
              </a:buClr>
              <a:buSzPct val="70000"/>
              <a:defRPr/>
            </a:pPr>
            <a:endParaRPr lang="zh-CN" altLang="en-US" sz="1600"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Freeform 13"/>
          <p:cNvSpPr/>
          <p:nvPr/>
        </p:nvSpPr>
        <p:spPr bwMode="auto">
          <a:xfrm>
            <a:off x="4496450" y="2657379"/>
            <a:ext cx="1688676" cy="1660531"/>
          </a:xfrm>
          <a:custGeom>
            <a:avLst/>
            <a:gdLst>
              <a:gd name="T0" fmla="*/ 247 w 1269"/>
              <a:gd name="T1" fmla="*/ 191 h 1250"/>
              <a:gd name="T2" fmla="*/ 329 w 1269"/>
              <a:gd name="T3" fmla="*/ 127 h 1250"/>
              <a:gd name="T4" fmla="*/ 318 w 1269"/>
              <a:gd name="T5" fmla="*/ 81 h 1250"/>
              <a:gd name="T6" fmla="*/ 431 w 1269"/>
              <a:gd name="T7" fmla="*/ 30 h 1250"/>
              <a:gd name="T8" fmla="*/ 460 w 1269"/>
              <a:gd name="T9" fmla="*/ 73 h 1250"/>
              <a:gd name="T10" fmla="*/ 562 w 1269"/>
              <a:gd name="T11" fmla="*/ 49 h 1250"/>
              <a:gd name="T12" fmla="*/ 573 w 1269"/>
              <a:gd name="T13" fmla="*/ 1 h 1250"/>
              <a:gd name="T14" fmla="*/ 692 w 1269"/>
              <a:gd name="T15" fmla="*/ 0 h 1250"/>
              <a:gd name="T16" fmla="*/ 701 w 1269"/>
              <a:gd name="T17" fmla="*/ 49 h 1250"/>
              <a:gd name="T18" fmla="*/ 801 w 1269"/>
              <a:gd name="T19" fmla="*/ 69 h 1250"/>
              <a:gd name="T20" fmla="*/ 833 w 1269"/>
              <a:gd name="T21" fmla="*/ 30 h 1250"/>
              <a:gd name="T22" fmla="*/ 945 w 1269"/>
              <a:gd name="T23" fmla="*/ 79 h 1250"/>
              <a:gd name="T24" fmla="*/ 932 w 1269"/>
              <a:gd name="T25" fmla="*/ 126 h 1250"/>
              <a:gd name="T26" fmla="*/ 1016 w 1269"/>
              <a:gd name="T27" fmla="*/ 185 h 1250"/>
              <a:gd name="T28" fmla="*/ 1059 w 1269"/>
              <a:gd name="T29" fmla="*/ 162 h 1250"/>
              <a:gd name="T30" fmla="*/ 1141 w 1269"/>
              <a:gd name="T31" fmla="*/ 252 h 1250"/>
              <a:gd name="T32" fmla="*/ 1111 w 1269"/>
              <a:gd name="T33" fmla="*/ 288 h 1250"/>
              <a:gd name="T34" fmla="*/ 1163 w 1269"/>
              <a:gd name="T35" fmla="*/ 379 h 1250"/>
              <a:gd name="T36" fmla="*/ 1214 w 1269"/>
              <a:gd name="T37" fmla="*/ 372 h 1250"/>
              <a:gd name="T38" fmla="*/ 1253 w 1269"/>
              <a:gd name="T39" fmla="*/ 488 h 1250"/>
              <a:gd name="T40" fmla="*/ 1206 w 1269"/>
              <a:gd name="T41" fmla="*/ 512 h 1250"/>
              <a:gd name="T42" fmla="*/ 1220 w 1269"/>
              <a:gd name="T43" fmla="*/ 612 h 1250"/>
              <a:gd name="T44" fmla="*/ 1268 w 1269"/>
              <a:gd name="T45" fmla="*/ 631 h 1250"/>
              <a:gd name="T46" fmla="*/ 1257 w 1269"/>
              <a:gd name="T47" fmla="*/ 748 h 1250"/>
              <a:gd name="T48" fmla="*/ 1206 w 1269"/>
              <a:gd name="T49" fmla="*/ 751 h 1250"/>
              <a:gd name="T50" fmla="*/ 1173 w 1269"/>
              <a:gd name="T51" fmla="*/ 852 h 1250"/>
              <a:gd name="T52" fmla="*/ 1211 w 1269"/>
              <a:gd name="T53" fmla="*/ 885 h 1250"/>
              <a:gd name="T54" fmla="*/ 1150 w 1269"/>
              <a:gd name="T55" fmla="*/ 990 h 1250"/>
              <a:gd name="T56" fmla="*/ 1103 w 1269"/>
              <a:gd name="T57" fmla="*/ 970 h 1250"/>
              <a:gd name="T58" fmla="*/ 1035 w 1269"/>
              <a:gd name="T59" fmla="*/ 1048 h 1250"/>
              <a:gd name="T60" fmla="*/ 1054 w 1269"/>
              <a:gd name="T61" fmla="*/ 1097 h 1250"/>
              <a:gd name="T62" fmla="*/ 955 w 1269"/>
              <a:gd name="T63" fmla="*/ 1167 h 1250"/>
              <a:gd name="T64" fmla="*/ 920 w 1269"/>
              <a:gd name="T65" fmla="*/ 1130 h 1250"/>
              <a:gd name="T66" fmla="*/ 826 w 1269"/>
              <a:gd name="T67" fmla="*/ 1174 h 1250"/>
              <a:gd name="T68" fmla="*/ 826 w 1269"/>
              <a:gd name="T69" fmla="*/ 1224 h 1250"/>
              <a:gd name="T70" fmla="*/ 705 w 1269"/>
              <a:gd name="T71" fmla="*/ 1249 h 1250"/>
              <a:gd name="T72" fmla="*/ 687 w 1269"/>
              <a:gd name="T73" fmla="*/ 1201 h 1250"/>
              <a:gd name="T74" fmla="*/ 585 w 1269"/>
              <a:gd name="T75" fmla="*/ 1203 h 1250"/>
              <a:gd name="T76" fmla="*/ 564 w 1269"/>
              <a:gd name="T77" fmla="*/ 1249 h 1250"/>
              <a:gd name="T78" fmla="*/ 445 w 1269"/>
              <a:gd name="T79" fmla="*/ 1224 h 1250"/>
              <a:gd name="T80" fmla="*/ 446 w 1269"/>
              <a:gd name="T81" fmla="*/ 1174 h 1250"/>
              <a:gd name="T82" fmla="*/ 351 w 1269"/>
              <a:gd name="T83" fmla="*/ 1135 h 1250"/>
              <a:gd name="T84" fmla="*/ 314 w 1269"/>
              <a:gd name="T85" fmla="*/ 1167 h 1250"/>
              <a:gd name="T86" fmla="*/ 212 w 1269"/>
              <a:gd name="T87" fmla="*/ 1097 h 1250"/>
              <a:gd name="T88" fmla="*/ 237 w 1269"/>
              <a:gd name="T89" fmla="*/ 1051 h 1250"/>
              <a:gd name="T90" fmla="*/ 167 w 1269"/>
              <a:gd name="T91" fmla="*/ 978 h 1250"/>
              <a:gd name="T92" fmla="*/ 117 w 1269"/>
              <a:gd name="T93" fmla="*/ 990 h 1250"/>
              <a:gd name="T94" fmla="*/ 55 w 1269"/>
              <a:gd name="T95" fmla="*/ 885 h 1250"/>
              <a:gd name="T96" fmla="*/ 95 w 1269"/>
              <a:gd name="T97" fmla="*/ 856 h 1250"/>
              <a:gd name="T98" fmla="*/ 63 w 1269"/>
              <a:gd name="T99" fmla="*/ 759 h 1250"/>
              <a:gd name="T100" fmla="*/ 14 w 1269"/>
              <a:gd name="T101" fmla="*/ 751 h 1250"/>
              <a:gd name="T102" fmla="*/ 0 w 1269"/>
              <a:gd name="T103" fmla="*/ 631 h 1250"/>
              <a:gd name="T104" fmla="*/ 47 w 1269"/>
              <a:gd name="T105" fmla="*/ 620 h 1250"/>
              <a:gd name="T106" fmla="*/ 58 w 1269"/>
              <a:gd name="T107" fmla="*/ 517 h 1250"/>
              <a:gd name="T108" fmla="*/ 14 w 1269"/>
              <a:gd name="T109" fmla="*/ 491 h 1250"/>
              <a:gd name="T110" fmla="*/ 51 w 1269"/>
              <a:gd name="T111" fmla="*/ 375 h 1250"/>
              <a:gd name="T112" fmla="*/ 101 w 1269"/>
              <a:gd name="T113" fmla="*/ 383 h 1250"/>
              <a:gd name="T114" fmla="*/ 151 w 1269"/>
              <a:gd name="T115" fmla="*/ 293 h 1250"/>
              <a:gd name="T116" fmla="*/ 121 w 1269"/>
              <a:gd name="T117" fmla="*/ 254 h 1250"/>
              <a:gd name="T118" fmla="*/ 204 w 1269"/>
              <a:gd name="T119" fmla="*/ 162 h 1250"/>
              <a:gd name="T120" fmla="*/ 247 w 1269"/>
              <a:gd name="T121" fmla="*/ 191 h 12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9"/>
              <a:gd name="T184" fmla="*/ 0 h 1250"/>
              <a:gd name="T185" fmla="*/ 1269 w 1269"/>
              <a:gd name="T186" fmla="*/ 1250 h 12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9" h="1250">
                <a:moveTo>
                  <a:pt x="247" y="191"/>
                </a:moveTo>
                <a:lnTo>
                  <a:pt x="329" y="127"/>
                </a:lnTo>
                <a:lnTo>
                  <a:pt x="318" y="81"/>
                </a:lnTo>
                <a:lnTo>
                  <a:pt x="431" y="30"/>
                </a:lnTo>
                <a:lnTo>
                  <a:pt x="460" y="73"/>
                </a:lnTo>
                <a:lnTo>
                  <a:pt x="562" y="49"/>
                </a:lnTo>
                <a:lnTo>
                  <a:pt x="573" y="1"/>
                </a:lnTo>
                <a:lnTo>
                  <a:pt x="692" y="0"/>
                </a:lnTo>
                <a:lnTo>
                  <a:pt x="701" y="49"/>
                </a:lnTo>
                <a:lnTo>
                  <a:pt x="801" y="69"/>
                </a:lnTo>
                <a:lnTo>
                  <a:pt x="833" y="30"/>
                </a:lnTo>
                <a:lnTo>
                  <a:pt x="945" y="79"/>
                </a:lnTo>
                <a:lnTo>
                  <a:pt x="932" y="126"/>
                </a:lnTo>
                <a:lnTo>
                  <a:pt x="1016" y="185"/>
                </a:lnTo>
                <a:lnTo>
                  <a:pt x="1059" y="162"/>
                </a:lnTo>
                <a:lnTo>
                  <a:pt x="1141" y="252"/>
                </a:lnTo>
                <a:lnTo>
                  <a:pt x="1111" y="288"/>
                </a:lnTo>
                <a:lnTo>
                  <a:pt x="1163" y="379"/>
                </a:lnTo>
                <a:lnTo>
                  <a:pt x="1214" y="372"/>
                </a:lnTo>
                <a:lnTo>
                  <a:pt x="1253" y="488"/>
                </a:lnTo>
                <a:lnTo>
                  <a:pt x="1206" y="512"/>
                </a:lnTo>
                <a:lnTo>
                  <a:pt x="1220" y="612"/>
                </a:lnTo>
                <a:lnTo>
                  <a:pt x="1268" y="631"/>
                </a:lnTo>
                <a:lnTo>
                  <a:pt x="1257" y="748"/>
                </a:lnTo>
                <a:lnTo>
                  <a:pt x="1206" y="751"/>
                </a:lnTo>
                <a:lnTo>
                  <a:pt x="1173" y="852"/>
                </a:lnTo>
                <a:lnTo>
                  <a:pt x="1211" y="885"/>
                </a:lnTo>
                <a:lnTo>
                  <a:pt x="1150" y="990"/>
                </a:lnTo>
                <a:lnTo>
                  <a:pt x="1103" y="970"/>
                </a:lnTo>
                <a:lnTo>
                  <a:pt x="1035" y="1048"/>
                </a:lnTo>
                <a:lnTo>
                  <a:pt x="1054" y="1097"/>
                </a:lnTo>
                <a:lnTo>
                  <a:pt x="955" y="1167"/>
                </a:lnTo>
                <a:lnTo>
                  <a:pt x="920" y="1130"/>
                </a:lnTo>
                <a:lnTo>
                  <a:pt x="826" y="1174"/>
                </a:lnTo>
                <a:lnTo>
                  <a:pt x="826" y="1224"/>
                </a:lnTo>
                <a:lnTo>
                  <a:pt x="705" y="1249"/>
                </a:lnTo>
                <a:lnTo>
                  <a:pt x="687" y="1201"/>
                </a:lnTo>
                <a:lnTo>
                  <a:pt x="585" y="1203"/>
                </a:lnTo>
                <a:lnTo>
                  <a:pt x="564" y="1249"/>
                </a:lnTo>
                <a:lnTo>
                  <a:pt x="445" y="1224"/>
                </a:lnTo>
                <a:lnTo>
                  <a:pt x="446" y="1174"/>
                </a:lnTo>
                <a:lnTo>
                  <a:pt x="351" y="1135"/>
                </a:lnTo>
                <a:lnTo>
                  <a:pt x="314" y="1167"/>
                </a:lnTo>
                <a:lnTo>
                  <a:pt x="212" y="1097"/>
                </a:lnTo>
                <a:lnTo>
                  <a:pt x="237" y="1051"/>
                </a:lnTo>
                <a:lnTo>
                  <a:pt x="167" y="978"/>
                </a:lnTo>
                <a:lnTo>
                  <a:pt x="117" y="990"/>
                </a:lnTo>
                <a:lnTo>
                  <a:pt x="55" y="885"/>
                </a:lnTo>
                <a:lnTo>
                  <a:pt x="95" y="856"/>
                </a:lnTo>
                <a:lnTo>
                  <a:pt x="63" y="759"/>
                </a:lnTo>
                <a:lnTo>
                  <a:pt x="14" y="751"/>
                </a:lnTo>
                <a:lnTo>
                  <a:pt x="0" y="631"/>
                </a:lnTo>
                <a:lnTo>
                  <a:pt x="47" y="620"/>
                </a:lnTo>
                <a:lnTo>
                  <a:pt x="58" y="517"/>
                </a:lnTo>
                <a:lnTo>
                  <a:pt x="14" y="491"/>
                </a:lnTo>
                <a:lnTo>
                  <a:pt x="51" y="375"/>
                </a:lnTo>
                <a:lnTo>
                  <a:pt x="101" y="383"/>
                </a:lnTo>
                <a:lnTo>
                  <a:pt x="151" y="293"/>
                </a:lnTo>
                <a:lnTo>
                  <a:pt x="121" y="254"/>
                </a:lnTo>
                <a:lnTo>
                  <a:pt x="204" y="162"/>
                </a:lnTo>
                <a:lnTo>
                  <a:pt x="247" y="191"/>
                </a:lnTo>
              </a:path>
            </a:pathLst>
          </a:custGeom>
          <a:solidFill>
            <a:srgbClr val="7030A0"/>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a:bevelT/>
            <a:bevelB/>
            <a:contourClr>
              <a:sysClr val="window" lastClr="FFFFFF"/>
            </a:contourClr>
          </a:sp3d>
        </p:spPr>
        <p:txBody>
          <a:bodyPr anchor="ctr"/>
          <a:lstStyle/>
          <a:p>
            <a:pPr algn="ctr" eaLnBrk="0" fontAlgn="ctr" hangingPunct="0">
              <a:spcBef>
                <a:spcPts val="0"/>
              </a:spcBef>
              <a:spcAft>
                <a:spcPts val="0"/>
              </a:spcAft>
              <a:buClr>
                <a:srgbClr val="FF0000"/>
              </a:buClr>
              <a:buSzPct val="70000"/>
              <a:defRPr/>
            </a:pPr>
            <a:endParaRPr lang="zh-CN" altLang="en-US" sz="1600" kern="0" dirty="0">
              <a:solidFill>
                <a:sysClr val="window" lastClr="FFFFFF"/>
              </a:solidFill>
              <a:latin typeface="微软雅黑" panose="020B0503020204020204" pitchFamily="34" charset="-122"/>
              <a:ea typeface="微软雅黑" panose="020B0503020204020204" pitchFamily="34" charset="-122"/>
            </a:endParaRPr>
          </a:p>
        </p:txBody>
      </p:sp>
      <p:sp>
        <p:nvSpPr>
          <p:cNvPr id="22" name="Freeform 16"/>
          <p:cNvSpPr/>
          <p:nvPr/>
        </p:nvSpPr>
        <p:spPr bwMode="auto">
          <a:xfrm>
            <a:off x="6041110" y="3161434"/>
            <a:ext cx="1686918" cy="1660531"/>
          </a:xfrm>
          <a:custGeom>
            <a:avLst/>
            <a:gdLst>
              <a:gd name="T0" fmla="*/ 247 w 1269"/>
              <a:gd name="T1" fmla="*/ 191 h 1250"/>
              <a:gd name="T2" fmla="*/ 329 w 1269"/>
              <a:gd name="T3" fmla="*/ 127 h 1250"/>
              <a:gd name="T4" fmla="*/ 318 w 1269"/>
              <a:gd name="T5" fmla="*/ 81 h 1250"/>
              <a:gd name="T6" fmla="*/ 431 w 1269"/>
              <a:gd name="T7" fmla="*/ 30 h 1250"/>
              <a:gd name="T8" fmla="*/ 460 w 1269"/>
              <a:gd name="T9" fmla="*/ 73 h 1250"/>
              <a:gd name="T10" fmla="*/ 562 w 1269"/>
              <a:gd name="T11" fmla="*/ 49 h 1250"/>
              <a:gd name="T12" fmla="*/ 573 w 1269"/>
              <a:gd name="T13" fmla="*/ 1 h 1250"/>
              <a:gd name="T14" fmla="*/ 692 w 1269"/>
              <a:gd name="T15" fmla="*/ 0 h 1250"/>
              <a:gd name="T16" fmla="*/ 701 w 1269"/>
              <a:gd name="T17" fmla="*/ 49 h 1250"/>
              <a:gd name="T18" fmla="*/ 801 w 1269"/>
              <a:gd name="T19" fmla="*/ 69 h 1250"/>
              <a:gd name="T20" fmla="*/ 833 w 1269"/>
              <a:gd name="T21" fmla="*/ 30 h 1250"/>
              <a:gd name="T22" fmla="*/ 945 w 1269"/>
              <a:gd name="T23" fmla="*/ 79 h 1250"/>
              <a:gd name="T24" fmla="*/ 932 w 1269"/>
              <a:gd name="T25" fmla="*/ 126 h 1250"/>
              <a:gd name="T26" fmla="*/ 1016 w 1269"/>
              <a:gd name="T27" fmla="*/ 185 h 1250"/>
              <a:gd name="T28" fmla="*/ 1059 w 1269"/>
              <a:gd name="T29" fmla="*/ 162 h 1250"/>
              <a:gd name="T30" fmla="*/ 1141 w 1269"/>
              <a:gd name="T31" fmla="*/ 252 h 1250"/>
              <a:gd name="T32" fmla="*/ 1111 w 1269"/>
              <a:gd name="T33" fmla="*/ 288 h 1250"/>
              <a:gd name="T34" fmla="*/ 1163 w 1269"/>
              <a:gd name="T35" fmla="*/ 379 h 1250"/>
              <a:gd name="T36" fmla="*/ 1214 w 1269"/>
              <a:gd name="T37" fmla="*/ 372 h 1250"/>
              <a:gd name="T38" fmla="*/ 1253 w 1269"/>
              <a:gd name="T39" fmla="*/ 488 h 1250"/>
              <a:gd name="T40" fmla="*/ 1206 w 1269"/>
              <a:gd name="T41" fmla="*/ 512 h 1250"/>
              <a:gd name="T42" fmla="*/ 1220 w 1269"/>
              <a:gd name="T43" fmla="*/ 612 h 1250"/>
              <a:gd name="T44" fmla="*/ 1268 w 1269"/>
              <a:gd name="T45" fmla="*/ 631 h 1250"/>
              <a:gd name="T46" fmla="*/ 1257 w 1269"/>
              <a:gd name="T47" fmla="*/ 748 h 1250"/>
              <a:gd name="T48" fmla="*/ 1206 w 1269"/>
              <a:gd name="T49" fmla="*/ 751 h 1250"/>
              <a:gd name="T50" fmla="*/ 1173 w 1269"/>
              <a:gd name="T51" fmla="*/ 852 h 1250"/>
              <a:gd name="T52" fmla="*/ 1211 w 1269"/>
              <a:gd name="T53" fmla="*/ 885 h 1250"/>
              <a:gd name="T54" fmla="*/ 1150 w 1269"/>
              <a:gd name="T55" fmla="*/ 990 h 1250"/>
              <a:gd name="T56" fmla="*/ 1103 w 1269"/>
              <a:gd name="T57" fmla="*/ 970 h 1250"/>
              <a:gd name="T58" fmla="*/ 1035 w 1269"/>
              <a:gd name="T59" fmla="*/ 1048 h 1250"/>
              <a:gd name="T60" fmla="*/ 1054 w 1269"/>
              <a:gd name="T61" fmla="*/ 1097 h 1250"/>
              <a:gd name="T62" fmla="*/ 955 w 1269"/>
              <a:gd name="T63" fmla="*/ 1167 h 1250"/>
              <a:gd name="T64" fmla="*/ 920 w 1269"/>
              <a:gd name="T65" fmla="*/ 1130 h 1250"/>
              <a:gd name="T66" fmla="*/ 826 w 1269"/>
              <a:gd name="T67" fmla="*/ 1174 h 1250"/>
              <a:gd name="T68" fmla="*/ 826 w 1269"/>
              <a:gd name="T69" fmla="*/ 1224 h 1250"/>
              <a:gd name="T70" fmla="*/ 705 w 1269"/>
              <a:gd name="T71" fmla="*/ 1249 h 1250"/>
              <a:gd name="T72" fmla="*/ 687 w 1269"/>
              <a:gd name="T73" fmla="*/ 1201 h 1250"/>
              <a:gd name="T74" fmla="*/ 585 w 1269"/>
              <a:gd name="T75" fmla="*/ 1203 h 1250"/>
              <a:gd name="T76" fmla="*/ 564 w 1269"/>
              <a:gd name="T77" fmla="*/ 1249 h 1250"/>
              <a:gd name="T78" fmla="*/ 445 w 1269"/>
              <a:gd name="T79" fmla="*/ 1224 h 1250"/>
              <a:gd name="T80" fmla="*/ 446 w 1269"/>
              <a:gd name="T81" fmla="*/ 1174 h 1250"/>
              <a:gd name="T82" fmla="*/ 351 w 1269"/>
              <a:gd name="T83" fmla="*/ 1135 h 1250"/>
              <a:gd name="T84" fmla="*/ 314 w 1269"/>
              <a:gd name="T85" fmla="*/ 1167 h 1250"/>
              <a:gd name="T86" fmla="*/ 212 w 1269"/>
              <a:gd name="T87" fmla="*/ 1097 h 1250"/>
              <a:gd name="T88" fmla="*/ 237 w 1269"/>
              <a:gd name="T89" fmla="*/ 1051 h 1250"/>
              <a:gd name="T90" fmla="*/ 167 w 1269"/>
              <a:gd name="T91" fmla="*/ 978 h 1250"/>
              <a:gd name="T92" fmla="*/ 117 w 1269"/>
              <a:gd name="T93" fmla="*/ 990 h 1250"/>
              <a:gd name="T94" fmla="*/ 55 w 1269"/>
              <a:gd name="T95" fmla="*/ 885 h 1250"/>
              <a:gd name="T96" fmla="*/ 95 w 1269"/>
              <a:gd name="T97" fmla="*/ 856 h 1250"/>
              <a:gd name="T98" fmla="*/ 63 w 1269"/>
              <a:gd name="T99" fmla="*/ 759 h 1250"/>
              <a:gd name="T100" fmla="*/ 14 w 1269"/>
              <a:gd name="T101" fmla="*/ 751 h 1250"/>
              <a:gd name="T102" fmla="*/ 0 w 1269"/>
              <a:gd name="T103" fmla="*/ 631 h 1250"/>
              <a:gd name="T104" fmla="*/ 47 w 1269"/>
              <a:gd name="T105" fmla="*/ 620 h 1250"/>
              <a:gd name="T106" fmla="*/ 58 w 1269"/>
              <a:gd name="T107" fmla="*/ 517 h 1250"/>
              <a:gd name="T108" fmla="*/ 14 w 1269"/>
              <a:gd name="T109" fmla="*/ 491 h 1250"/>
              <a:gd name="T110" fmla="*/ 51 w 1269"/>
              <a:gd name="T111" fmla="*/ 375 h 1250"/>
              <a:gd name="T112" fmla="*/ 101 w 1269"/>
              <a:gd name="T113" fmla="*/ 383 h 1250"/>
              <a:gd name="T114" fmla="*/ 151 w 1269"/>
              <a:gd name="T115" fmla="*/ 293 h 1250"/>
              <a:gd name="T116" fmla="*/ 121 w 1269"/>
              <a:gd name="T117" fmla="*/ 254 h 1250"/>
              <a:gd name="T118" fmla="*/ 204 w 1269"/>
              <a:gd name="T119" fmla="*/ 162 h 1250"/>
              <a:gd name="T120" fmla="*/ 247 w 1269"/>
              <a:gd name="T121" fmla="*/ 191 h 12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9"/>
              <a:gd name="T184" fmla="*/ 0 h 1250"/>
              <a:gd name="T185" fmla="*/ 1269 w 1269"/>
              <a:gd name="T186" fmla="*/ 1250 h 12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9" h="1250">
                <a:moveTo>
                  <a:pt x="247" y="191"/>
                </a:moveTo>
                <a:lnTo>
                  <a:pt x="329" y="127"/>
                </a:lnTo>
                <a:lnTo>
                  <a:pt x="318" y="81"/>
                </a:lnTo>
                <a:lnTo>
                  <a:pt x="431" y="30"/>
                </a:lnTo>
                <a:lnTo>
                  <a:pt x="460" y="73"/>
                </a:lnTo>
                <a:lnTo>
                  <a:pt x="562" y="49"/>
                </a:lnTo>
                <a:lnTo>
                  <a:pt x="573" y="1"/>
                </a:lnTo>
                <a:lnTo>
                  <a:pt x="692" y="0"/>
                </a:lnTo>
                <a:lnTo>
                  <a:pt x="701" y="49"/>
                </a:lnTo>
                <a:lnTo>
                  <a:pt x="801" y="69"/>
                </a:lnTo>
                <a:lnTo>
                  <a:pt x="833" y="30"/>
                </a:lnTo>
                <a:lnTo>
                  <a:pt x="945" y="79"/>
                </a:lnTo>
                <a:lnTo>
                  <a:pt x="932" y="126"/>
                </a:lnTo>
                <a:lnTo>
                  <a:pt x="1016" y="185"/>
                </a:lnTo>
                <a:lnTo>
                  <a:pt x="1059" y="162"/>
                </a:lnTo>
                <a:lnTo>
                  <a:pt x="1141" y="252"/>
                </a:lnTo>
                <a:lnTo>
                  <a:pt x="1111" y="288"/>
                </a:lnTo>
                <a:lnTo>
                  <a:pt x="1163" y="379"/>
                </a:lnTo>
                <a:lnTo>
                  <a:pt x="1214" y="372"/>
                </a:lnTo>
                <a:lnTo>
                  <a:pt x="1253" y="488"/>
                </a:lnTo>
                <a:lnTo>
                  <a:pt x="1206" y="512"/>
                </a:lnTo>
                <a:lnTo>
                  <a:pt x="1220" y="612"/>
                </a:lnTo>
                <a:lnTo>
                  <a:pt x="1268" y="631"/>
                </a:lnTo>
                <a:lnTo>
                  <a:pt x="1257" y="748"/>
                </a:lnTo>
                <a:lnTo>
                  <a:pt x="1206" y="751"/>
                </a:lnTo>
                <a:lnTo>
                  <a:pt x="1173" y="852"/>
                </a:lnTo>
                <a:lnTo>
                  <a:pt x="1211" y="885"/>
                </a:lnTo>
                <a:lnTo>
                  <a:pt x="1150" y="990"/>
                </a:lnTo>
                <a:lnTo>
                  <a:pt x="1103" y="970"/>
                </a:lnTo>
                <a:lnTo>
                  <a:pt x="1035" y="1048"/>
                </a:lnTo>
                <a:lnTo>
                  <a:pt x="1054" y="1097"/>
                </a:lnTo>
                <a:lnTo>
                  <a:pt x="955" y="1167"/>
                </a:lnTo>
                <a:lnTo>
                  <a:pt x="920" y="1130"/>
                </a:lnTo>
                <a:lnTo>
                  <a:pt x="826" y="1174"/>
                </a:lnTo>
                <a:lnTo>
                  <a:pt x="826" y="1224"/>
                </a:lnTo>
                <a:lnTo>
                  <a:pt x="705" y="1249"/>
                </a:lnTo>
                <a:lnTo>
                  <a:pt x="687" y="1201"/>
                </a:lnTo>
                <a:lnTo>
                  <a:pt x="585" y="1203"/>
                </a:lnTo>
                <a:lnTo>
                  <a:pt x="564" y="1249"/>
                </a:lnTo>
                <a:lnTo>
                  <a:pt x="445" y="1224"/>
                </a:lnTo>
                <a:lnTo>
                  <a:pt x="446" y="1174"/>
                </a:lnTo>
                <a:lnTo>
                  <a:pt x="351" y="1135"/>
                </a:lnTo>
                <a:lnTo>
                  <a:pt x="314" y="1167"/>
                </a:lnTo>
                <a:lnTo>
                  <a:pt x="212" y="1097"/>
                </a:lnTo>
                <a:lnTo>
                  <a:pt x="237" y="1051"/>
                </a:lnTo>
                <a:lnTo>
                  <a:pt x="167" y="978"/>
                </a:lnTo>
                <a:lnTo>
                  <a:pt x="117" y="990"/>
                </a:lnTo>
                <a:lnTo>
                  <a:pt x="55" y="885"/>
                </a:lnTo>
                <a:lnTo>
                  <a:pt x="95" y="856"/>
                </a:lnTo>
                <a:lnTo>
                  <a:pt x="63" y="759"/>
                </a:lnTo>
                <a:lnTo>
                  <a:pt x="14" y="751"/>
                </a:lnTo>
                <a:lnTo>
                  <a:pt x="0" y="631"/>
                </a:lnTo>
                <a:lnTo>
                  <a:pt x="47" y="620"/>
                </a:lnTo>
                <a:lnTo>
                  <a:pt x="58" y="517"/>
                </a:lnTo>
                <a:lnTo>
                  <a:pt x="14" y="491"/>
                </a:lnTo>
                <a:lnTo>
                  <a:pt x="51" y="375"/>
                </a:lnTo>
                <a:lnTo>
                  <a:pt x="101" y="383"/>
                </a:lnTo>
                <a:lnTo>
                  <a:pt x="151" y="293"/>
                </a:lnTo>
                <a:lnTo>
                  <a:pt x="121" y="254"/>
                </a:lnTo>
                <a:lnTo>
                  <a:pt x="204" y="162"/>
                </a:lnTo>
                <a:lnTo>
                  <a:pt x="247" y="191"/>
                </a:lnTo>
              </a:path>
            </a:pathLst>
          </a:custGeom>
          <a:solidFill>
            <a:srgbClr val="1F497D"/>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a:bevelT/>
            <a:bevelB/>
            <a:contourClr>
              <a:sysClr val="window" lastClr="FFFFFF"/>
            </a:contourClr>
          </a:sp3d>
        </p:spPr>
        <p:txBody>
          <a:bodyPr anchor="ctr"/>
          <a:lstStyle/>
          <a:p>
            <a:pPr algn="ctr" eaLnBrk="0" fontAlgn="ctr" hangingPunct="0">
              <a:spcBef>
                <a:spcPts val="0"/>
              </a:spcBef>
              <a:spcAft>
                <a:spcPts val="0"/>
              </a:spcAft>
              <a:buClr>
                <a:srgbClr val="FF0000"/>
              </a:buClr>
              <a:buSzPct val="70000"/>
              <a:defRPr/>
            </a:pPr>
            <a:endParaRPr lang="zh-CN" altLang="en-US" sz="1600" kern="0" dirty="0">
              <a:solidFill>
                <a:sysClr val="window" lastClr="FFFFFF"/>
              </a:solidFill>
              <a:latin typeface="微软雅黑" panose="020B0503020204020204" pitchFamily="34" charset="-122"/>
              <a:ea typeface="微软雅黑" panose="020B0503020204020204" pitchFamily="34" charset="-122"/>
            </a:endParaRPr>
          </a:p>
        </p:txBody>
      </p:sp>
      <p:sp>
        <p:nvSpPr>
          <p:cNvPr id="23" name="矩形 22"/>
          <p:cNvSpPr/>
          <p:nvPr/>
        </p:nvSpPr>
        <p:spPr>
          <a:xfrm>
            <a:off x="3379940" y="2641028"/>
            <a:ext cx="933790" cy="478155"/>
          </a:xfrm>
          <a:prstGeom prst="rect">
            <a:avLst/>
          </a:prstGeom>
        </p:spPr>
        <p:txBody>
          <a:bodyPr>
            <a:spAutoFit/>
          </a:bodyPr>
          <a:lstStyle/>
          <a:p>
            <a:pPr fontAlgn="auto">
              <a:lnSpc>
                <a:spcPct val="90000"/>
              </a:lnSpc>
              <a:spcBef>
                <a:spcPts val="0"/>
              </a:spcBef>
              <a:spcAft>
                <a:spcPts val="0"/>
              </a:spcAft>
              <a:defRPr/>
            </a:pP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学校</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24" name="矩形 23"/>
          <p:cNvSpPr/>
          <p:nvPr/>
        </p:nvSpPr>
        <p:spPr>
          <a:xfrm>
            <a:off x="4888982" y="3287304"/>
            <a:ext cx="894080" cy="478155"/>
          </a:xfrm>
          <a:prstGeom prst="rect">
            <a:avLst/>
          </a:prstGeom>
        </p:spPr>
        <p:txBody>
          <a:bodyPr wrap="none">
            <a:spAutoFit/>
          </a:bodyPr>
          <a:lstStyle/>
          <a:p>
            <a:pPr fontAlgn="auto">
              <a:lnSpc>
                <a:spcPct val="90000"/>
              </a:lnSpc>
              <a:spcBef>
                <a:spcPts val="0"/>
              </a:spcBef>
              <a:spcAft>
                <a:spcPts val="0"/>
              </a:spcAft>
              <a:defRPr/>
            </a:pP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专业</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36" name="矩形 35"/>
          <p:cNvSpPr/>
          <p:nvPr/>
        </p:nvSpPr>
        <p:spPr>
          <a:xfrm>
            <a:off x="6437296" y="3737498"/>
            <a:ext cx="894080" cy="478155"/>
          </a:xfrm>
          <a:prstGeom prst="rect">
            <a:avLst/>
          </a:prstGeom>
        </p:spPr>
        <p:txBody>
          <a:bodyPr wrap="none">
            <a:spAutoFit/>
          </a:bodyPr>
          <a:lstStyle/>
          <a:p>
            <a:pPr fontAlgn="auto">
              <a:lnSpc>
                <a:spcPct val="90000"/>
              </a:lnSpc>
              <a:spcBef>
                <a:spcPts val="0"/>
              </a:spcBef>
              <a:spcAft>
                <a:spcPts val="0"/>
              </a:spcAft>
              <a:defRPr/>
            </a:pP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课程</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37" name="矩形 36"/>
          <p:cNvSpPr/>
          <p:nvPr/>
        </p:nvSpPr>
        <p:spPr>
          <a:xfrm>
            <a:off x="8035818" y="4025530"/>
            <a:ext cx="894080" cy="478155"/>
          </a:xfrm>
          <a:prstGeom prst="rect">
            <a:avLst/>
          </a:prstGeom>
        </p:spPr>
        <p:txBody>
          <a:bodyPr wrap="none">
            <a:spAutoFit/>
          </a:bodyPr>
          <a:lstStyle/>
          <a:p>
            <a:pPr fontAlgn="auto">
              <a:lnSpc>
                <a:spcPct val="90000"/>
              </a:lnSpc>
              <a:spcBef>
                <a:spcPts val="0"/>
              </a:spcBef>
              <a:spcAft>
                <a:spcPts val="0"/>
              </a:spcAft>
              <a:defRPr/>
            </a:pP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教师</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38" name="矩形 37"/>
          <p:cNvSpPr/>
          <p:nvPr/>
        </p:nvSpPr>
        <p:spPr>
          <a:xfrm>
            <a:off x="9579599" y="4481503"/>
            <a:ext cx="894080" cy="478155"/>
          </a:xfrm>
          <a:prstGeom prst="rect">
            <a:avLst/>
          </a:prstGeom>
        </p:spPr>
        <p:txBody>
          <a:bodyPr wrap="none">
            <a:spAutoFit/>
          </a:bodyPr>
          <a:lstStyle/>
          <a:p>
            <a:pPr fontAlgn="auto">
              <a:lnSpc>
                <a:spcPct val="90000"/>
              </a:lnSpc>
              <a:spcBef>
                <a:spcPts val="0"/>
              </a:spcBef>
              <a:spcAft>
                <a:spcPts val="0"/>
              </a:spcAft>
              <a:defRPr/>
            </a:pPr>
            <a:r>
              <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学生</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309880"/>
            <a:ext cx="12191365" cy="6547485"/>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湖南省高等职业院校内部质量保证体系自我诊断报告</a:t>
            </a:r>
            <a:endParaRPr lang="zh-CN" altLang="en-US" dirty="0"/>
          </a:p>
          <a:p>
            <a:pPr algn="ctr"/>
            <a:r>
              <a:rPr lang="zh-CN" altLang="en-US" dirty="0"/>
              <a:t>（参考格式）</a:t>
            </a:r>
            <a:endParaRPr lang="zh-CN" altLang="en-US" dirty="0"/>
          </a:p>
          <a:p>
            <a:pPr algn="ctr"/>
            <a:r>
              <a:rPr lang="zh-CN" altLang="en-US" dirty="0"/>
              <a:t>学校名称：</a:t>
            </a:r>
            <a:endParaRPr lang="zh-CN" altLang="en-US" dirty="0"/>
          </a:p>
          <a:p>
            <a:pPr algn="ctr"/>
            <a:r>
              <a:rPr lang="zh-CN" altLang="en-US" dirty="0"/>
              <a:t>一、学校诊改工作概述</a:t>
            </a:r>
            <a:endParaRPr lang="zh-CN" altLang="en-US" dirty="0"/>
          </a:p>
          <a:p>
            <a:pPr algn="ctr"/>
            <a:r>
              <a:rPr lang="zh-CN" altLang="en-US" dirty="0"/>
              <a:t>对照指引中的复核内容，概述学校两链打造，学校、专业、课程、教师、学生五个层面中的至少三个层面质量改进螺旋建立与运行，引擎驱动与成效；数据采集与分析应用等总体情况；以及学校诊改工作所取得的成效（成效主要聚焦目标达成情况）及存在的瓶颈或短板。建议在2000字左右。</a:t>
            </a:r>
            <a:endParaRPr lang="zh-CN" altLang="en-US" dirty="0"/>
          </a:p>
          <a:p>
            <a:pPr algn="ctr"/>
            <a:r>
              <a:rPr lang="zh-CN" altLang="en-US" dirty="0"/>
              <a:t>二、学校自我诊断参考表</a:t>
            </a:r>
            <a:endParaRPr lang="zh-CN" altLang="en-US" dirty="0"/>
          </a:p>
          <a:p>
            <a:pPr algn="ctr"/>
            <a:r>
              <a:rPr lang="zh-CN" altLang="en-US" dirty="0"/>
              <a:t>诊断内容	诊断内容提示	诊断结论	拟采取的改进措施</a:t>
            </a:r>
            <a:endParaRPr lang="zh-CN" altLang="en-US" dirty="0"/>
          </a:p>
          <a:p>
            <a:pPr algn="ctr"/>
            <a:r>
              <a:rPr lang="zh-CN" altLang="en-US" dirty="0"/>
              <a:t>两链打造与实施	1.学校发展规划是否成体系，是否制定学校事业发展规划、专业（群）建设规划、课程建设规划、师资队伍建设规划等，学校机构职责是否明确，是否建立岗位工作标准。规划和标准是否执行有效。</a:t>
            </a:r>
            <a:endParaRPr lang="zh-CN" altLang="en-US" dirty="0"/>
          </a:p>
          <a:p>
            <a:pPr algn="ctr"/>
            <a:r>
              <a:rPr lang="zh-CN" altLang="en-US" dirty="0"/>
              <a:t>2.专业建设规划目标（标准）是否与学校规划契合，是否与自身基础适切；学校是否制定专业教学标准等。目标与标准是否明确并可检测。</a:t>
            </a:r>
            <a:endParaRPr lang="zh-CN" altLang="en-US" dirty="0"/>
          </a:p>
          <a:p>
            <a:pPr algn="ctr"/>
            <a:r>
              <a:rPr lang="zh-CN" altLang="en-US" dirty="0"/>
              <a:t>3.课程建设规划目标（标准）是否与专业建设规划契合，是否与自身基础适切；学校是否制定课程标准等。目标与标准是否明确并可检测。</a:t>
            </a:r>
            <a:endParaRPr lang="zh-CN" altLang="en-US" dirty="0"/>
          </a:p>
          <a:p>
            <a:pPr algn="ctr"/>
            <a:r>
              <a:rPr lang="zh-CN" altLang="en-US" dirty="0"/>
              <a:t>4.教师个人发展目标确定是否与学校师资队伍建设规划及专业建设规划等相关要求相适切。教师是否制定有个人发展计划及与之相应的目标与标准。目标与标准是否与自身基础适切，是否明确并可检测。</a:t>
            </a:r>
            <a:endParaRPr lang="zh-CN" altLang="en-US" dirty="0"/>
          </a:p>
          <a:p>
            <a:pPr algn="ctr"/>
            <a:r>
              <a:rPr lang="zh-CN" altLang="en-US" dirty="0"/>
              <a:t>5.学生是否制定有个人发展计划，个人发展目标是否与学校人才培养方案及素质教育要求相适切。学校是否建立指导学生制定个人发展计划的制度。		</a:t>
            </a:r>
            <a:endParaRPr lang="zh-CN" altLang="en-US" dirty="0"/>
          </a:p>
        </p:txBody>
      </p:sp>
      <p:sp>
        <p:nvSpPr>
          <p:cNvPr id="34" name="TextBox 38"/>
          <p:cNvSpPr txBox="1"/>
          <p:nvPr/>
        </p:nvSpPr>
        <p:spPr>
          <a:xfrm>
            <a:off x="5812691" y="5083077"/>
            <a:ext cx="865942" cy="297454"/>
          </a:xfrm>
          <a:prstGeom prst="rect">
            <a:avLst/>
          </a:prstGeom>
          <a:noFill/>
        </p:spPr>
        <p:txBody>
          <a:bodyPr wrap="none" rtlCol="0">
            <a:spAutoFit/>
          </a:bodyPr>
          <a:lstStyle/>
          <a:p>
            <a:pPr algn="ctr"/>
            <a:r>
              <a:rPr lang="en-US" altLang="zh-CN" sz="1335" dirty="0">
                <a:solidFill>
                  <a:schemeClr val="bg1"/>
                </a:solidFill>
              </a:rPr>
              <a:t>Text here</a:t>
            </a:r>
            <a:endParaRPr lang="id-ID" altLang="zh-CN" sz="1335" dirty="0">
              <a:solidFill>
                <a:schemeClr val="bg1"/>
              </a:solidFill>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algn="ctr"/>
            <a:r>
              <a:rPr lang="en-US" altLang="zh-CN" sz="1465" dirty="0">
                <a:solidFill>
                  <a:schemeClr val="bg1"/>
                </a:solidFill>
              </a:rPr>
              <a:t>Text 03</a:t>
            </a:r>
            <a:endParaRPr lang="id-ID" altLang="zh-CN" sz="1465" dirty="0">
              <a:solidFill>
                <a:schemeClr val="bg1"/>
              </a:solidFill>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algn="ctr"/>
            <a:r>
              <a:rPr lang="en-US" sz="4400" kern="900" spc="-67" dirty="0">
                <a:solidFill>
                  <a:schemeClr val="bg1"/>
                </a:solidFill>
                <a:latin typeface="Roboto Condensed Light" charset="0"/>
                <a:ea typeface="Roboto Condensed Light" charset="0"/>
                <a:cs typeface="Roboto Condensed Light" charset="0"/>
              </a:rPr>
              <a:t>2</a:t>
            </a:r>
            <a:r>
              <a:rPr lang="en-US" altLang="zh-CN" sz="4400" kern="900" spc="-67" dirty="0">
                <a:solidFill>
                  <a:schemeClr val="bg1"/>
                </a:solidFill>
                <a:latin typeface="Roboto Condensed Light" charset="0"/>
                <a:ea typeface="Roboto Condensed Light" charset="0"/>
                <a:cs typeface="Roboto Condensed Light" charset="0"/>
              </a:rPr>
              <a:t>5</a:t>
            </a:r>
            <a:r>
              <a:rPr lang="en-US" sz="4400" kern="900" spc="-67" dirty="0">
                <a:solidFill>
                  <a:schemeClr val="bg1"/>
                </a:solidFill>
                <a:latin typeface="Roboto Condensed Light" charset="0"/>
                <a:ea typeface="Roboto Condensed Light" charset="0"/>
                <a:cs typeface="Roboto Condensed Light" charset="0"/>
              </a:rPr>
              <a:t>%</a:t>
            </a:r>
            <a:endParaRPr lang="en-US" sz="4400" dirty="0">
              <a:solidFill>
                <a:schemeClr val="bg1"/>
              </a:solidFill>
              <a:latin typeface="Roboto Condensed Light" charset="0"/>
              <a:ea typeface="Roboto Condensed Light" charset="0"/>
              <a:cs typeface="Roboto Condensed Light" charset="0"/>
            </a:endParaRPr>
          </a:p>
        </p:txBody>
      </p:sp>
      <p:pic>
        <p:nvPicPr>
          <p:cNvPr id="3" name="图片 2" descr="1"/>
          <p:cNvPicPr>
            <a:picLocks noChangeAspect="1"/>
          </p:cNvPicPr>
          <p:nvPr/>
        </p:nvPicPr>
        <p:blipFill>
          <a:blip r:embed="rId2"/>
          <a:stretch>
            <a:fillRect/>
          </a:stretch>
        </p:blipFill>
        <p:spPr>
          <a:xfrm>
            <a:off x="963295" y="948055"/>
            <a:ext cx="10503535" cy="5910580"/>
          </a:xfrm>
          <a:prstGeom prst="rect">
            <a:avLst/>
          </a:prstGeom>
        </p:spPr>
      </p:pic>
      <p:sp>
        <p:nvSpPr>
          <p:cNvPr id="2" name="文本框 1"/>
          <p:cNvSpPr txBox="1"/>
          <p:nvPr/>
        </p:nvSpPr>
        <p:spPr>
          <a:xfrm>
            <a:off x="816264" y="210481"/>
            <a:ext cx="10651108" cy="829945"/>
          </a:xfrm>
          <a:prstGeom prst="rect">
            <a:avLst/>
          </a:prstGeom>
          <a:noFill/>
        </p:spPr>
        <p:txBody>
          <a:bodyPr wrap="square" rtlCol="0">
            <a:spAutoFit/>
          </a:bodyPr>
          <a:p>
            <a:pPr algn="l">
              <a:lnSpc>
                <a:spcPct val="150000"/>
              </a:lnSpc>
            </a:pPr>
            <a:r>
              <a:rPr lang="zh-CN" altLang="en-US" sz="3200" b="1" dirty="0">
                <a:effectLst>
                  <a:glow rad="63500">
                    <a:schemeClr val="accent2">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2"/>
              </a:rPr>
              <a:t>（四）撰写自我诊断报告</a:t>
            </a:r>
            <a:endParaRPr lang="zh-CN" altLang="en-US" sz="3200" b="1" dirty="0">
              <a:effectLst>
                <a:glow rad="63500">
                  <a:schemeClr val="accent2">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0"/>
            <a:ext cx="12191365" cy="6858635"/>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湖南省高等职业院校内部质量保证体系自我诊断报告</a:t>
            </a:r>
            <a:endParaRPr lang="zh-CN" altLang="en-US" dirty="0"/>
          </a:p>
          <a:p>
            <a:pPr algn="ctr"/>
            <a:r>
              <a:rPr lang="zh-CN" altLang="en-US" dirty="0"/>
              <a:t>（参考格式）</a:t>
            </a:r>
            <a:endParaRPr lang="zh-CN" altLang="en-US" dirty="0"/>
          </a:p>
          <a:p>
            <a:pPr algn="ctr"/>
            <a:r>
              <a:rPr lang="zh-CN" altLang="en-US" dirty="0"/>
              <a:t>学校名称：</a:t>
            </a:r>
            <a:endParaRPr lang="zh-CN" altLang="en-US" dirty="0"/>
          </a:p>
          <a:p>
            <a:pPr algn="ctr"/>
            <a:r>
              <a:rPr lang="zh-CN" altLang="en-US" dirty="0"/>
              <a:t>一、学校诊改工作概述</a:t>
            </a:r>
            <a:endParaRPr lang="zh-CN" altLang="en-US" dirty="0"/>
          </a:p>
          <a:p>
            <a:pPr algn="ctr"/>
            <a:r>
              <a:rPr lang="zh-CN" altLang="en-US" dirty="0"/>
              <a:t>对照指引中的复核内容，概述学校两链打造，学校、专业、课程、教师、学生五个层面中的至少三个层面质量改进螺旋建立与运行，引擎驱动与成效；数据采集与分析应用等总体情况；以及学校诊改工作所取得的成效（成效主要聚焦目标达成情况）及存在的瓶颈或短板。建议在2000字左右。</a:t>
            </a:r>
            <a:endParaRPr lang="zh-CN" altLang="en-US" dirty="0"/>
          </a:p>
          <a:p>
            <a:pPr algn="ctr"/>
            <a:r>
              <a:rPr lang="zh-CN" altLang="en-US" dirty="0"/>
              <a:t>二、学校自我诊断参考表</a:t>
            </a:r>
            <a:endParaRPr lang="zh-CN" altLang="en-US" dirty="0"/>
          </a:p>
          <a:p>
            <a:pPr algn="ctr"/>
            <a:r>
              <a:rPr lang="zh-CN" altLang="en-US" dirty="0"/>
              <a:t>诊断内容	诊断内容提示	诊断结论	拟采取的改进措施</a:t>
            </a:r>
            <a:endParaRPr lang="zh-CN" altLang="en-US" dirty="0"/>
          </a:p>
          <a:p>
            <a:pPr algn="ctr"/>
            <a:r>
              <a:rPr lang="zh-CN" altLang="en-US" dirty="0"/>
              <a:t>两链打造与实施	1.学校发展规划是否成体系，是否制定学校事业发展规划、专业（群）建设规划、课程建设规划、师资队伍建设规划等，学校机构职责是否明确，是否建立岗位工作标准。规划和标准是否执行有效。</a:t>
            </a:r>
            <a:endParaRPr lang="zh-CN" altLang="en-US" dirty="0"/>
          </a:p>
          <a:p>
            <a:pPr algn="ctr"/>
            <a:r>
              <a:rPr lang="zh-CN" altLang="en-US" dirty="0"/>
              <a:t>2.专业建设规划目标（标准）是否与学校规划契合，是否与自身基础适切；学校是否制定专业教学标准等。目标与标准是否明确并可检测。</a:t>
            </a:r>
            <a:endParaRPr lang="zh-CN" altLang="en-US" dirty="0"/>
          </a:p>
          <a:p>
            <a:pPr algn="ctr"/>
            <a:r>
              <a:rPr lang="zh-CN" altLang="en-US" dirty="0"/>
              <a:t>3.课程建设规划目标（标准）是否与专业建设规划契合，是否与自身基础适切；学校是否制定课程标准等。目标与标准是否明确并可检测。</a:t>
            </a:r>
            <a:endParaRPr lang="zh-CN" altLang="en-US" dirty="0"/>
          </a:p>
          <a:p>
            <a:pPr algn="ctr"/>
            <a:r>
              <a:rPr lang="zh-CN" altLang="en-US" dirty="0"/>
              <a:t>4.教师个人发展目标确定是否与学校师资队伍建设规划及专业建设规划等相关要求相适切。教师是否制定有个人发展计划及与之相应的目标与标准。目标与标准是否与自身基础适切，是否明确并可检测。</a:t>
            </a:r>
            <a:endParaRPr lang="zh-CN" altLang="en-US" dirty="0"/>
          </a:p>
          <a:p>
            <a:pPr algn="ctr"/>
            <a:r>
              <a:rPr lang="zh-CN" altLang="en-US" dirty="0"/>
              <a:t>5.学生是否制定有个人发展计划，个人发展目标是否与学校人才培养方案及素质教育要求相适切。学校是否建立指导学生制定个人发展计划的制度。		</a:t>
            </a:r>
            <a:endParaRPr lang="zh-CN" altLang="en-US" dirty="0"/>
          </a:p>
        </p:txBody>
      </p:sp>
      <p:sp>
        <p:nvSpPr>
          <p:cNvPr id="34" name="TextBox 38"/>
          <p:cNvSpPr txBox="1"/>
          <p:nvPr/>
        </p:nvSpPr>
        <p:spPr>
          <a:xfrm>
            <a:off x="5812691" y="5083077"/>
            <a:ext cx="865942" cy="297454"/>
          </a:xfrm>
          <a:prstGeom prst="rect">
            <a:avLst/>
          </a:prstGeom>
          <a:noFill/>
        </p:spPr>
        <p:txBody>
          <a:bodyPr wrap="none" rtlCol="0">
            <a:spAutoFit/>
          </a:bodyPr>
          <a:lstStyle/>
          <a:p>
            <a:pPr algn="ctr"/>
            <a:r>
              <a:rPr lang="en-US" altLang="zh-CN" sz="1335" dirty="0">
                <a:solidFill>
                  <a:schemeClr val="bg1"/>
                </a:solidFill>
              </a:rPr>
              <a:t>Text here</a:t>
            </a:r>
            <a:endParaRPr lang="id-ID" altLang="zh-CN" sz="1335" dirty="0">
              <a:solidFill>
                <a:schemeClr val="bg1"/>
              </a:solidFill>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algn="ctr"/>
            <a:r>
              <a:rPr lang="en-US" altLang="zh-CN" sz="1465" dirty="0">
                <a:solidFill>
                  <a:schemeClr val="bg1"/>
                </a:solidFill>
              </a:rPr>
              <a:t>Text 03</a:t>
            </a:r>
            <a:endParaRPr lang="id-ID" altLang="zh-CN" sz="1465" dirty="0">
              <a:solidFill>
                <a:schemeClr val="bg1"/>
              </a:solidFill>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algn="ctr"/>
            <a:r>
              <a:rPr lang="en-US" sz="4400" kern="900" spc="-67" dirty="0">
                <a:solidFill>
                  <a:schemeClr val="bg1"/>
                </a:solidFill>
                <a:latin typeface="Roboto Condensed Light" charset="0"/>
                <a:ea typeface="Roboto Condensed Light" charset="0"/>
                <a:cs typeface="Roboto Condensed Light" charset="0"/>
              </a:rPr>
              <a:t>2</a:t>
            </a:r>
            <a:r>
              <a:rPr lang="en-US" altLang="zh-CN" sz="4400" kern="900" spc="-67" dirty="0">
                <a:solidFill>
                  <a:schemeClr val="bg1"/>
                </a:solidFill>
                <a:latin typeface="Roboto Condensed Light" charset="0"/>
                <a:ea typeface="Roboto Condensed Light" charset="0"/>
                <a:cs typeface="Roboto Condensed Light" charset="0"/>
              </a:rPr>
              <a:t>5</a:t>
            </a:r>
            <a:r>
              <a:rPr lang="en-US" sz="4400" kern="900" spc="-67" dirty="0">
                <a:solidFill>
                  <a:schemeClr val="bg1"/>
                </a:solidFill>
                <a:latin typeface="Roboto Condensed Light" charset="0"/>
                <a:ea typeface="Roboto Condensed Light" charset="0"/>
                <a:cs typeface="Roboto Condensed Light" charset="0"/>
              </a:rPr>
              <a:t>%</a:t>
            </a:r>
            <a:endParaRPr lang="en-US" sz="4400" dirty="0">
              <a:solidFill>
                <a:schemeClr val="bg1"/>
              </a:solidFill>
              <a:latin typeface="Roboto Condensed Light" charset="0"/>
              <a:ea typeface="Roboto Condensed Light" charset="0"/>
              <a:cs typeface="Roboto Condensed Light" charset="0"/>
            </a:endParaRPr>
          </a:p>
        </p:txBody>
      </p:sp>
      <p:pic>
        <p:nvPicPr>
          <p:cNvPr id="2" name="图片 1" descr="2"/>
          <p:cNvPicPr>
            <a:picLocks noChangeAspect="1"/>
          </p:cNvPicPr>
          <p:nvPr/>
        </p:nvPicPr>
        <p:blipFill>
          <a:blip r:embed="rId2"/>
          <a:stretch>
            <a:fillRect/>
          </a:stretch>
        </p:blipFill>
        <p:spPr>
          <a:xfrm>
            <a:off x="992505" y="0"/>
            <a:ext cx="10621645" cy="685736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635" y="414020"/>
            <a:ext cx="12192000"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44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6" name="文本框 5"/>
          <p:cNvSpPr txBox="1"/>
          <p:nvPr/>
        </p:nvSpPr>
        <p:spPr>
          <a:xfrm>
            <a:off x="2003360" y="1773796"/>
            <a:ext cx="9374910" cy="4399915"/>
          </a:xfrm>
          <a:prstGeom prst="rect">
            <a:avLst/>
          </a:prstGeom>
          <a:noFill/>
        </p:spPr>
        <p:txBody>
          <a:bodyPr wrap="square" rtlCol="0">
            <a:spAutoFit/>
          </a:bodyPr>
          <a:lstStyle/>
          <a:p>
            <a:pPr marL="457200" indent="-457200">
              <a:lnSpc>
                <a:spcPct val="150000"/>
              </a:lnSpc>
              <a:buFont typeface="Wingdings" panose="05000000000000000000" charset="0"/>
              <a:buChar char="u"/>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 概述</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nSpc>
                <a:spcPct val="150000"/>
              </a:lnSpc>
              <a:buFont typeface="Wingdings" panose="05000000000000000000" charset="0"/>
              <a:buChar char="u"/>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诊改起止时间及运行制度</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nSpc>
                <a:spcPct val="150000"/>
              </a:lnSpc>
              <a:buFont typeface="Wingdings" panose="05000000000000000000" charset="0"/>
              <a:buChar char="u"/>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阶段性诊断改进情况（最好有数据及模型图）</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nSpc>
                <a:spcPct val="150000"/>
              </a:lnSpc>
              <a:buFont typeface="Wingdings" panose="05000000000000000000" charset="0"/>
              <a:buChar char="u"/>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周期性诊断情况及改进措施</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nSpc>
                <a:spcPct val="150000"/>
              </a:lnSpc>
              <a:buFont typeface="Wingdings" panose="05000000000000000000" charset="0"/>
              <a:buChar char="u"/>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专业（课程）建设效果</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nSpc>
                <a:spcPct val="150000"/>
              </a:lnSpc>
              <a:buFont typeface="Wingdings" panose="05000000000000000000" charset="0"/>
              <a:buChar char="u"/>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存在主要问题及短板</a:t>
            </a:r>
            <a:endParaRPr lang="en-US" altLang="zh-CN" sz="2800" dirty="0">
              <a:solidFill>
                <a:schemeClr val="tx1">
                  <a:lumMod val="95000"/>
                  <a:lumOff val="5000"/>
                </a:schemeClr>
              </a:solidFill>
            </a:endParaRPr>
          </a:p>
          <a:p>
            <a:r>
              <a:rPr lang="en-US" altLang="zh-CN" sz="2800" dirty="0">
                <a:solidFill>
                  <a:srgbClr val="00B0F0"/>
                </a:solidFill>
              </a:rPr>
              <a:t>           </a:t>
            </a:r>
            <a:endParaRPr lang="en-US" altLang="zh-CN" sz="2800" dirty="0">
              <a:solidFill>
                <a:srgbClr val="00B0F0"/>
              </a:solidFill>
            </a:endParaRPr>
          </a:p>
        </p:txBody>
      </p:sp>
      <p:sp>
        <p:nvSpPr>
          <p:cNvPr id="2" name="文本框 1"/>
          <p:cNvSpPr txBox="1"/>
          <p:nvPr/>
        </p:nvSpPr>
        <p:spPr>
          <a:xfrm>
            <a:off x="925830" y="810895"/>
            <a:ext cx="9617075" cy="829945"/>
          </a:xfrm>
          <a:prstGeom prst="rect">
            <a:avLst/>
          </a:prstGeom>
          <a:noFill/>
        </p:spPr>
        <p:txBody>
          <a:bodyPr wrap="square" rtlCol="0">
            <a:spAutoFit/>
          </a:bodyPr>
          <a:p>
            <a:pPr algn="l" fontAlgn="auto">
              <a:lnSpc>
                <a:spcPct val="150000"/>
              </a:lnSpc>
            </a:pPr>
            <a:r>
              <a:rPr lang="zh-CN" altLang="en-US" sz="3200" b="1" dirty="0">
                <a:effectLst>
                  <a:glow rad="63500">
                    <a:schemeClr val="accent2">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2"/>
                <a:sym typeface="+mn-ea"/>
              </a:rPr>
              <a:t>（五）撰写专业、课程诊改工作汇报（提纲建议稿）</a:t>
            </a:r>
            <a:endParaRPr lang="zh-CN" altLang="en-US" sz="3200" b="1" dirty="0">
              <a:effectLst>
                <a:glow rad="63500">
                  <a:schemeClr val="accent2">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湖南省高等职业院校内部质量保证体系自我诊断报告</a:t>
            </a:r>
            <a:endParaRPr lang="zh-CN" altLang="en-US" dirty="0"/>
          </a:p>
          <a:p>
            <a:pPr algn="ctr"/>
            <a:r>
              <a:rPr lang="zh-CN" altLang="en-US" dirty="0"/>
              <a:t>（参考格式）</a:t>
            </a:r>
            <a:endParaRPr lang="zh-CN" altLang="en-US" dirty="0"/>
          </a:p>
          <a:p>
            <a:pPr algn="ctr"/>
            <a:r>
              <a:rPr lang="zh-CN" altLang="en-US" dirty="0"/>
              <a:t>学校名称：</a:t>
            </a:r>
            <a:endParaRPr lang="zh-CN" altLang="en-US" dirty="0"/>
          </a:p>
          <a:p>
            <a:pPr algn="ctr"/>
            <a:r>
              <a:rPr lang="zh-CN" altLang="en-US" dirty="0"/>
              <a:t>一、学校诊改工作概述</a:t>
            </a:r>
            <a:endParaRPr lang="zh-CN" altLang="en-US" dirty="0"/>
          </a:p>
          <a:p>
            <a:pPr algn="ctr"/>
            <a:r>
              <a:rPr lang="zh-CN" altLang="en-US" dirty="0"/>
              <a:t>对照指引中的复核内容，概述学校两链打造，学校、专业、课程、教师、学生五个层面中的至少三个层面质量改进螺旋建立与运行，引擎驱动与成效；数据采集与分析应用等总体情况；以及学校诊改工作所取得的成效（成效主要聚焦目标达成情况）及存在的瓶颈或短板。建议在2000字左右。</a:t>
            </a:r>
            <a:endParaRPr lang="zh-CN" altLang="en-US" dirty="0"/>
          </a:p>
          <a:p>
            <a:pPr algn="ctr"/>
            <a:r>
              <a:rPr lang="zh-CN" altLang="en-US" dirty="0"/>
              <a:t>二、学校自我诊断参考表</a:t>
            </a:r>
            <a:endParaRPr lang="zh-CN" altLang="en-US" dirty="0"/>
          </a:p>
          <a:p>
            <a:pPr algn="ctr"/>
            <a:r>
              <a:rPr lang="zh-CN" altLang="en-US" dirty="0"/>
              <a:t>诊断内容	诊断内容提示	诊断结论	拟采取的改进措施</a:t>
            </a:r>
            <a:endParaRPr lang="zh-CN" altLang="en-US" dirty="0"/>
          </a:p>
          <a:p>
            <a:pPr algn="ctr"/>
            <a:r>
              <a:rPr lang="zh-CN" altLang="en-US" dirty="0"/>
              <a:t>两链打造与实施	1.学校发展规划是否成体系，是否制定学校事业发展规划、专业（群）建设规划、课程建设规划、师资队伍建设规划等，学校机构职责是否明确，是否建立岗位工作标准。规划和标准是否执行有效。</a:t>
            </a:r>
            <a:endParaRPr lang="zh-CN" altLang="en-US" dirty="0"/>
          </a:p>
          <a:p>
            <a:pPr algn="ctr"/>
            <a:r>
              <a:rPr lang="zh-CN" altLang="en-US" dirty="0"/>
              <a:t>2.专业建设规划目标（标准）是否与学校规划契合，是否与自身基础适切；学校是否制定专业教学标准等。目标与标准是否明确并可检测。</a:t>
            </a:r>
            <a:endParaRPr lang="zh-CN" altLang="en-US" dirty="0"/>
          </a:p>
          <a:p>
            <a:pPr algn="ctr"/>
            <a:r>
              <a:rPr lang="zh-CN" altLang="en-US" dirty="0"/>
              <a:t>3.课程建设规划目标（标准）是否与专业建设规划契合，是否与自身基础适切；学校是否制定课程标准等。目标与标准是否明确并可检测。</a:t>
            </a:r>
            <a:endParaRPr lang="zh-CN" altLang="en-US" dirty="0"/>
          </a:p>
          <a:p>
            <a:pPr algn="ctr"/>
            <a:r>
              <a:rPr lang="zh-CN" altLang="en-US" dirty="0"/>
              <a:t>4.教师个人发展目标确定是否与学校师资队伍建设规划及专业建设规划等相关要求相适切。教师是否制定有个人发展计划及与之相应的目标与标准。目标与标准是否与自身基础适切，是否明确并可检测。</a:t>
            </a:r>
            <a:endParaRPr lang="zh-CN" altLang="en-US" dirty="0"/>
          </a:p>
          <a:p>
            <a:pPr algn="ctr"/>
            <a:r>
              <a:rPr lang="zh-CN" altLang="en-US" dirty="0"/>
              <a:t>5.学生是否制定有个人发展计划，个人发展目标是否与学校人才培养方案及素质教育要求相适切。学校是否建立指导学生制定个人发展计划的制度。		</a:t>
            </a:r>
            <a:endParaRPr lang="zh-CN" altLang="en-US" dirty="0"/>
          </a:p>
        </p:txBody>
      </p:sp>
      <p:sp>
        <p:nvSpPr>
          <p:cNvPr id="34" name="TextBox 38"/>
          <p:cNvSpPr txBox="1"/>
          <p:nvPr/>
        </p:nvSpPr>
        <p:spPr>
          <a:xfrm>
            <a:off x="5812691" y="5083077"/>
            <a:ext cx="865942" cy="297454"/>
          </a:xfrm>
          <a:prstGeom prst="rect">
            <a:avLst/>
          </a:prstGeom>
          <a:noFill/>
        </p:spPr>
        <p:txBody>
          <a:bodyPr wrap="none" rtlCol="0">
            <a:spAutoFit/>
          </a:bodyPr>
          <a:lstStyle/>
          <a:p>
            <a:pPr algn="ctr"/>
            <a:r>
              <a:rPr lang="en-US" altLang="zh-CN" sz="1335" dirty="0">
                <a:solidFill>
                  <a:schemeClr val="bg1"/>
                </a:solidFill>
              </a:rPr>
              <a:t>Text here</a:t>
            </a:r>
            <a:endParaRPr lang="id-ID" altLang="zh-CN" sz="1335" dirty="0">
              <a:solidFill>
                <a:schemeClr val="bg1"/>
              </a:solidFill>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algn="ctr"/>
            <a:r>
              <a:rPr lang="en-US" altLang="zh-CN" sz="1465" dirty="0">
                <a:solidFill>
                  <a:schemeClr val="bg1"/>
                </a:solidFill>
              </a:rPr>
              <a:t>Text 03</a:t>
            </a:r>
            <a:endParaRPr lang="id-ID" altLang="zh-CN" sz="1465" dirty="0">
              <a:solidFill>
                <a:schemeClr val="bg1"/>
              </a:solidFill>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algn="ctr"/>
            <a:r>
              <a:rPr lang="en-US" sz="4400" kern="900" spc="-67" dirty="0">
                <a:solidFill>
                  <a:schemeClr val="bg1"/>
                </a:solidFill>
                <a:latin typeface="Roboto Condensed Light" charset="0"/>
                <a:ea typeface="Roboto Condensed Light" charset="0"/>
                <a:cs typeface="Roboto Condensed Light" charset="0"/>
              </a:rPr>
              <a:t>2</a:t>
            </a:r>
            <a:r>
              <a:rPr lang="en-US" altLang="zh-CN" sz="4400" kern="900" spc="-67" dirty="0">
                <a:solidFill>
                  <a:schemeClr val="bg1"/>
                </a:solidFill>
                <a:latin typeface="Roboto Condensed Light" charset="0"/>
                <a:ea typeface="Roboto Condensed Light" charset="0"/>
                <a:cs typeface="Roboto Condensed Light" charset="0"/>
              </a:rPr>
              <a:t>5</a:t>
            </a:r>
            <a:r>
              <a:rPr lang="en-US" sz="4400" kern="900" spc="-67" dirty="0">
                <a:solidFill>
                  <a:schemeClr val="bg1"/>
                </a:solidFill>
                <a:latin typeface="Roboto Condensed Light" charset="0"/>
                <a:ea typeface="Roboto Condensed Light" charset="0"/>
                <a:cs typeface="Roboto Condensed Light" charset="0"/>
              </a:rPr>
              <a:t>%</a:t>
            </a:r>
            <a:endParaRPr lang="en-US" sz="4400" dirty="0">
              <a:solidFill>
                <a:schemeClr val="bg1"/>
              </a:solidFill>
              <a:latin typeface="Roboto Condensed Light" charset="0"/>
              <a:ea typeface="Roboto Condensed Light" charset="0"/>
              <a:cs typeface="Roboto Condensed Light" charset="0"/>
            </a:endParaRPr>
          </a:p>
        </p:txBody>
      </p:sp>
      <p:sp>
        <p:nvSpPr>
          <p:cNvPr id="5" name="文本框 4"/>
          <p:cNvSpPr txBox="1"/>
          <p:nvPr/>
        </p:nvSpPr>
        <p:spPr>
          <a:xfrm>
            <a:off x="636559" y="718481"/>
            <a:ext cx="10651108" cy="6231255"/>
          </a:xfrm>
          <a:prstGeom prst="rect">
            <a:avLst/>
          </a:prstGeom>
          <a:noFill/>
        </p:spPr>
        <p:txBody>
          <a:bodyPr wrap="square" rtlCol="0">
            <a:spAutoFit/>
          </a:bodyPr>
          <a:lstStyle/>
          <a:p>
            <a:pPr fontAlgn="auto">
              <a:lnSpc>
                <a:spcPct val="150000"/>
              </a:lnSpc>
              <a:spcAft>
                <a:spcPts val="1800"/>
              </a:spcAft>
            </a:pPr>
            <a:r>
              <a:rPr lang="en-US" altLang="zh-CN" sz="28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effectLst>
                  <a:glow rad="63500">
                    <a:schemeClr val="accent2">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2"/>
              </a:rPr>
              <a:t>（六）现场复核准备</a:t>
            </a:r>
            <a:endParaRPr lang="zh-CN" altLang="en-US" sz="3200" b="1" dirty="0">
              <a:effectLst>
                <a:glow rad="63500">
                  <a:schemeClr val="accent2">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准备学校汇报材料及</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PPT(</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主要围绕体系有没有、诊改动没动、效果好不好等方面展开</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800" dirty="0">
              <a:latin typeface="微软雅黑" panose="020B0503020204020204" pitchFamily="34" charset="-122"/>
              <a:ea typeface="微软雅黑" panose="020B0503020204020204" pitchFamily="34" charset="-122"/>
              <a:cs typeface="微软雅黑" panose="020B0503020204020204" pitchFamily="34" charset="-122"/>
            </a:endParaRPr>
          </a:p>
          <a:p>
            <a:pPr marL="1828800" lvl="3" indent="-457200">
              <a:lnSpc>
                <a:spcPct val="150000"/>
              </a:lnSpc>
              <a:buFont typeface="Wingdings" panose="05000000000000000000" charset="0"/>
              <a:buChar char="u"/>
            </a:pP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“X”</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层面诊改相关资料</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汇报、座谈、访谈等各项准备</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a:p>
            <a:pPr marL="1828800" lvl="3" indent="-457200">
              <a:lnSpc>
                <a:spcPct val="150000"/>
              </a:lnSpc>
              <a:buFont typeface="Wingdings" panose="05000000000000000000" charset="0"/>
              <a:buChar char="u"/>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学校质量文化</a:t>
            </a:r>
            <a:endParaRPr lang="zh-CN" altLang="en-US" sz="2800" dirty="0"/>
          </a:p>
          <a:p>
            <a:pPr lvl="3">
              <a:lnSpc>
                <a:spcPct val="150000"/>
              </a:lnSpc>
            </a:pPr>
            <a:endParaRPr lang="zh-CN" altLang="en-US" sz="2800" dirty="0"/>
          </a:p>
          <a:p>
            <a:pPr lvl="3">
              <a:lnSpc>
                <a:spcPct val="150000"/>
              </a:lnSpc>
            </a:pPr>
            <a:endParaRPr lang="zh-CN" altLang="en-US" sz="2800" dirty="0"/>
          </a:p>
          <a:p>
            <a:pPr lvl="3">
              <a:lnSpc>
                <a:spcPct val="150000"/>
              </a:lnSpc>
            </a:pPr>
            <a:endParaRPr lang="zh-CN" alt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湖南省高等职业院校内部质量保证体系自我诊断报告</a:t>
            </a:r>
            <a:endParaRPr lang="zh-CN" altLang="en-US" dirty="0"/>
          </a:p>
          <a:p>
            <a:pPr algn="ctr"/>
            <a:r>
              <a:rPr lang="zh-CN" altLang="en-US" dirty="0"/>
              <a:t>（参考格式）</a:t>
            </a:r>
            <a:endParaRPr lang="zh-CN" altLang="en-US" dirty="0"/>
          </a:p>
          <a:p>
            <a:pPr algn="ctr"/>
            <a:r>
              <a:rPr lang="zh-CN" altLang="en-US" dirty="0"/>
              <a:t>学校名称：</a:t>
            </a:r>
            <a:endParaRPr lang="zh-CN" altLang="en-US" dirty="0"/>
          </a:p>
          <a:p>
            <a:pPr algn="ctr"/>
            <a:r>
              <a:rPr lang="zh-CN" altLang="en-US" dirty="0"/>
              <a:t>一、学校诊改工作概述</a:t>
            </a:r>
            <a:endParaRPr lang="zh-CN" altLang="en-US" dirty="0"/>
          </a:p>
          <a:p>
            <a:pPr algn="ctr"/>
            <a:r>
              <a:rPr lang="zh-CN" altLang="en-US" dirty="0"/>
              <a:t>对照指引中的复核内容，概述学校两链打造，学校、专业、课程、教师、学生五个层面中的至少三个层面质量改进螺旋建立与运行，引擎驱动与成效；数据采集与分析应用等总体情况；以及学校诊改工作所取得的成效（成效主要聚焦目标达成情况）及存在的瓶颈或短板。建议在2000字左右。</a:t>
            </a:r>
            <a:endParaRPr lang="zh-CN" altLang="en-US" dirty="0"/>
          </a:p>
          <a:p>
            <a:pPr algn="ctr"/>
            <a:r>
              <a:rPr lang="zh-CN" altLang="en-US" dirty="0"/>
              <a:t>二、学校自我诊断参考表</a:t>
            </a:r>
            <a:endParaRPr lang="zh-CN" altLang="en-US" dirty="0"/>
          </a:p>
          <a:p>
            <a:pPr algn="ctr"/>
            <a:r>
              <a:rPr lang="zh-CN" altLang="en-US" dirty="0"/>
              <a:t>诊断内容	诊断内容提示	诊断结论	拟采取的改进措施</a:t>
            </a:r>
            <a:endParaRPr lang="zh-CN" altLang="en-US" dirty="0"/>
          </a:p>
          <a:p>
            <a:pPr algn="ctr"/>
            <a:r>
              <a:rPr lang="zh-CN" altLang="en-US" dirty="0"/>
              <a:t>两链打造与实施	1.学校发展规划是否成体系，是否制定学校事业发展规划、专业（群）建设规划、课程建设规划、师资队伍建设规划等，学校机构职责是否明确，是否建立岗位工作标准。规划和标准是否执行有效。</a:t>
            </a:r>
            <a:endParaRPr lang="zh-CN" altLang="en-US" dirty="0"/>
          </a:p>
          <a:p>
            <a:pPr algn="ctr"/>
            <a:r>
              <a:rPr lang="zh-CN" altLang="en-US" dirty="0"/>
              <a:t>2.专业建设规划目标（标准）是否与学校规划契合，是否与自身基础适切；学校是否制定专业教学标准等。目标与标准是否明确并可检测。</a:t>
            </a:r>
            <a:endParaRPr lang="zh-CN" altLang="en-US" dirty="0"/>
          </a:p>
          <a:p>
            <a:pPr algn="ctr"/>
            <a:r>
              <a:rPr lang="zh-CN" altLang="en-US" dirty="0"/>
              <a:t>3.课程建设规划目标（标准）是否与专业建设规划契合，是否与自身基础适切；学校是否制定课程标准等。目标与标准是否明确并可检测。</a:t>
            </a:r>
            <a:endParaRPr lang="zh-CN" altLang="en-US" dirty="0"/>
          </a:p>
          <a:p>
            <a:pPr algn="ctr"/>
            <a:r>
              <a:rPr lang="zh-CN" altLang="en-US" dirty="0"/>
              <a:t>4.教师个人发展目标确定是否与学校师资队伍建设规划及专业建设规划等相关要求相适切。教师是否制定有个人发展计划及与之相应的目标与标准。目标与标准是否与自身基础适切，是否明确并可检测。</a:t>
            </a:r>
            <a:endParaRPr lang="zh-CN" altLang="en-US" dirty="0"/>
          </a:p>
          <a:p>
            <a:pPr algn="ctr"/>
            <a:r>
              <a:rPr lang="zh-CN" altLang="en-US" dirty="0"/>
              <a:t>5.学生是否制定有个人发展计划，个人发展目标是否与学校人才培养方案及素质教育要求相适切。学校是否建立指导学生制定个人发展计划的制度。		</a:t>
            </a:r>
            <a:endParaRPr lang="zh-CN" altLang="en-US" dirty="0"/>
          </a:p>
        </p:txBody>
      </p:sp>
      <p:sp>
        <p:nvSpPr>
          <p:cNvPr id="34" name="TextBox 38"/>
          <p:cNvSpPr txBox="1"/>
          <p:nvPr/>
        </p:nvSpPr>
        <p:spPr>
          <a:xfrm>
            <a:off x="5812691" y="5083077"/>
            <a:ext cx="865942" cy="297454"/>
          </a:xfrm>
          <a:prstGeom prst="rect">
            <a:avLst/>
          </a:prstGeom>
          <a:noFill/>
        </p:spPr>
        <p:txBody>
          <a:bodyPr wrap="none" rtlCol="0">
            <a:spAutoFit/>
          </a:bodyPr>
          <a:lstStyle/>
          <a:p>
            <a:pPr algn="ctr"/>
            <a:r>
              <a:rPr lang="en-US" altLang="zh-CN" sz="1335" dirty="0">
                <a:solidFill>
                  <a:schemeClr val="bg1"/>
                </a:solidFill>
              </a:rPr>
              <a:t>Text here</a:t>
            </a:r>
            <a:endParaRPr lang="id-ID" altLang="zh-CN" sz="1335" dirty="0">
              <a:solidFill>
                <a:schemeClr val="bg1"/>
              </a:solidFill>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algn="ctr"/>
            <a:r>
              <a:rPr lang="en-US" altLang="zh-CN" sz="1465" dirty="0">
                <a:solidFill>
                  <a:schemeClr val="bg1"/>
                </a:solidFill>
              </a:rPr>
              <a:t>Text 03</a:t>
            </a:r>
            <a:endParaRPr lang="id-ID" altLang="zh-CN" sz="1465" dirty="0">
              <a:solidFill>
                <a:schemeClr val="bg1"/>
              </a:solidFill>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algn="ctr"/>
            <a:r>
              <a:rPr lang="en-US" sz="4400" kern="900" spc="-67" dirty="0">
                <a:solidFill>
                  <a:schemeClr val="bg1"/>
                </a:solidFill>
                <a:latin typeface="Roboto Condensed Light" charset="0"/>
                <a:ea typeface="Roboto Condensed Light" charset="0"/>
                <a:cs typeface="Roboto Condensed Light" charset="0"/>
              </a:rPr>
              <a:t>2</a:t>
            </a:r>
            <a:r>
              <a:rPr lang="en-US" altLang="zh-CN" sz="4400" kern="900" spc="-67" dirty="0">
                <a:solidFill>
                  <a:schemeClr val="bg1"/>
                </a:solidFill>
                <a:latin typeface="Roboto Condensed Light" charset="0"/>
                <a:ea typeface="Roboto Condensed Light" charset="0"/>
                <a:cs typeface="Roboto Condensed Light" charset="0"/>
              </a:rPr>
              <a:t>5</a:t>
            </a:r>
            <a:r>
              <a:rPr lang="en-US" sz="4400" kern="900" spc="-67" dirty="0">
                <a:solidFill>
                  <a:schemeClr val="bg1"/>
                </a:solidFill>
                <a:latin typeface="Roboto Condensed Light" charset="0"/>
                <a:ea typeface="Roboto Condensed Light" charset="0"/>
                <a:cs typeface="Roboto Condensed Light" charset="0"/>
              </a:rPr>
              <a:t>%</a:t>
            </a:r>
            <a:endParaRPr lang="en-US" sz="4400" dirty="0">
              <a:solidFill>
                <a:schemeClr val="bg1"/>
              </a:solidFill>
              <a:latin typeface="Roboto Condensed Light" charset="0"/>
              <a:ea typeface="Roboto Condensed Light" charset="0"/>
              <a:cs typeface="Roboto Condensed Light" charset="0"/>
            </a:endParaRPr>
          </a:p>
        </p:txBody>
      </p:sp>
      <p:sp>
        <p:nvSpPr>
          <p:cNvPr id="5" name="文本框 4"/>
          <p:cNvSpPr txBox="1"/>
          <p:nvPr/>
        </p:nvSpPr>
        <p:spPr>
          <a:xfrm>
            <a:off x="618144" y="821351"/>
            <a:ext cx="10651108" cy="5215890"/>
          </a:xfrm>
          <a:prstGeom prst="rect">
            <a:avLst/>
          </a:prstGeom>
          <a:noFill/>
        </p:spPr>
        <p:txBody>
          <a:bodyPr wrap="square" rtlCol="0">
            <a:spAutoFit/>
          </a:bodyPr>
          <a:lstStyle/>
          <a:p>
            <a:pPr fontAlgn="auto">
              <a:lnSpc>
                <a:spcPct val="150000"/>
              </a:lnSpc>
              <a:spcAft>
                <a:spcPts val="1800"/>
              </a:spcAft>
            </a:pPr>
            <a:r>
              <a:rPr lang="en-US" altLang="zh-CN" sz="3600" dirty="0"/>
              <a:t>     </a:t>
            </a:r>
            <a:r>
              <a:rPr lang="en-US" altLang="zh-CN" sz="3600" dirty="0">
                <a:solidFill>
                  <a:srgbClr val="0070C0"/>
                </a:solidFill>
              </a:rPr>
              <a:t> </a:t>
            </a:r>
            <a:r>
              <a:rPr lang="en-US" altLang="zh-CN" sz="3600" dirty="0">
                <a:solidFill>
                  <a:srgbClr val="0F76AD"/>
                </a:solidFill>
              </a:rPr>
              <a:t>  </a:t>
            </a:r>
            <a:r>
              <a:rPr lang="zh-CN" altLang="en-US" sz="3600" b="1" dirty="0">
                <a:solidFill>
                  <a:srgbClr val="0F76AD"/>
                </a:solidFill>
                <a:latin typeface="微软雅黑" panose="020B0503020204020204" pitchFamily="34" charset="-122"/>
                <a:ea typeface="微软雅黑" panose="020B0503020204020204" pitchFamily="34" charset="-122"/>
              </a:rPr>
              <a:t>诊断</a:t>
            </a:r>
            <a:endParaRPr lang="zh-CN" altLang="en-US" sz="3600" b="1" dirty="0">
              <a:latin typeface="微软雅黑" panose="020B0503020204020204" pitchFamily="34" charset="-122"/>
              <a:ea typeface="微软雅黑" panose="020B0503020204020204" pitchFamily="34" charset="-122"/>
            </a:endParaRPr>
          </a:p>
          <a:p>
            <a:pPr lvl="8" fontAlgn="auto">
              <a:lnSpc>
                <a:spcPct val="150000"/>
              </a:lnSpc>
              <a:spcAft>
                <a:spcPts val="1800"/>
              </a:spcAft>
            </a:pPr>
            <a:r>
              <a:rPr lang="zh-CN" altLang="en-US" sz="3600" b="1" dirty="0">
                <a:latin typeface="微软雅黑" panose="020B0503020204020204" pitchFamily="34" charset="-122"/>
                <a:ea typeface="微软雅黑" panose="020B0503020204020204" pitchFamily="34" charset="-122"/>
              </a:rPr>
              <a:t>诊是术、断是道</a:t>
            </a:r>
            <a:endParaRPr lang="zh-CN" altLang="en-US" sz="3600" b="1" dirty="0">
              <a:latin typeface="微软雅黑" panose="020B0503020204020204" pitchFamily="34" charset="-122"/>
              <a:ea typeface="微软雅黑" panose="020B0503020204020204" pitchFamily="34" charset="-122"/>
            </a:endParaRPr>
          </a:p>
          <a:p>
            <a:pPr lvl="8" fontAlgn="auto">
              <a:lnSpc>
                <a:spcPct val="150000"/>
              </a:lnSpc>
              <a:spcAft>
                <a:spcPts val="1800"/>
              </a:spcAft>
            </a:pPr>
            <a:r>
              <a:rPr lang="zh-CN" altLang="en-US" sz="3600" b="1" dirty="0">
                <a:latin typeface="微软雅黑" panose="020B0503020204020204" pitchFamily="34" charset="-122"/>
                <a:ea typeface="微软雅黑" panose="020B0503020204020204" pitchFamily="34" charset="-122"/>
              </a:rPr>
              <a:t>既要有道又要有术</a:t>
            </a:r>
            <a:endParaRPr lang="zh-CN" altLang="en-US" sz="3600" b="1" dirty="0">
              <a:latin typeface="微软雅黑" panose="020B0503020204020204" pitchFamily="34" charset="-122"/>
              <a:ea typeface="微软雅黑" panose="020B0503020204020204" pitchFamily="34" charset="-122"/>
            </a:endParaRPr>
          </a:p>
          <a:p>
            <a:pPr lvl="3">
              <a:lnSpc>
                <a:spcPct val="150000"/>
              </a:lnSpc>
            </a:pPr>
            <a:endParaRPr lang="zh-CN" altLang="en-US" sz="2800" b="1" dirty="0">
              <a:latin typeface="微软雅黑" panose="020B0503020204020204" pitchFamily="34" charset="-122"/>
              <a:ea typeface="微软雅黑" panose="020B0503020204020204" pitchFamily="34" charset="-122"/>
            </a:endParaRPr>
          </a:p>
          <a:p>
            <a:pPr lvl="3">
              <a:lnSpc>
                <a:spcPct val="150000"/>
              </a:lnSpc>
            </a:pPr>
            <a:endParaRPr lang="zh-CN" altLang="en-US" sz="2800" dirty="0"/>
          </a:p>
          <a:p>
            <a:pPr lvl="3">
              <a:lnSpc>
                <a:spcPct val="150000"/>
              </a:lnSpc>
            </a:pPr>
            <a:endParaRPr lang="zh-CN" alt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湖南省高等职业院校内部质量保证体系自我诊断报告</a:t>
            </a:r>
            <a:endParaRPr lang="zh-CN" altLang="en-US" dirty="0"/>
          </a:p>
          <a:p>
            <a:pPr algn="ctr"/>
            <a:r>
              <a:rPr lang="zh-CN" altLang="en-US" dirty="0"/>
              <a:t>（参考格式）</a:t>
            </a:r>
            <a:endParaRPr lang="zh-CN" altLang="en-US" dirty="0"/>
          </a:p>
          <a:p>
            <a:pPr algn="ctr"/>
            <a:r>
              <a:rPr lang="zh-CN" altLang="en-US" dirty="0"/>
              <a:t>学校名称：</a:t>
            </a:r>
            <a:endParaRPr lang="zh-CN" altLang="en-US" dirty="0"/>
          </a:p>
          <a:p>
            <a:pPr algn="ctr"/>
            <a:r>
              <a:rPr lang="zh-CN" altLang="en-US" dirty="0"/>
              <a:t>一、学校诊改工作概述</a:t>
            </a:r>
            <a:endParaRPr lang="zh-CN" altLang="en-US" dirty="0"/>
          </a:p>
          <a:p>
            <a:pPr algn="ctr"/>
            <a:r>
              <a:rPr lang="zh-CN" altLang="en-US" dirty="0"/>
              <a:t>对照指引中的复核内容，概述学校两链打造，学校、专业、课程、教师、学生五个层面中的至少三个层面质量改进螺旋建立与运行，引擎驱动与成效；数据采集与分析应用等总体情况；以及学校诊改工作所取得的成效（成效主要聚焦目标达成情况）及存在的瓶颈或短板。建议在2000字左右。</a:t>
            </a:r>
            <a:endParaRPr lang="zh-CN" altLang="en-US" dirty="0"/>
          </a:p>
          <a:p>
            <a:pPr algn="ctr"/>
            <a:r>
              <a:rPr lang="zh-CN" altLang="en-US" dirty="0"/>
              <a:t>二、学校自我诊断参考表</a:t>
            </a:r>
            <a:endParaRPr lang="zh-CN" altLang="en-US" dirty="0"/>
          </a:p>
          <a:p>
            <a:pPr algn="ctr"/>
            <a:r>
              <a:rPr lang="zh-CN" altLang="en-US" dirty="0"/>
              <a:t>诊断内容	诊断内容提示	诊断结论	拟采取的改进措施</a:t>
            </a:r>
            <a:endParaRPr lang="zh-CN" altLang="en-US" dirty="0"/>
          </a:p>
          <a:p>
            <a:pPr algn="ctr"/>
            <a:r>
              <a:rPr lang="zh-CN" altLang="en-US" dirty="0"/>
              <a:t>两链打造与实施	1.学校发展规划是否成体系，是否制定学校事业发展规划、专业（群）建设规划、课程建设规划、师资队伍建设规划等，学校机构职责是否明确，是否建立岗位工作标准。规划和标准是否执行有效。</a:t>
            </a:r>
            <a:endParaRPr lang="zh-CN" altLang="en-US" dirty="0"/>
          </a:p>
          <a:p>
            <a:pPr algn="ctr"/>
            <a:r>
              <a:rPr lang="zh-CN" altLang="en-US" dirty="0"/>
              <a:t>2.专业建设规划目标（标准）是否与学校规划契合，是否与自身基础适切；学校是否制定专业教学标准等。目标与标准是否明确并可检测。</a:t>
            </a:r>
            <a:endParaRPr lang="zh-CN" altLang="en-US" dirty="0"/>
          </a:p>
          <a:p>
            <a:pPr algn="ctr"/>
            <a:r>
              <a:rPr lang="zh-CN" altLang="en-US" dirty="0"/>
              <a:t>3.课程建设规划目标（标准）是否与专业建设规划契合，是否与自身基础适切；学校是否制定课程标准等。目标与标准是否明确并可检测。</a:t>
            </a:r>
            <a:endParaRPr lang="zh-CN" altLang="en-US" dirty="0"/>
          </a:p>
          <a:p>
            <a:pPr algn="ctr"/>
            <a:r>
              <a:rPr lang="zh-CN" altLang="en-US" dirty="0"/>
              <a:t>4.教师个人发展目标确定是否与学校师资队伍建设规划及专业建设规划等相关要求相适切。教师是否制定有个人发展计划及与之相应的目标与标准。目标与标准是否与自身基础适切，是否明确并可检测。</a:t>
            </a:r>
            <a:endParaRPr lang="zh-CN" altLang="en-US" dirty="0"/>
          </a:p>
          <a:p>
            <a:pPr algn="ctr"/>
            <a:r>
              <a:rPr lang="zh-CN" altLang="en-US" dirty="0"/>
              <a:t>5.学生是否制定有个人发展计划，个人发展目标是否与学校人才培养方案及素质教育要求相适切。学校是否建立指导学生制定个人发展计划的制度。		</a:t>
            </a:r>
            <a:endParaRPr lang="zh-CN" altLang="en-US" dirty="0"/>
          </a:p>
        </p:txBody>
      </p:sp>
      <p:sp>
        <p:nvSpPr>
          <p:cNvPr id="34" name="TextBox 38"/>
          <p:cNvSpPr txBox="1"/>
          <p:nvPr/>
        </p:nvSpPr>
        <p:spPr>
          <a:xfrm>
            <a:off x="5812691" y="5083077"/>
            <a:ext cx="865942" cy="297454"/>
          </a:xfrm>
          <a:prstGeom prst="rect">
            <a:avLst/>
          </a:prstGeom>
          <a:noFill/>
        </p:spPr>
        <p:txBody>
          <a:bodyPr wrap="none" rtlCol="0">
            <a:spAutoFit/>
          </a:bodyPr>
          <a:lstStyle/>
          <a:p>
            <a:pPr algn="ctr"/>
            <a:r>
              <a:rPr lang="en-US" altLang="zh-CN" sz="1335" dirty="0">
                <a:solidFill>
                  <a:schemeClr val="bg1"/>
                </a:solidFill>
              </a:rPr>
              <a:t>Text here</a:t>
            </a:r>
            <a:endParaRPr lang="id-ID" altLang="zh-CN" sz="1335" dirty="0">
              <a:solidFill>
                <a:schemeClr val="bg1"/>
              </a:solidFill>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algn="ctr"/>
            <a:r>
              <a:rPr lang="en-US" altLang="zh-CN" sz="1465" dirty="0">
                <a:solidFill>
                  <a:schemeClr val="bg1"/>
                </a:solidFill>
              </a:rPr>
              <a:t>Text 03</a:t>
            </a:r>
            <a:endParaRPr lang="id-ID" altLang="zh-CN" sz="1465" dirty="0">
              <a:solidFill>
                <a:schemeClr val="bg1"/>
              </a:solidFill>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algn="ctr"/>
            <a:r>
              <a:rPr lang="en-US" sz="4400" kern="900" spc="-67" dirty="0">
                <a:solidFill>
                  <a:schemeClr val="bg1"/>
                </a:solidFill>
                <a:latin typeface="Roboto Condensed Light" charset="0"/>
                <a:ea typeface="Roboto Condensed Light" charset="0"/>
                <a:cs typeface="Roboto Condensed Light" charset="0"/>
              </a:rPr>
              <a:t>2</a:t>
            </a:r>
            <a:r>
              <a:rPr lang="en-US" altLang="zh-CN" sz="4400" kern="900" spc="-67" dirty="0">
                <a:solidFill>
                  <a:schemeClr val="bg1"/>
                </a:solidFill>
                <a:latin typeface="Roboto Condensed Light" charset="0"/>
                <a:ea typeface="Roboto Condensed Light" charset="0"/>
                <a:cs typeface="Roboto Condensed Light" charset="0"/>
              </a:rPr>
              <a:t>5</a:t>
            </a:r>
            <a:r>
              <a:rPr lang="en-US" sz="4400" kern="900" spc="-67" dirty="0">
                <a:solidFill>
                  <a:schemeClr val="bg1"/>
                </a:solidFill>
                <a:latin typeface="Roboto Condensed Light" charset="0"/>
                <a:ea typeface="Roboto Condensed Light" charset="0"/>
                <a:cs typeface="Roboto Condensed Light" charset="0"/>
              </a:rPr>
              <a:t>%</a:t>
            </a:r>
            <a:endParaRPr lang="en-US" sz="4400" dirty="0">
              <a:solidFill>
                <a:schemeClr val="bg1"/>
              </a:solidFill>
              <a:latin typeface="Roboto Condensed Light" charset="0"/>
              <a:ea typeface="Roboto Condensed Light" charset="0"/>
              <a:cs typeface="Roboto Condensed Light" charset="0"/>
            </a:endParaRPr>
          </a:p>
        </p:txBody>
      </p:sp>
      <p:sp>
        <p:nvSpPr>
          <p:cNvPr id="5" name="文本框 4"/>
          <p:cNvSpPr txBox="1"/>
          <p:nvPr/>
        </p:nvSpPr>
        <p:spPr>
          <a:xfrm>
            <a:off x="629574" y="1075986"/>
            <a:ext cx="10651108" cy="5215890"/>
          </a:xfrm>
          <a:prstGeom prst="rect">
            <a:avLst/>
          </a:prstGeom>
          <a:noFill/>
        </p:spPr>
        <p:txBody>
          <a:bodyPr wrap="square" rtlCol="0">
            <a:spAutoFit/>
          </a:bodyPr>
          <a:lstStyle/>
          <a:p>
            <a:pPr fontAlgn="auto">
              <a:lnSpc>
                <a:spcPct val="150000"/>
              </a:lnSpc>
              <a:spcAft>
                <a:spcPts val="1800"/>
              </a:spcAft>
            </a:pPr>
            <a:r>
              <a:rPr lang="en-US" altLang="zh-CN" sz="3600" dirty="0"/>
              <a:t>     </a:t>
            </a:r>
            <a:r>
              <a:rPr lang="en-US" altLang="zh-CN" sz="36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dirty="0">
                <a:solidFill>
                  <a:srgbClr val="0F76AD"/>
                </a:solidFill>
                <a:latin typeface="微软雅黑" panose="020B0503020204020204" pitchFamily="34" charset="-122"/>
                <a:ea typeface="微软雅黑" panose="020B0503020204020204" pitchFamily="34" charset="-122"/>
                <a:cs typeface="微软雅黑" panose="020B0503020204020204" pitchFamily="34" charset="-122"/>
                <a:sym typeface="+mn-ea"/>
              </a:rPr>
              <a:t>诊改复核</a:t>
            </a:r>
            <a:endParaRPr lang="zh-CN" altLang="en-US" sz="3600" dirty="0">
              <a:solidFill>
                <a:srgbClr val="0070C0"/>
              </a:solidFill>
            </a:endParaRPr>
          </a:p>
          <a:p>
            <a:pPr lvl="8" fontAlgn="auto">
              <a:lnSpc>
                <a:spcPct val="150000"/>
              </a:lnSpc>
              <a:spcAft>
                <a:spcPts val="1800"/>
              </a:spcAft>
            </a:pPr>
            <a:r>
              <a:rPr lang="zh-CN" altLang="en-US" sz="3600" b="1" dirty="0">
                <a:latin typeface="微软雅黑" panose="020B0503020204020204" pitchFamily="34" charset="-122"/>
                <a:ea typeface="微软雅黑" panose="020B0503020204020204" pitchFamily="34" charset="-122"/>
              </a:rPr>
              <a:t>既要当前管过</a:t>
            </a:r>
            <a:endParaRPr lang="zh-CN" altLang="en-US" sz="3600" b="1" dirty="0">
              <a:latin typeface="微软雅黑" panose="020B0503020204020204" pitchFamily="34" charset="-122"/>
              <a:ea typeface="微软雅黑" panose="020B0503020204020204" pitchFamily="34" charset="-122"/>
            </a:endParaRPr>
          </a:p>
          <a:p>
            <a:pPr lvl="8" fontAlgn="auto">
              <a:lnSpc>
                <a:spcPct val="150000"/>
              </a:lnSpc>
              <a:spcAft>
                <a:spcPts val="1800"/>
              </a:spcAft>
            </a:pPr>
            <a:r>
              <a:rPr lang="zh-CN" altLang="en-US" sz="3600" b="1" dirty="0">
                <a:latin typeface="微软雅黑" panose="020B0503020204020204" pitchFamily="34" charset="-122"/>
                <a:ea typeface="微软雅黑" panose="020B0503020204020204" pitchFamily="34" charset="-122"/>
              </a:rPr>
              <a:t>又要管长远</a:t>
            </a:r>
            <a:endParaRPr lang="zh-CN" altLang="en-US" sz="3600" b="1" dirty="0"/>
          </a:p>
          <a:p>
            <a:pPr lvl="3">
              <a:lnSpc>
                <a:spcPct val="150000"/>
              </a:lnSpc>
            </a:pPr>
            <a:endParaRPr lang="zh-CN" altLang="en-US" sz="2800" dirty="0"/>
          </a:p>
          <a:p>
            <a:pPr lvl="3">
              <a:lnSpc>
                <a:spcPct val="150000"/>
              </a:lnSpc>
            </a:pPr>
            <a:endParaRPr lang="zh-CN" altLang="en-US" sz="2800" dirty="0"/>
          </a:p>
          <a:p>
            <a:pPr lvl="3">
              <a:lnSpc>
                <a:spcPct val="150000"/>
              </a:lnSpc>
            </a:pPr>
            <a:endParaRPr lang="zh-CN" altLang="en-US"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5" name="标题 4"/>
          <p:cNvSpPr>
            <a:spLocks noGrp="1"/>
          </p:cNvSpPr>
          <p:nvPr>
            <p:ph type="title"/>
          </p:nvPr>
        </p:nvSpPr>
        <p:spPr>
          <a:xfrm>
            <a:off x="1689735" y="1556125"/>
            <a:ext cx="9144000" cy="2387600"/>
          </a:xfrm>
        </p:spPr>
        <p:txBody>
          <a:bodyPr>
            <a:normAutofit/>
          </a:bodyPr>
          <a:lstStyle/>
          <a:p>
            <a:r>
              <a:rPr lang="zh-CN" altLang="en-US" sz="6600" b="1" dirty="0">
                <a:solidFill>
                  <a:schemeClr val="accent1">
                    <a:lumMod val="75000"/>
                  </a:schemeClr>
                </a:solidFill>
              </a:rPr>
              <a:t>敬请批评指正</a:t>
            </a:r>
            <a:r>
              <a:rPr lang="en-US" altLang="zh-CN" sz="6600" b="1" dirty="0">
                <a:solidFill>
                  <a:schemeClr val="accent1">
                    <a:lumMod val="75000"/>
                  </a:schemeClr>
                </a:solidFill>
              </a:rPr>
              <a:t>!</a:t>
            </a:r>
            <a:endParaRPr lang="en-US" altLang="zh-CN" sz="6600" b="1" dirty="0">
              <a:solidFill>
                <a:schemeClr val="accent1">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263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28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pic>
        <p:nvPicPr>
          <p:cNvPr id="25" name="Picture 98"/>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1955800" y="1794860"/>
            <a:ext cx="8280400" cy="4395787"/>
          </a:xfrm>
          <a:prstGeom prst="rect">
            <a:avLst/>
          </a:prstGeom>
          <a:noFill/>
          <a:ln w="9525">
            <a:noFill/>
            <a:miter lim="800000"/>
            <a:headEnd/>
            <a:tailEnd/>
          </a:ln>
        </p:spPr>
      </p:pic>
      <p:sp>
        <p:nvSpPr>
          <p:cNvPr id="26" name="矩形 142339"/>
          <p:cNvSpPr>
            <a:spLocks noChangeArrowheads="1"/>
          </p:cNvSpPr>
          <p:nvPr/>
        </p:nvSpPr>
        <p:spPr bwMode="auto">
          <a:xfrm>
            <a:off x="54959" y="703672"/>
            <a:ext cx="8333740" cy="829945"/>
          </a:xfrm>
          <a:prstGeom prst="rect">
            <a:avLst/>
          </a:prstGeom>
          <a:noFill/>
          <a:ln w="9525">
            <a:noFill/>
            <a:miter lim="800000"/>
          </a:ln>
        </p:spPr>
        <p:txBody>
          <a:bodyPr wrap="none">
            <a:spAutoFit/>
          </a:bodyPr>
          <a:lstStyle/>
          <a:p>
            <a:pPr marL="269875" indent="360680" algn="ctr" fontAlgn="base">
              <a:lnSpc>
                <a:spcPct val="150000"/>
              </a:lnSpc>
              <a:spcBef>
                <a:spcPct val="20000"/>
              </a:spcBef>
              <a:spcAft>
                <a:spcPts val="1340"/>
              </a:spcAft>
              <a:buClr>
                <a:srgbClr val="4F81BD"/>
              </a:buClr>
              <a:buFont typeface="Wingdings 2" panose="05020102010507070707" pitchFamily="18" charset="2"/>
              <a:buNone/>
            </a:pPr>
            <a:r>
              <a:rPr lang="en-US" altLang="zh-CN" sz="3200" b="1" dirty="0">
                <a:solidFill>
                  <a:srgbClr val="000000"/>
                </a:solidFill>
                <a:latin typeface="微软雅黑" panose="020B0503020204020204" pitchFamily="34" charset="-122"/>
                <a:ea typeface="微软雅黑" panose="020B0503020204020204" pitchFamily="34" charset="-122"/>
              </a:rPr>
              <a:t> </a:t>
            </a:r>
            <a:r>
              <a:rPr lang="en-US" altLang="zh-CN" sz="32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“五纵五横”</a:t>
            </a:r>
            <a:r>
              <a:rPr lang="zh-CN" altLang="en-US" sz="3200" b="1" dirty="0">
                <a:solidFill>
                  <a:srgbClr val="FB1132"/>
                </a:solidFill>
                <a:latin typeface="微软雅黑" panose="020B0503020204020204" pitchFamily="34" charset="-122"/>
                <a:ea typeface="微软雅黑" panose="020B0503020204020204" pitchFamily="34" charset="-122"/>
                <a:cs typeface="微软雅黑" panose="020B0503020204020204" pitchFamily="34" charset="-122"/>
              </a:rPr>
              <a:t>是纵横交错的网状结构</a:t>
            </a:r>
            <a:r>
              <a:rPr lang="en-US" altLang="zh-CN" sz="32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32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138430"/>
            <a:ext cx="12192000" cy="6650355"/>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28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cxnSp>
        <p:nvCxnSpPr>
          <p:cNvPr id="5" name="直接连接符 4"/>
          <p:cNvCxnSpPr/>
          <p:nvPr/>
        </p:nvCxnSpPr>
        <p:spPr>
          <a:xfrm>
            <a:off x="5278576" y="489051"/>
            <a:ext cx="104602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圆角 11"/>
          <p:cNvSpPr/>
          <p:nvPr/>
        </p:nvSpPr>
        <p:spPr>
          <a:xfrm>
            <a:off x="6324596" y="340324"/>
            <a:ext cx="2743200" cy="29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学校办学定位与发展规划</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cxnSp>
        <p:nvCxnSpPr>
          <p:cNvPr id="9" name="直接箭头连接符 8"/>
          <p:cNvCxnSpPr/>
          <p:nvPr/>
        </p:nvCxnSpPr>
        <p:spPr>
          <a:xfrm>
            <a:off x="5735782" y="489051"/>
            <a:ext cx="0" cy="323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5735782" y="1110254"/>
            <a:ext cx="0" cy="284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矩形: 圆角 17"/>
          <p:cNvSpPr/>
          <p:nvPr/>
        </p:nvSpPr>
        <p:spPr>
          <a:xfrm>
            <a:off x="813120" y="2578791"/>
            <a:ext cx="1729697" cy="29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学校质量保证</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23" name="矩形: 圆角 22"/>
          <p:cNvSpPr/>
          <p:nvPr/>
        </p:nvSpPr>
        <p:spPr>
          <a:xfrm>
            <a:off x="805681" y="3423844"/>
            <a:ext cx="1729697" cy="29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专业质量保证</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24" name="矩形: 圆角 23"/>
          <p:cNvSpPr/>
          <p:nvPr/>
        </p:nvSpPr>
        <p:spPr>
          <a:xfrm>
            <a:off x="805681" y="4224975"/>
            <a:ext cx="1729697" cy="29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课程质量保证</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25" name="矩形: 圆角 24"/>
          <p:cNvSpPr/>
          <p:nvPr/>
        </p:nvSpPr>
        <p:spPr>
          <a:xfrm>
            <a:off x="805680" y="5026106"/>
            <a:ext cx="1729697" cy="29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师资质量保证</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27" name="矩形: 圆角 26"/>
          <p:cNvSpPr/>
          <p:nvPr/>
        </p:nvSpPr>
        <p:spPr>
          <a:xfrm>
            <a:off x="3417265" y="1700561"/>
            <a:ext cx="979421" cy="29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决策指挥</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29" name="矩形: 圆角 28"/>
          <p:cNvSpPr/>
          <p:nvPr/>
        </p:nvSpPr>
        <p:spPr>
          <a:xfrm>
            <a:off x="5180981" y="1683840"/>
            <a:ext cx="979421" cy="29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质量生成</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30" name="矩形: 圆角 29"/>
          <p:cNvSpPr/>
          <p:nvPr/>
        </p:nvSpPr>
        <p:spPr>
          <a:xfrm>
            <a:off x="7060892" y="1702409"/>
            <a:ext cx="979421" cy="29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支持服务</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31" name="矩形: 圆角 30"/>
          <p:cNvSpPr/>
          <p:nvPr/>
        </p:nvSpPr>
        <p:spPr>
          <a:xfrm>
            <a:off x="8899810" y="1700561"/>
            <a:ext cx="979421" cy="29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资源建设</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32" name="矩形: 圆角 31"/>
          <p:cNvSpPr/>
          <p:nvPr/>
        </p:nvSpPr>
        <p:spPr>
          <a:xfrm>
            <a:off x="10468401" y="1683840"/>
            <a:ext cx="979421" cy="29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监督控制</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33" name="矩形: 圆角 32"/>
          <p:cNvSpPr/>
          <p:nvPr/>
        </p:nvSpPr>
        <p:spPr>
          <a:xfrm>
            <a:off x="3417265" y="2512549"/>
            <a:ext cx="972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规划目标</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绩效标准</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36" name="矩形: 圆角 35"/>
          <p:cNvSpPr/>
          <p:nvPr/>
        </p:nvSpPr>
        <p:spPr>
          <a:xfrm>
            <a:off x="5180981" y="2510994"/>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质量文化</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运行实施</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37" name="矩形: 圆角 36"/>
          <p:cNvSpPr/>
          <p:nvPr/>
        </p:nvSpPr>
        <p:spPr>
          <a:xfrm>
            <a:off x="7060893" y="2510994"/>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政策支持</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数据平台</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38" name="矩形: 圆角 37"/>
          <p:cNvSpPr/>
          <p:nvPr/>
        </p:nvSpPr>
        <p:spPr>
          <a:xfrm>
            <a:off x="8899811" y="2506174"/>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校企合作</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办学环境</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39" name="矩形: 圆角 38"/>
          <p:cNvSpPr/>
          <p:nvPr/>
        </p:nvSpPr>
        <p:spPr>
          <a:xfrm>
            <a:off x="10468401" y="2506174"/>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绩效考核</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质量报告</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41" name="矩形: 圆角 40"/>
          <p:cNvSpPr/>
          <p:nvPr/>
        </p:nvSpPr>
        <p:spPr>
          <a:xfrm>
            <a:off x="3417265" y="3366829"/>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专业规划</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专业标准</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43" name="矩形: 圆角 42"/>
          <p:cNvSpPr/>
          <p:nvPr/>
        </p:nvSpPr>
        <p:spPr>
          <a:xfrm>
            <a:off x="5180980" y="3356570"/>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培养方案</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专业教学</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44" name="矩形: 圆角 43"/>
          <p:cNvSpPr/>
          <p:nvPr/>
        </p:nvSpPr>
        <p:spPr>
          <a:xfrm>
            <a:off x="7061698" y="3366829"/>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条件保障</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环境管理</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45" name="矩形: 圆角 44"/>
          <p:cNvSpPr/>
          <p:nvPr/>
        </p:nvSpPr>
        <p:spPr>
          <a:xfrm>
            <a:off x="8915926" y="3358360"/>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基地建设</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资源管理</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46" name="矩形: 圆角 45"/>
          <p:cNvSpPr/>
          <p:nvPr/>
        </p:nvSpPr>
        <p:spPr>
          <a:xfrm>
            <a:off x="10468401" y="3356570"/>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专业诊改</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专业报告</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47" name="矩形: 圆角 46"/>
          <p:cNvSpPr/>
          <p:nvPr/>
        </p:nvSpPr>
        <p:spPr>
          <a:xfrm>
            <a:off x="3409843" y="4167960"/>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课程规划</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课程标准</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48" name="矩形: 圆角 47"/>
          <p:cNvSpPr/>
          <p:nvPr/>
        </p:nvSpPr>
        <p:spPr>
          <a:xfrm>
            <a:off x="3409844" y="4958833"/>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师资规划</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发展标准</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50" name="矩形: 圆角 49"/>
          <p:cNvSpPr/>
          <p:nvPr/>
        </p:nvSpPr>
        <p:spPr>
          <a:xfrm>
            <a:off x="5180980" y="4157702"/>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教学改革</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学做合一</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51" name="矩形: 圆角 50"/>
          <p:cNvSpPr/>
          <p:nvPr/>
        </p:nvSpPr>
        <p:spPr>
          <a:xfrm>
            <a:off x="5180980" y="4952301"/>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师资培养</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教师成长</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52" name="矩形: 圆角 51"/>
          <p:cNvSpPr/>
          <p:nvPr/>
        </p:nvSpPr>
        <p:spPr>
          <a:xfrm>
            <a:off x="5180980" y="5759964"/>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学生成才</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个性发展</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53" name="矩形: 圆角 52"/>
          <p:cNvSpPr/>
          <p:nvPr/>
        </p:nvSpPr>
        <p:spPr>
          <a:xfrm>
            <a:off x="7060892" y="4161472"/>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条件保障</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环境管理</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54" name="矩形: 圆角 53"/>
          <p:cNvSpPr/>
          <p:nvPr/>
        </p:nvSpPr>
        <p:spPr>
          <a:xfrm>
            <a:off x="7060892" y="4953324"/>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条件保障</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环境管理</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55" name="矩形: 圆角 54"/>
          <p:cNvSpPr/>
          <p:nvPr/>
        </p:nvSpPr>
        <p:spPr>
          <a:xfrm>
            <a:off x="7060892" y="5763734"/>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后勤保障</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安全保证</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56" name="矩形: 圆角 55"/>
          <p:cNvSpPr/>
          <p:nvPr/>
        </p:nvSpPr>
        <p:spPr>
          <a:xfrm>
            <a:off x="8899810" y="4157702"/>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实训条件</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资源利用</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57" name="矩形: 圆角 56"/>
          <p:cNvSpPr/>
          <p:nvPr/>
        </p:nvSpPr>
        <p:spPr>
          <a:xfrm>
            <a:off x="8899809" y="4948531"/>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教学设施</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实践条件</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59" name="矩形: 圆角 58"/>
          <p:cNvSpPr/>
          <p:nvPr/>
        </p:nvSpPr>
        <p:spPr>
          <a:xfrm>
            <a:off x="8899808" y="5763734"/>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学习设施</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生活设施</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60" name="矩形: 圆角 59"/>
          <p:cNvSpPr/>
          <p:nvPr/>
        </p:nvSpPr>
        <p:spPr>
          <a:xfrm>
            <a:off x="10468401" y="4157702"/>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课程诊改</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课程报告</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61" name="矩形: 圆角 60"/>
          <p:cNvSpPr/>
          <p:nvPr/>
        </p:nvSpPr>
        <p:spPr>
          <a:xfrm>
            <a:off x="10468401" y="4944087"/>
            <a:ext cx="979421"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师德师风</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发展报告</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cxnSp>
        <p:nvCxnSpPr>
          <p:cNvPr id="70" name="直接箭头连接符 69"/>
          <p:cNvCxnSpPr/>
          <p:nvPr/>
        </p:nvCxnSpPr>
        <p:spPr>
          <a:xfrm>
            <a:off x="434109" y="1394691"/>
            <a:ext cx="11425382" cy="0"/>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11859491" y="1394691"/>
            <a:ext cx="0" cy="5126182"/>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flipH="1">
            <a:off x="434109" y="6520873"/>
            <a:ext cx="11425382" cy="0"/>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V="1">
            <a:off x="434109" y="1394691"/>
            <a:ext cx="0" cy="5061527"/>
          </a:xfrm>
          <a:prstGeom prst="straightConnector1">
            <a:avLst/>
          </a:prstGeom>
          <a:ln w="1905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a:off x="9895347" y="2715491"/>
            <a:ext cx="5730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a:off x="9895347" y="3546764"/>
            <a:ext cx="5730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endCxn id="60" idx="1"/>
          </p:cNvCxnSpPr>
          <p:nvPr/>
        </p:nvCxnSpPr>
        <p:spPr>
          <a:xfrm flipV="1">
            <a:off x="9895347" y="4373702"/>
            <a:ext cx="573054" cy="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57" idx="3"/>
          </p:cNvCxnSpPr>
          <p:nvPr/>
        </p:nvCxnSpPr>
        <p:spPr>
          <a:xfrm flipV="1">
            <a:off x="9879230" y="5154605"/>
            <a:ext cx="589171" cy="9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a:off x="9895347" y="5980545"/>
            <a:ext cx="5730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29" idx="2"/>
            <a:endCxn id="36" idx="0"/>
          </p:cNvCxnSpPr>
          <p:nvPr/>
        </p:nvCxnSpPr>
        <p:spPr>
          <a:xfrm>
            <a:off x="5670692" y="1981294"/>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7531819" y="1982849"/>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9406802" y="1982849"/>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670692" y="2891311"/>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0958510" y="1976474"/>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665639" y="3721298"/>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5665639" y="4414387"/>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5665639" y="5323560"/>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7531819" y="2944549"/>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7531819" y="3788570"/>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7554475" y="4496406"/>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7554475" y="5230264"/>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9406802" y="2944549"/>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9420221" y="3721298"/>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9420221" y="5297537"/>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420221" y="4491638"/>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18" idx="3"/>
          </p:cNvCxnSpPr>
          <p:nvPr/>
        </p:nvCxnSpPr>
        <p:spPr>
          <a:xfrm flipV="1">
            <a:off x="2542817" y="2722174"/>
            <a:ext cx="867025" cy="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2541677" y="3577485"/>
            <a:ext cx="867025" cy="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2499435" y="4389304"/>
            <a:ext cx="8942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2542817" y="5174833"/>
            <a:ext cx="8509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V="1">
            <a:off x="2534423" y="5973825"/>
            <a:ext cx="867025" cy="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V="1">
            <a:off x="4310711" y="2720035"/>
            <a:ext cx="867025" cy="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接连接符 123"/>
          <p:cNvCxnSpPr>
            <a:endCxn id="43" idx="1"/>
          </p:cNvCxnSpPr>
          <p:nvPr/>
        </p:nvCxnSpPr>
        <p:spPr>
          <a:xfrm flipV="1">
            <a:off x="4263102" y="3572570"/>
            <a:ext cx="917878" cy="20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V="1">
            <a:off x="4390551" y="4374281"/>
            <a:ext cx="867025" cy="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V="1">
            <a:off x="4381570" y="5164740"/>
            <a:ext cx="867025" cy="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V="1">
            <a:off x="4359160" y="5964697"/>
            <a:ext cx="867025" cy="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52" idx="3"/>
          </p:cNvCxnSpPr>
          <p:nvPr/>
        </p:nvCxnSpPr>
        <p:spPr>
          <a:xfrm>
            <a:off x="6160401" y="5975964"/>
            <a:ext cx="900491" cy="9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V="1">
            <a:off x="8048901" y="5983035"/>
            <a:ext cx="867025" cy="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V="1">
            <a:off x="8032783" y="5182703"/>
            <a:ext cx="867025" cy="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V="1">
            <a:off x="8049226" y="4366047"/>
            <a:ext cx="867025" cy="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8048901" y="3590950"/>
            <a:ext cx="879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V="1">
            <a:off x="8028653" y="2747955"/>
            <a:ext cx="867025" cy="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V="1">
            <a:off x="6177753" y="2728549"/>
            <a:ext cx="867025" cy="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V="1">
            <a:off x="6182165" y="3585491"/>
            <a:ext cx="867025" cy="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接连接符 138"/>
          <p:cNvCxnSpPr>
            <a:stCxn id="50" idx="3"/>
          </p:cNvCxnSpPr>
          <p:nvPr/>
        </p:nvCxnSpPr>
        <p:spPr>
          <a:xfrm>
            <a:off x="6160401" y="4373702"/>
            <a:ext cx="897468" cy="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直接连接符 139"/>
          <p:cNvCxnSpPr>
            <a:stCxn id="51" idx="3"/>
          </p:cNvCxnSpPr>
          <p:nvPr/>
        </p:nvCxnSpPr>
        <p:spPr>
          <a:xfrm>
            <a:off x="6160401" y="5168301"/>
            <a:ext cx="914780" cy="3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10958111" y="2876245"/>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10958111" y="3763515"/>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10961467" y="4522429"/>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10961467" y="5323560"/>
            <a:ext cx="0" cy="5297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805815" y="340360"/>
            <a:ext cx="10641965" cy="5855335"/>
            <a:chOff x="1269" y="536"/>
            <a:chExt cx="16759" cy="9221"/>
          </a:xfrm>
        </p:grpSpPr>
        <p:sp>
          <p:nvSpPr>
            <p:cNvPr id="6" name="矩形: 圆角 5"/>
            <p:cNvSpPr/>
            <p:nvPr/>
          </p:nvSpPr>
          <p:spPr>
            <a:xfrm>
              <a:off x="3993" y="536"/>
              <a:ext cx="4320" cy="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学生需求、企业需求、社会需求</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16" name="矩形: 圆角 15"/>
            <p:cNvSpPr/>
            <p:nvPr/>
          </p:nvSpPr>
          <p:spPr>
            <a:xfrm>
              <a:off x="6994" y="1280"/>
              <a:ext cx="4320" cy="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质量方针与总目标</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26" name="矩形: 圆角 25"/>
            <p:cNvSpPr/>
            <p:nvPr/>
          </p:nvSpPr>
          <p:spPr>
            <a:xfrm>
              <a:off x="1269" y="9177"/>
              <a:ext cx="2724" cy="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学生质量保证</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49" name="矩形: 圆角 48"/>
            <p:cNvSpPr/>
            <p:nvPr/>
          </p:nvSpPr>
          <p:spPr>
            <a:xfrm>
              <a:off x="5370" y="9055"/>
              <a:ext cx="1542" cy="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育人规划</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发展标准</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62" name="矩形: 圆角 61"/>
            <p:cNvSpPr/>
            <p:nvPr/>
          </p:nvSpPr>
          <p:spPr>
            <a:xfrm>
              <a:off x="16486" y="9077"/>
              <a:ext cx="1542" cy="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学风建设</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发展报告</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2" name="矩形: 圆角 17"/>
            <p:cNvSpPr/>
            <p:nvPr/>
          </p:nvSpPr>
          <p:spPr>
            <a:xfrm>
              <a:off x="1292" y="4021"/>
              <a:ext cx="2724" cy="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学校质量保证</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3" name="矩形: 圆角 22"/>
            <p:cNvSpPr/>
            <p:nvPr/>
          </p:nvSpPr>
          <p:spPr>
            <a:xfrm>
              <a:off x="1280" y="5352"/>
              <a:ext cx="2724" cy="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专业质量保证</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7" name="矩形: 圆角 23"/>
            <p:cNvSpPr/>
            <p:nvPr/>
          </p:nvSpPr>
          <p:spPr>
            <a:xfrm>
              <a:off x="1280" y="6614"/>
              <a:ext cx="2724" cy="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课程质量保证</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8" name="矩形: 圆角 24"/>
            <p:cNvSpPr/>
            <p:nvPr/>
          </p:nvSpPr>
          <p:spPr>
            <a:xfrm>
              <a:off x="1280" y="7875"/>
              <a:ext cx="2724" cy="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师资质量保证</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10" name="矩形: 圆角 26"/>
            <p:cNvSpPr/>
            <p:nvPr/>
          </p:nvSpPr>
          <p:spPr>
            <a:xfrm>
              <a:off x="5393" y="2638"/>
              <a:ext cx="1542" cy="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决策指挥</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11" name="矩形: 圆角 28"/>
            <p:cNvSpPr/>
            <p:nvPr/>
          </p:nvSpPr>
          <p:spPr>
            <a:xfrm>
              <a:off x="8170" y="2612"/>
              <a:ext cx="1542" cy="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质量生成</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13" name="矩形: 圆角 29"/>
            <p:cNvSpPr/>
            <p:nvPr/>
          </p:nvSpPr>
          <p:spPr>
            <a:xfrm>
              <a:off x="11131" y="2641"/>
              <a:ext cx="1542" cy="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支持服务</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14" name="矩形: 圆角 30"/>
            <p:cNvSpPr/>
            <p:nvPr/>
          </p:nvSpPr>
          <p:spPr>
            <a:xfrm>
              <a:off x="14026" y="2638"/>
              <a:ext cx="1542" cy="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资源建设</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15" name="矩形: 圆角 37"/>
            <p:cNvSpPr/>
            <p:nvPr/>
          </p:nvSpPr>
          <p:spPr>
            <a:xfrm>
              <a:off x="14026" y="3907"/>
              <a:ext cx="1542" cy="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校企合作</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办学环境</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402590"/>
            <a:ext cx="12191365" cy="621792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28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14" name="AutoShape 11"/>
          <p:cNvSpPr>
            <a:spLocks noChangeArrowheads="1"/>
          </p:cNvSpPr>
          <p:nvPr/>
        </p:nvSpPr>
        <p:spPr bwMode="ltGray">
          <a:xfrm>
            <a:off x="3152210" y="5208799"/>
            <a:ext cx="1143000" cy="457200"/>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r>
              <a:rPr lang="zh-CN" altLang="en-US" sz="1800" b="1">
                <a:solidFill>
                  <a:srgbClr val="FFFFFF"/>
                </a:solidFill>
                <a:ea typeface="微软雅黑" panose="020B0503020204020204" pitchFamily="34" charset="-122"/>
              </a:rPr>
              <a:t>  改进</a:t>
            </a:r>
            <a:endParaRPr lang="zh-CN" altLang="en-US" sz="1800" b="1">
              <a:solidFill>
                <a:srgbClr val="FFFFFF"/>
              </a:solidFill>
              <a:ea typeface="微软雅黑" panose="020B0503020204020204" pitchFamily="34" charset="-122"/>
            </a:endParaRPr>
          </a:p>
        </p:txBody>
      </p:sp>
      <p:sp>
        <p:nvSpPr>
          <p:cNvPr id="20" name="Oval 17"/>
          <p:cNvSpPr>
            <a:spLocks noChangeArrowheads="1"/>
          </p:cNvSpPr>
          <p:nvPr/>
        </p:nvSpPr>
        <p:spPr bwMode="ltGray">
          <a:xfrm>
            <a:off x="4003110" y="4037224"/>
            <a:ext cx="5943600" cy="914400"/>
          </a:xfrm>
          <a:prstGeom prst="ellipse">
            <a:avLst/>
          </a:prstGeom>
          <a:solidFill>
            <a:schemeClr val="accent1">
              <a:lumMod val="60000"/>
              <a:lumOff val="40000"/>
            </a:schemeClr>
          </a:solidFill>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r>
              <a:rPr lang="zh-CN" altLang="en-US" dirty="0">
                <a:ea typeface="微软雅黑" panose="020B0503020204020204" pitchFamily="34" charset="-122"/>
              </a:rPr>
              <a:t>   </a:t>
            </a:r>
            <a:r>
              <a:rPr lang="zh-CN" altLang="en-US" sz="2800"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微软雅黑" panose="020B0503020204020204" pitchFamily="34" charset="-122"/>
              </a:rPr>
              <a:t>状态数据采集与管理平台</a:t>
            </a:r>
            <a:endParaRPr lang="zh-CN" altLang="en-US" sz="2800" b="0" dirty="0">
              <a:ln w="18415" cmpd="sng">
                <a:solidFill>
                  <a:srgbClr val="FFFFFF"/>
                </a:solidFill>
                <a:prstDash val="solid"/>
              </a:ln>
              <a:solidFill>
                <a:srgbClr val="FFFFFF"/>
              </a:solidFill>
              <a:effectLst>
                <a:outerShdw blurRad="63500" dir="3600000" algn="tl" rotWithShape="0">
                  <a:srgbClr val="000000">
                    <a:alpha val="70000"/>
                  </a:srgbClr>
                </a:outerShdw>
              </a:effectLst>
              <a:ea typeface="微软雅黑" panose="020B0503020204020204" pitchFamily="34" charset="-122"/>
            </a:endParaRPr>
          </a:p>
        </p:txBody>
      </p:sp>
      <p:sp>
        <p:nvSpPr>
          <p:cNvPr id="21" name="Line 33"/>
          <p:cNvSpPr>
            <a:spLocks noChangeShapeType="1"/>
          </p:cNvSpPr>
          <p:nvPr/>
        </p:nvSpPr>
        <p:spPr bwMode="auto">
          <a:xfrm>
            <a:off x="4294765" y="3417380"/>
            <a:ext cx="685800" cy="0"/>
          </a:xfrm>
          <a:prstGeom prst="line">
            <a:avLst/>
          </a:prstGeom>
          <a:noFill/>
          <a:ln w="9525">
            <a:noFill/>
            <a:round/>
          </a:ln>
        </p:spPr>
        <p:txBody>
          <a:bodyPr/>
          <a:lstStyle/>
          <a:p>
            <a:endParaRPr lang="zh-CN" altLang="en-US"/>
          </a:p>
        </p:txBody>
      </p:sp>
      <p:sp>
        <p:nvSpPr>
          <p:cNvPr id="22" name="AutoShape 35"/>
          <p:cNvSpPr>
            <a:spLocks noChangeArrowheads="1"/>
          </p:cNvSpPr>
          <p:nvPr/>
        </p:nvSpPr>
        <p:spPr bwMode="ltGray">
          <a:xfrm>
            <a:off x="4219645" y="3374284"/>
            <a:ext cx="685800" cy="76200"/>
          </a:xfrm>
          <a:prstGeom prst="rightArrow">
            <a:avLst>
              <a:gd name="adj1" fmla="val 50000"/>
              <a:gd name="adj2" fmla="val 225000"/>
            </a:avLst>
          </a:prstGeom>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zh-CN" altLang="en-US" sz="1800" b="0"/>
          </a:p>
        </p:txBody>
      </p:sp>
      <p:sp>
        <p:nvSpPr>
          <p:cNvPr id="23" name="AutoShape 36"/>
          <p:cNvSpPr>
            <a:spLocks noChangeArrowheads="1"/>
          </p:cNvSpPr>
          <p:nvPr/>
        </p:nvSpPr>
        <p:spPr bwMode="ltGray">
          <a:xfrm>
            <a:off x="5852230" y="3363489"/>
            <a:ext cx="685800" cy="76200"/>
          </a:xfrm>
          <a:prstGeom prst="rightArrow">
            <a:avLst>
              <a:gd name="adj1" fmla="val 50000"/>
              <a:gd name="adj2" fmla="val 225000"/>
            </a:avLst>
          </a:prstGeom>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zh-CN" altLang="en-US" sz="1800" b="0"/>
          </a:p>
        </p:txBody>
      </p:sp>
      <p:sp>
        <p:nvSpPr>
          <p:cNvPr id="24" name="AutoShape 37"/>
          <p:cNvSpPr>
            <a:spLocks noChangeArrowheads="1"/>
          </p:cNvSpPr>
          <p:nvPr/>
        </p:nvSpPr>
        <p:spPr bwMode="ltGray">
          <a:xfrm>
            <a:off x="7430840" y="3363489"/>
            <a:ext cx="609600" cy="76200"/>
          </a:xfrm>
          <a:prstGeom prst="rightArrow">
            <a:avLst>
              <a:gd name="adj1" fmla="val 50000"/>
              <a:gd name="adj2" fmla="val 200000"/>
            </a:avLst>
          </a:prstGeom>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zh-CN" altLang="en-US" sz="1800" b="0"/>
          </a:p>
        </p:txBody>
      </p:sp>
      <p:sp>
        <p:nvSpPr>
          <p:cNvPr id="25" name="AutoShape 38"/>
          <p:cNvSpPr>
            <a:spLocks noChangeArrowheads="1"/>
          </p:cNvSpPr>
          <p:nvPr/>
        </p:nvSpPr>
        <p:spPr bwMode="ltGray">
          <a:xfrm>
            <a:off x="9019610" y="3363489"/>
            <a:ext cx="609600" cy="76200"/>
          </a:xfrm>
          <a:prstGeom prst="rightArrow">
            <a:avLst>
              <a:gd name="adj1" fmla="val 50000"/>
              <a:gd name="adj2" fmla="val 200000"/>
            </a:avLst>
          </a:prstGeom>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zh-CN" altLang="en-US" sz="1800" b="0"/>
          </a:p>
        </p:txBody>
      </p:sp>
      <p:sp>
        <p:nvSpPr>
          <p:cNvPr id="27" name="AutoShape 40"/>
          <p:cNvSpPr>
            <a:spLocks noChangeArrowheads="1"/>
          </p:cNvSpPr>
          <p:nvPr/>
        </p:nvSpPr>
        <p:spPr bwMode="ltGray">
          <a:xfrm>
            <a:off x="10140385" y="3657494"/>
            <a:ext cx="76200" cy="1600200"/>
          </a:xfrm>
          <a:prstGeom prst="downArrow">
            <a:avLst>
              <a:gd name="adj1" fmla="val 50000"/>
              <a:gd name="adj2" fmla="val 525000"/>
            </a:avLst>
          </a:prstGeom>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zh-CN" altLang="en-US" sz="1800" b="0"/>
          </a:p>
        </p:txBody>
      </p:sp>
      <p:sp>
        <p:nvSpPr>
          <p:cNvPr id="29" name="AutoShape 41"/>
          <p:cNvSpPr>
            <a:spLocks noChangeArrowheads="1"/>
          </p:cNvSpPr>
          <p:nvPr/>
        </p:nvSpPr>
        <p:spPr bwMode="ltGray">
          <a:xfrm>
            <a:off x="9116765" y="5399299"/>
            <a:ext cx="609600" cy="76200"/>
          </a:xfrm>
          <a:prstGeom prst="leftArrow">
            <a:avLst>
              <a:gd name="adj1" fmla="val 50000"/>
              <a:gd name="adj2" fmla="val 200000"/>
            </a:avLst>
          </a:prstGeom>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zh-CN" altLang="en-US" sz="1800" b="0"/>
          </a:p>
        </p:txBody>
      </p:sp>
      <p:sp>
        <p:nvSpPr>
          <p:cNvPr id="30" name="AutoShape 42"/>
          <p:cNvSpPr>
            <a:spLocks noChangeArrowheads="1"/>
          </p:cNvSpPr>
          <p:nvPr/>
        </p:nvSpPr>
        <p:spPr bwMode="ltGray">
          <a:xfrm>
            <a:off x="7473385" y="5399299"/>
            <a:ext cx="685800" cy="76200"/>
          </a:xfrm>
          <a:prstGeom prst="leftArrow">
            <a:avLst>
              <a:gd name="adj1" fmla="val 50000"/>
              <a:gd name="adj2" fmla="val 225000"/>
            </a:avLst>
          </a:prstGeom>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zh-CN" altLang="en-US" sz="1800" b="0"/>
          </a:p>
        </p:txBody>
      </p:sp>
      <p:sp>
        <p:nvSpPr>
          <p:cNvPr id="31" name="AutoShape 43"/>
          <p:cNvSpPr>
            <a:spLocks noChangeArrowheads="1"/>
          </p:cNvSpPr>
          <p:nvPr/>
        </p:nvSpPr>
        <p:spPr bwMode="ltGray">
          <a:xfrm>
            <a:off x="6014790" y="5399299"/>
            <a:ext cx="609600" cy="76200"/>
          </a:xfrm>
          <a:prstGeom prst="leftArrow">
            <a:avLst>
              <a:gd name="adj1" fmla="val 50000"/>
              <a:gd name="adj2" fmla="val 200000"/>
            </a:avLst>
          </a:prstGeom>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zh-CN" altLang="en-US" sz="1800" b="0"/>
          </a:p>
        </p:txBody>
      </p:sp>
      <p:sp>
        <p:nvSpPr>
          <p:cNvPr id="32" name="AutoShape 44"/>
          <p:cNvSpPr>
            <a:spLocks noChangeArrowheads="1"/>
          </p:cNvSpPr>
          <p:nvPr/>
        </p:nvSpPr>
        <p:spPr bwMode="ltGray">
          <a:xfrm>
            <a:off x="4262825" y="5410094"/>
            <a:ext cx="762000" cy="76200"/>
          </a:xfrm>
          <a:prstGeom prst="leftArrow">
            <a:avLst>
              <a:gd name="adj1" fmla="val 50000"/>
              <a:gd name="adj2" fmla="val 250000"/>
            </a:avLst>
          </a:prstGeom>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zh-CN" altLang="en-US" sz="1800" b="0"/>
          </a:p>
        </p:txBody>
      </p:sp>
      <p:sp>
        <p:nvSpPr>
          <p:cNvPr id="33" name="AutoShape 45"/>
          <p:cNvSpPr>
            <a:spLocks noChangeArrowheads="1"/>
          </p:cNvSpPr>
          <p:nvPr/>
        </p:nvSpPr>
        <p:spPr bwMode="ltGray">
          <a:xfrm>
            <a:off x="3761810" y="3646699"/>
            <a:ext cx="76200" cy="1600200"/>
          </a:xfrm>
          <a:prstGeom prst="upArrow">
            <a:avLst>
              <a:gd name="adj1" fmla="val 50000"/>
              <a:gd name="adj2" fmla="val 525000"/>
            </a:avLst>
          </a:prstGeom>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zh-CN" altLang="en-US" sz="1800" b="0"/>
          </a:p>
        </p:txBody>
      </p:sp>
      <p:sp>
        <p:nvSpPr>
          <p:cNvPr id="35" name="AutoShape 46"/>
          <p:cNvSpPr>
            <a:spLocks noChangeArrowheads="1"/>
          </p:cNvSpPr>
          <p:nvPr/>
        </p:nvSpPr>
        <p:spPr bwMode="ltGray">
          <a:xfrm>
            <a:off x="10129590" y="2503064"/>
            <a:ext cx="76200" cy="762000"/>
          </a:xfrm>
          <a:prstGeom prst="upArrow">
            <a:avLst>
              <a:gd name="adj1" fmla="val 50000"/>
              <a:gd name="adj2" fmla="val 250000"/>
            </a:avLst>
          </a:prstGeom>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zh-CN" altLang="en-US" sz="1800" b="0"/>
          </a:p>
        </p:txBody>
      </p:sp>
      <p:sp>
        <p:nvSpPr>
          <p:cNvPr id="36" name="AutoShape 47"/>
          <p:cNvSpPr>
            <a:spLocks noChangeArrowheads="1"/>
          </p:cNvSpPr>
          <p:nvPr/>
        </p:nvSpPr>
        <p:spPr bwMode="ltGray">
          <a:xfrm>
            <a:off x="9182170" y="2236364"/>
            <a:ext cx="609600" cy="76200"/>
          </a:xfrm>
          <a:prstGeom prst="leftArrow">
            <a:avLst>
              <a:gd name="adj1" fmla="val 50000"/>
              <a:gd name="adj2" fmla="val 200000"/>
            </a:avLst>
          </a:prstGeom>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zh-CN" altLang="en-US" sz="1800" b="0"/>
          </a:p>
        </p:txBody>
      </p:sp>
      <p:sp>
        <p:nvSpPr>
          <p:cNvPr id="37" name="AutoShape 48"/>
          <p:cNvSpPr>
            <a:spLocks noChangeArrowheads="1"/>
          </p:cNvSpPr>
          <p:nvPr/>
        </p:nvSpPr>
        <p:spPr bwMode="ltGray">
          <a:xfrm>
            <a:off x="7505770" y="2236364"/>
            <a:ext cx="609600" cy="76200"/>
          </a:xfrm>
          <a:prstGeom prst="leftArrow">
            <a:avLst>
              <a:gd name="adj1" fmla="val 50000"/>
              <a:gd name="adj2" fmla="val 299908"/>
            </a:avLst>
          </a:prstGeom>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zh-CN" altLang="en-US" sz="1800" b="0"/>
          </a:p>
        </p:txBody>
      </p:sp>
      <p:sp>
        <p:nvSpPr>
          <p:cNvPr id="38" name="AutoShape 49"/>
          <p:cNvSpPr>
            <a:spLocks noChangeArrowheads="1"/>
          </p:cNvSpPr>
          <p:nvPr/>
        </p:nvSpPr>
        <p:spPr bwMode="ltGray">
          <a:xfrm>
            <a:off x="6962210" y="2427499"/>
            <a:ext cx="76200" cy="762000"/>
          </a:xfrm>
          <a:prstGeom prst="downArrow">
            <a:avLst>
              <a:gd name="adj1" fmla="val 50000"/>
              <a:gd name="adj2" fmla="val 250000"/>
            </a:avLst>
          </a:prstGeom>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zh-CN" altLang="en-US" sz="1800" b="0"/>
          </a:p>
        </p:txBody>
      </p:sp>
      <p:sp>
        <p:nvSpPr>
          <p:cNvPr id="86" name="AutoShape 12"/>
          <p:cNvSpPr>
            <a:spLocks noChangeArrowheads="1"/>
          </p:cNvSpPr>
          <p:nvPr/>
        </p:nvSpPr>
        <p:spPr bwMode="ltGray">
          <a:xfrm>
            <a:off x="4980253" y="5208799"/>
            <a:ext cx="1066801" cy="457201"/>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zh-CN" altLang="en-US" sz="1800" b="1">
                <a:solidFill>
                  <a:srgbClr val="FFFFFF"/>
                </a:solidFill>
                <a:ea typeface="微软雅黑" panose="020B0503020204020204" pitchFamily="34" charset="-122"/>
              </a:rPr>
              <a:t>存储</a:t>
            </a:r>
            <a:endParaRPr lang="zh-CN" altLang="en-US" sz="1800" b="1">
              <a:solidFill>
                <a:srgbClr val="FFFFFF"/>
              </a:solidFill>
              <a:ea typeface="微软雅黑" panose="020B0503020204020204" pitchFamily="34" charset="-122"/>
            </a:endParaRPr>
          </a:p>
        </p:txBody>
      </p:sp>
      <p:sp>
        <p:nvSpPr>
          <p:cNvPr id="87" name="AutoShape 13"/>
          <p:cNvSpPr>
            <a:spLocks noChangeArrowheads="1"/>
          </p:cNvSpPr>
          <p:nvPr/>
        </p:nvSpPr>
        <p:spPr bwMode="ltGray">
          <a:xfrm>
            <a:off x="6537713" y="5208799"/>
            <a:ext cx="990599" cy="457201"/>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zh-CN" altLang="en-US" sz="1800" b="1">
                <a:solidFill>
                  <a:srgbClr val="FFFFFF"/>
                </a:solidFill>
                <a:ea typeface="微软雅黑" panose="020B0503020204020204" pitchFamily="34" charset="-122"/>
              </a:rPr>
              <a:t>创新</a:t>
            </a:r>
            <a:endParaRPr lang="zh-CN" altLang="en-US" sz="1800" b="1">
              <a:solidFill>
                <a:srgbClr val="FFFFFF"/>
              </a:solidFill>
              <a:ea typeface="微软雅黑" panose="020B0503020204020204" pitchFamily="34" charset="-122"/>
            </a:endParaRPr>
          </a:p>
        </p:txBody>
      </p:sp>
      <p:sp>
        <p:nvSpPr>
          <p:cNvPr id="88" name="AutoShape 14"/>
          <p:cNvSpPr>
            <a:spLocks noChangeArrowheads="1"/>
          </p:cNvSpPr>
          <p:nvPr/>
        </p:nvSpPr>
        <p:spPr bwMode="ltGray">
          <a:xfrm>
            <a:off x="8057268" y="5208799"/>
            <a:ext cx="1066799" cy="457200"/>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r>
              <a:rPr lang="zh-CN" altLang="en-US" sz="1800" b="1">
                <a:solidFill>
                  <a:srgbClr val="FFFFFF"/>
                </a:solidFill>
                <a:ea typeface="微软雅黑" panose="020B0503020204020204" pitchFamily="34" charset="-122"/>
              </a:rPr>
              <a:t>  学习</a:t>
            </a:r>
            <a:endParaRPr lang="zh-CN" altLang="en-US" sz="1800" b="1">
              <a:solidFill>
                <a:srgbClr val="FFFFFF"/>
              </a:solidFill>
              <a:ea typeface="微软雅黑" panose="020B0503020204020204" pitchFamily="34" charset="-122"/>
            </a:endParaRPr>
          </a:p>
        </p:txBody>
      </p:sp>
      <p:sp>
        <p:nvSpPr>
          <p:cNvPr id="89" name="AutoShape 15"/>
          <p:cNvSpPr>
            <a:spLocks noChangeArrowheads="1"/>
          </p:cNvSpPr>
          <p:nvPr/>
        </p:nvSpPr>
        <p:spPr bwMode="ltGray">
          <a:xfrm>
            <a:off x="9649848" y="5208799"/>
            <a:ext cx="1066799" cy="457200"/>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r>
              <a:rPr lang="zh-CN" altLang="en-US" sz="1800" b="1">
                <a:solidFill>
                  <a:srgbClr val="FFFFFF"/>
                </a:solidFill>
                <a:ea typeface="微软雅黑" panose="020B0503020204020204" pitchFamily="34" charset="-122"/>
              </a:rPr>
              <a:t>  诊断</a:t>
            </a:r>
            <a:endParaRPr lang="zh-CN" altLang="en-US" sz="1800" b="1">
              <a:solidFill>
                <a:srgbClr val="FFFFFF"/>
              </a:solidFill>
              <a:ea typeface="微软雅黑" panose="020B0503020204020204" pitchFamily="34" charset="-122"/>
            </a:endParaRPr>
          </a:p>
        </p:txBody>
      </p:sp>
      <p:sp>
        <p:nvSpPr>
          <p:cNvPr id="90" name="AutoShape 10"/>
          <p:cNvSpPr>
            <a:spLocks noChangeArrowheads="1"/>
          </p:cNvSpPr>
          <p:nvPr/>
        </p:nvSpPr>
        <p:spPr bwMode="ltGray">
          <a:xfrm>
            <a:off x="9628893" y="3189816"/>
            <a:ext cx="990599" cy="457201"/>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r>
              <a:rPr lang="zh-CN" altLang="en-US" sz="1800" b="1">
                <a:solidFill>
                  <a:srgbClr val="FFFFFF"/>
                </a:solidFill>
                <a:ea typeface="微软雅黑" panose="020B0503020204020204" pitchFamily="34" charset="-122"/>
              </a:rPr>
              <a:t>  实施</a:t>
            </a:r>
            <a:endParaRPr lang="zh-CN" altLang="en-US" sz="1800" b="1">
              <a:solidFill>
                <a:srgbClr val="FFFFFF"/>
              </a:solidFill>
              <a:ea typeface="微软雅黑" panose="020B0503020204020204" pitchFamily="34" charset="-122"/>
            </a:endParaRPr>
          </a:p>
        </p:txBody>
      </p:sp>
      <p:sp>
        <p:nvSpPr>
          <p:cNvPr id="91" name="AutoShape 9"/>
          <p:cNvSpPr>
            <a:spLocks noChangeArrowheads="1"/>
          </p:cNvSpPr>
          <p:nvPr/>
        </p:nvSpPr>
        <p:spPr bwMode="ltGray">
          <a:xfrm>
            <a:off x="8040123" y="3189817"/>
            <a:ext cx="1066799" cy="457200"/>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r>
              <a:rPr lang="zh-CN" altLang="en-US" sz="1800" b="1">
                <a:solidFill>
                  <a:srgbClr val="FFFFFF"/>
                </a:solidFill>
                <a:ea typeface="微软雅黑" panose="020B0503020204020204" pitchFamily="34" charset="-122"/>
              </a:rPr>
              <a:t>  组织</a:t>
            </a:r>
            <a:endParaRPr lang="zh-CN" altLang="en-US" sz="1800" b="1">
              <a:solidFill>
                <a:srgbClr val="FFFFFF"/>
              </a:solidFill>
              <a:ea typeface="微软雅黑" panose="020B0503020204020204" pitchFamily="34" charset="-122"/>
            </a:endParaRPr>
          </a:p>
        </p:txBody>
      </p:sp>
      <p:sp>
        <p:nvSpPr>
          <p:cNvPr id="92" name="AutoShape 8"/>
          <p:cNvSpPr>
            <a:spLocks noChangeArrowheads="1"/>
          </p:cNvSpPr>
          <p:nvPr/>
        </p:nvSpPr>
        <p:spPr bwMode="ltGray">
          <a:xfrm>
            <a:off x="6537713" y="3189816"/>
            <a:ext cx="1066799" cy="457201"/>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r>
              <a:rPr lang="zh-CN" altLang="en-US" sz="1800" b="1">
                <a:solidFill>
                  <a:srgbClr val="FFFFFF"/>
                </a:solidFill>
                <a:ea typeface="微软雅黑" panose="020B0503020204020204" pitchFamily="34" charset="-122"/>
              </a:rPr>
              <a:t>  设计</a:t>
            </a:r>
            <a:endParaRPr lang="zh-CN" altLang="en-US" sz="1800" b="1">
              <a:solidFill>
                <a:srgbClr val="FFFFFF"/>
              </a:solidFill>
              <a:ea typeface="微软雅黑" panose="020B0503020204020204" pitchFamily="34" charset="-122"/>
            </a:endParaRPr>
          </a:p>
        </p:txBody>
      </p:sp>
      <p:sp>
        <p:nvSpPr>
          <p:cNvPr id="93" name="AutoShape 7"/>
          <p:cNvSpPr>
            <a:spLocks noChangeArrowheads="1"/>
          </p:cNvSpPr>
          <p:nvPr/>
        </p:nvSpPr>
        <p:spPr bwMode="ltGray">
          <a:xfrm>
            <a:off x="4905445" y="3189817"/>
            <a:ext cx="1066800" cy="457200"/>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r>
              <a:rPr lang="zh-CN" altLang="en-US" sz="1800" b="1">
                <a:solidFill>
                  <a:srgbClr val="FFFFFF"/>
                </a:solidFill>
                <a:ea typeface="微软雅黑" panose="020B0503020204020204" pitchFamily="34" charset="-122"/>
              </a:rPr>
              <a:t>  标准</a:t>
            </a:r>
            <a:endParaRPr lang="zh-CN" altLang="en-US" sz="1800" b="1">
              <a:solidFill>
                <a:srgbClr val="FFFFFF"/>
              </a:solidFill>
              <a:ea typeface="微软雅黑" panose="020B0503020204020204" pitchFamily="34" charset="-122"/>
            </a:endParaRPr>
          </a:p>
        </p:txBody>
      </p:sp>
      <p:sp>
        <p:nvSpPr>
          <p:cNvPr id="94" name="AutoShape 6"/>
          <p:cNvSpPr>
            <a:spLocks noChangeArrowheads="1"/>
          </p:cNvSpPr>
          <p:nvPr/>
        </p:nvSpPr>
        <p:spPr bwMode="ltGray">
          <a:xfrm>
            <a:off x="3189993" y="3189817"/>
            <a:ext cx="1066799" cy="457200"/>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r>
              <a:rPr lang="zh-CN" altLang="en-US" sz="1800" b="1">
                <a:solidFill>
                  <a:srgbClr val="FFFFFF"/>
                </a:solidFill>
                <a:ea typeface="微软雅黑" panose="020B0503020204020204" pitchFamily="34" charset="-122"/>
              </a:rPr>
              <a:t>  目标  </a:t>
            </a:r>
            <a:endParaRPr lang="zh-CN" altLang="en-US" sz="1800" b="1">
              <a:solidFill>
                <a:srgbClr val="FFFFFF"/>
              </a:solidFill>
              <a:ea typeface="微软雅黑" panose="020B0503020204020204" pitchFamily="34" charset="-122"/>
            </a:endParaRPr>
          </a:p>
        </p:txBody>
      </p:sp>
      <p:sp>
        <p:nvSpPr>
          <p:cNvPr id="95" name="AutoShape 5"/>
          <p:cNvSpPr>
            <a:spLocks noChangeArrowheads="1"/>
          </p:cNvSpPr>
          <p:nvPr/>
        </p:nvSpPr>
        <p:spPr bwMode="ltGray">
          <a:xfrm>
            <a:off x="9627305" y="2045864"/>
            <a:ext cx="1066800" cy="457200"/>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r>
              <a:rPr lang="zh-CN" altLang="en-US" sz="1800" b="1">
                <a:solidFill>
                  <a:srgbClr val="FFFFFF"/>
                </a:solidFill>
                <a:ea typeface="微软雅黑" panose="020B0503020204020204" pitchFamily="34" charset="-122"/>
              </a:rPr>
              <a:t>  监测</a:t>
            </a:r>
            <a:endParaRPr lang="zh-CN" altLang="en-US" sz="1800" b="1">
              <a:solidFill>
                <a:srgbClr val="FFFFFF"/>
              </a:solidFill>
              <a:ea typeface="微软雅黑" panose="020B0503020204020204" pitchFamily="34" charset="-122"/>
            </a:endParaRPr>
          </a:p>
        </p:txBody>
      </p:sp>
      <p:sp>
        <p:nvSpPr>
          <p:cNvPr id="96" name="AutoShape 4"/>
          <p:cNvSpPr>
            <a:spLocks noChangeArrowheads="1"/>
          </p:cNvSpPr>
          <p:nvPr/>
        </p:nvSpPr>
        <p:spPr bwMode="ltGray">
          <a:xfrm>
            <a:off x="8115053" y="2045864"/>
            <a:ext cx="1066799" cy="457200"/>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r>
              <a:rPr lang="zh-CN" altLang="en-US" sz="1800" b="1">
                <a:solidFill>
                  <a:srgbClr val="FFFFFF"/>
                </a:solidFill>
                <a:ea typeface="微软雅黑" panose="020B0503020204020204" pitchFamily="34" charset="-122"/>
              </a:rPr>
              <a:t>  预警</a:t>
            </a:r>
            <a:endParaRPr lang="zh-CN" altLang="en-US" sz="1800" b="1">
              <a:solidFill>
                <a:srgbClr val="FFFFFF"/>
              </a:solidFill>
              <a:ea typeface="微软雅黑" panose="020B0503020204020204" pitchFamily="34" charset="-122"/>
            </a:endParaRPr>
          </a:p>
        </p:txBody>
      </p:sp>
      <p:sp>
        <p:nvSpPr>
          <p:cNvPr id="97" name="AutoShape 16"/>
          <p:cNvSpPr>
            <a:spLocks noChangeArrowheads="1"/>
          </p:cNvSpPr>
          <p:nvPr/>
        </p:nvSpPr>
        <p:spPr bwMode="ltGray">
          <a:xfrm>
            <a:off x="6438653" y="2045864"/>
            <a:ext cx="1066799" cy="457200"/>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r>
              <a:rPr lang="zh-CN" altLang="en-US" sz="1800" b="1" dirty="0">
                <a:solidFill>
                  <a:srgbClr val="FFFFFF"/>
                </a:solidFill>
                <a:ea typeface="微软雅黑" panose="020B0503020204020204" pitchFamily="34" charset="-122"/>
              </a:rPr>
              <a:t>  改进</a:t>
            </a:r>
            <a:endParaRPr lang="zh-CN" altLang="en-US" sz="1800" b="1" dirty="0">
              <a:solidFill>
                <a:srgbClr val="FFFFFF"/>
              </a:solidFill>
              <a:ea typeface="微软雅黑" panose="020B0503020204020204" pitchFamily="34" charset="-122"/>
            </a:endParaRPr>
          </a:p>
        </p:txBody>
      </p:sp>
      <p:sp>
        <p:nvSpPr>
          <p:cNvPr id="98" name="矩形 143620"/>
          <p:cNvSpPr>
            <a:spLocks noChangeArrowheads="1"/>
          </p:cNvSpPr>
          <p:nvPr/>
        </p:nvSpPr>
        <p:spPr bwMode="auto">
          <a:xfrm>
            <a:off x="670023" y="1037092"/>
            <a:ext cx="4030345" cy="829945"/>
          </a:xfrm>
          <a:prstGeom prst="rect">
            <a:avLst/>
          </a:prstGeom>
          <a:noFill/>
          <a:ln w="9525">
            <a:noFill/>
            <a:miter lim="800000"/>
          </a:ln>
        </p:spPr>
        <p:txBody>
          <a:bodyPr wrap="none">
            <a:spAutoFit/>
          </a:bodyPr>
          <a:lstStyle/>
          <a:p>
            <a:pPr marL="269875" indent="360680" algn="ctr">
              <a:lnSpc>
                <a:spcPct val="150000"/>
              </a:lnSpc>
              <a:spcBef>
                <a:spcPct val="20000"/>
              </a:spcBef>
              <a:spcAft>
                <a:spcPts val="1340"/>
              </a:spcAft>
              <a:buClr>
                <a:schemeClr val="accent1"/>
              </a:buClr>
              <a:buFont typeface="Wingdings 2" panose="05020102010507070707" pitchFamily="18" charset="2"/>
              <a:buNone/>
            </a:pP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dirty="0">
                <a:solidFill>
                  <a:srgbClr val="FB1132"/>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200" b="1" dirty="0">
                <a:solidFill>
                  <a:srgbClr val="FB1132"/>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3200" b="1" dirty="0">
                <a:solidFill>
                  <a:srgbClr val="FB1132"/>
                </a:solidFill>
                <a:latin typeface="微软雅黑" panose="020B0503020204020204" pitchFamily="34" charset="-122"/>
                <a:ea typeface="微软雅黑" panose="020B0503020204020204" pitchFamily="34" charset="-122"/>
                <a:cs typeface="微软雅黑" panose="020B0503020204020204" pitchFamily="34" charset="-122"/>
              </a:rPr>
              <a:t>字螺旋</a:t>
            </a:r>
            <a:r>
              <a:rPr lang="en-US" altLang="zh-CN"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1868"/>
          <a:stretch>
            <a:fillRect/>
          </a:stretch>
        </p:blipFill>
        <p:spPr>
          <a:xfrm>
            <a:off x="0" y="0"/>
            <a:ext cx="12192000" cy="6858000"/>
          </a:xfrm>
          <a:prstGeom prst="rect">
            <a:avLst/>
          </a:prstGeom>
        </p:spPr>
      </p:pic>
      <p:sp>
        <p:nvSpPr>
          <p:cNvPr id="28" name="矩形 27"/>
          <p:cNvSpPr/>
          <p:nvPr/>
        </p:nvSpPr>
        <p:spPr>
          <a:xfrm>
            <a:off x="0" y="104140"/>
            <a:ext cx="12192000" cy="6650355"/>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5305" marR="0" lvl="0" indent="-535305" algn="l" defTabSz="914400" rtl="0" eaLnBrk="1" fontAlgn="base" latinLnBrk="0" hangingPunct="1">
              <a:lnSpc>
                <a:spcPct val="150000"/>
              </a:lnSpc>
              <a:spcBef>
                <a:spcPct val="20000"/>
              </a:spcBef>
              <a:spcAft>
                <a:spcPts val="1340"/>
              </a:spcAft>
              <a:buClr>
                <a:srgbClr val="4F81BD"/>
              </a:buClr>
              <a:buSzTx/>
              <a:buFontTx/>
              <a:buNone/>
              <a:defRPr/>
            </a:pPr>
            <a:endParaRPr kumimoji="0" lang="en-US" altLang="zh-CN" sz="2800" b="1" i="0" u="none" strike="noStrike" kern="1200" cap="none" spc="0" normalizeH="0" baseline="0" noProof="0" dirty="0">
              <a:ln>
                <a:noFill/>
              </a:ln>
              <a:solidFill>
                <a:prstClr val="black"/>
              </a:solidFill>
              <a:effectLst/>
              <a:uLnTx/>
              <a:uFillTx/>
              <a:latin typeface="Candara" panose="020E0502030303020204" pitchFamily="34" charset="0"/>
              <a:ea typeface="微软雅黑" panose="020B0503020204020204" pitchFamily="34" charset="-122"/>
              <a:cs typeface="+mn-cs"/>
            </a:endParaRPr>
          </a:p>
        </p:txBody>
      </p:sp>
      <p:sp>
        <p:nvSpPr>
          <p:cNvPr id="34" name="TextBox 38"/>
          <p:cNvSpPr txBox="1"/>
          <p:nvPr/>
        </p:nvSpPr>
        <p:spPr>
          <a:xfrm>
            <a:off x="5812691" y="5083077"/>
            <a:ext cx="865942"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here</a:t>
            </a:r>
            <a:endParaRPr kumimoji="0" lang="id-ID" altLang="zh-CN" sz="133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40" name="TextBox 48"/>
          <p:cNvSpPr txBox="1"/>
          <p:nvPr/>
        </p:nvSpPr>
        <p:spPr>
          <a:xfrm>
            <a:off x="7421794" y="1773863"/>
            <a:ext cx="771366" cy="3181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Text 03</a:t>
            </a:r>
            <a:endParaRPr kumimoji="0" lang="id-ID" altLang="zh-CN" sz="1465"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58" name="TextBox 12"/>
          <p:cNvSpPr txBox="1"/>
          <p:nvPr/>
        </p:nvSpPr>
        <p:spPr>
          <a:xfrm>
            <a:off x="8828785" y="2386720"/>
            <a:ext cx="128900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2</a:t>
            </a:r>
            <a:r>
              <a:rPr kumimoji="0" lang="en-US" altLang="zh-CN"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5</a:t>
            </a:r>
            <a:r>
              <a:rPr kumimoji="0" lang="en-US" sz="4400" b="0" i="0" u="none" strike="noStrike" kern="900" cap="none" spc="-67" normalizeH="0" baseline="0" noProof="0" dirty="0">
                <a:ln>
                  <a:noFill/>
                </a:ln>
                <a:solidFill>
                  <a:prstClr val="white"/>
                </a:solidFill>
                <a:effectLst/>
                <a:uLnTx/>
                <a:uFillTx/>
                <a:latin typeface="Roboto Condensed Light" charset="0"/>
                <a:ea typeface="Roboto Condensed Light" charset="0"/>
                <a:cs typeface="Roboto Condensed Light" charset="0"/>
              </a:rPr>
              <a:t>%</a:t>
            </a:r>
            <a:endParaRPr kumimoji="0" lang="en-US" sz="4400" b="0" i="0" u="none" strike="noStrike" kern="1200" cap="none" spc="0" normalizeH="0" baseline="0" noProof="0" dirty="0">
              <a:ln>
                <a:noFill/>
              </a:ln>
              <a:solidFill>
                <a:prstClr val="white"/>
              </a:solidFill>
              <a:effectLst/>
              <a:uLnTx/>
              <a:uFillTx/>
              <a:latin typeface="Roboto Condensed Light" charset="0"/>
              <a:ea typeface="Roboto Condensed Light" charset="0"/>
              <a:cs typeface="Roboto Condensed Light" charset="0"/>
            </a:endParaRPr>
          </a:p>
        </p:txBody>
      </p:sp>
      <p:sp>
        <p:nvSpPr>
          <p:cNvPr id="16" name="流程图: 终止 15"/>
          <p:cNvSpPr/>
          <p:nvPr/>
        </p:nvSpPr>
        <p:spPr>
          <a:xfrm>
            <a:off x="4639076" y="811712"/>
            <a:ext cx="3796474" cy="4743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学校事业发展目标</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24" name="矩形: 圆角 23"/>
          <p:cNvSpPr/>
          <p:nvPr/>
        </p:nvSpPr>
        <p:spPr>
          <a:xfrm>
            <a:off x="2910205" y="3902710"/>
            <a:ext cx="1638935"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院部规划</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cxnSp>
        <p:nvCxnSpPr>
          <p:cNvPr id="105" name="直接连接符 104"/>
          <p:cNvCxnSpPr/>
          <p:nvPr/>
        </p:nvCxnSpPr>
        <p:spPr>
          <a:xfrm>
            <a:off x="6426910" y="1301314"/>
            <a:ext cx="0" cy="268362"/>
          </a:xfrm>
          <a:prstGeom prst="line">
            <a:avLst/>
          </a:prstGeom>
        </p:spPr>
        <p:style>
          <a:lnRef idx="1">
            <a:schemeClr val="accent1"/>
          </a:lnRef>
          <a:fillRef idx="0">
            <a:schemeClr val="accent1"/>
          </a:fillRef>
          <a:effectRef idx="0">
            <a:schemeClr val="accent1"/>
          </a:effectRef>
          <a:fontRef idx="minor">
            <a:schemeClr val="tx1"/>
          </a:fontRef>
        </p:style>
      </p:cxnSp>
      <p:sp>
        <p:nvSpPr>
          <p:cNvPr id="113" name="矩形: 圆角 112"/>
          <p:cNvSpPr/>
          <p:nvPr/>
        </p:nvSpPr>
        <p:spPr>
          <a:xfrm>
            <a:off x="2178050" y="1687195"/>
            <a:ext cx="597535" cy="1642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专业（群）建设规划</a:t>
            </a:r>
            <a:endParaRPr lang="zh-CN" altLang="en-US" sz="1400" b="1" dirty="0">
              <a:latin typeface="微软雅黑" panose="020B0503020204020204" pitchFamily="34" charset="-122"/>
              <a:ea typeface="微软雅黑" panose="020B0503020204020204" pitchFamily="34" charset="-122"/>
            </a:endParaRPr>
          </a:p>
          <a:p>
            <a:pPr algn="ctr"/>
            <a:endParaRPr lang="zh-CN" altLang="en-US" sz="1400" b="1" dirty="0">
              <a:latin typeface="微软雅黑" panose="020B0503020204020204" pitchFamily="34" charset="-122"/>
              <a:ea typeface="微软雅黑" panose="020B0503020204020204" pitchFamily="34" charset="-122"/>
            </a:endParaRPr>
          </a:p>
        </p:txBody>
      </p:sp>
      <p:sp>
        <p:nvSpPr>
          <p:cNvPr id="117" name="矩形: 圆角 116"/>
          <p:cNvSpPr/>
          <p:nvPr/>
        </p:nvSpPr>
        <p:spPr>
          <a:xfrm>
            <a:off x="3566530" y="1839284"/>
            <a:ext cx="597672" cy="1490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课程建设规划</a:t>
            </a:r>
            <a:endParaRPr lang="zh-CN" altLang="en-US" sz="1400" b="1" dirty="0">
              <a:latin typeface="微软雅黑" panose="020B0503020204020204" pitchFamily="34" charset="-122"/>
              <a:ea typeface="微软雅黑" panose="020B0503020204020204" pitchFamily="34" charset="-122"/>
            </a:endParaRPr>
          </a:p>
        </p:txBody>
      </p:sp>
      <p:sp>
        <p:nvSpPr>
          <p:cNvPr id="118" name="矩形: 圆角 117"/>
          <p:cNvSpPr/>
          <p:nvPr/>
        </p:nvSpPr>
        <p:spPr>
          <a:xfrm>
            <a:off x="4859673" y="1839284"/>
            <a:ext cx="597672" cy="1490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师资队伍建设规划</a:t>
            </a:r>
            <a:endParaRPr lang="zh-CN" altLang="en-US" sz="1400" b="1" dirty="0">
              <a:latin typeface="微软雅黑" panose="020B0503020204020204" pitchFamily="34" charset="-122"/>
              <a:ea typeface="微软雅黑" panose="020B0503020204020204" pitchFamily="34" charset="-122"/>
            </a:endParaRPr>
          </a:p>
          <a:p>
            <a:pPr algn="ctr"/>
            <a:endParaRPr lang="zh-CN" altLang="en-US" sz="1400" b="1" dirty="0">
              <a:latin typeface="微软雅黑" panose="020B0503020204020204" pitchFamily="34" charset="-122"/>
              <a:ea typeface="微软雅黑" panose="020B0503020204020204" pitchFamily="34" charset="-122"/>
            </a:endParaRPr>
          </a:p>
        </p:txBody>
      </p:sp>
      <p:sp>
        <p:nvSpPr>
          <p:cNvPr id="119" name="矩形: 圆角 118"/>
          <p:cNvSpPr/>
          <p:nvPr/>
        </p:nvSpPr>
        <p:spPr>
          <a:xfrm>
            <a:off x="6152816" y="1839284"/>
            <a:ext cx="597672" cy="1490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学生成长规划</a:t>
            </a:r>
            <a:endParaRPr lang="zh-CN" altLang="en-US" sz="1400" b="1" dirty="0">
              <a:latin typeface="微软雅黑" panose="020B0503020204020204" pitchFamily="34" charset="-122"/>
              <a:ea typeface="微软雅黑" panose="020B0503020204020204" pitchFamily="34" charset="-122"/>
            </a:endParaRPr>
          </a:p>
          <a:p>
            <a:pPr algn="ctr"/>
            <a:endParaRPr lang="zh-CN" altLang="en-US" sz="1400" b="1" dirty="0">
              <a:latin typeface="微软雅黑" panose="020B0503020204020204" pitchFamily="34" charset="-122"/>
              <a:ea typeface="微软雅黑" panose="020B0503020204020204" pitchFamily="34" charset="-122"/>
            </a:endParaRPr>
          </a:p>
        </p:txBody>
      </p:sp>
      <p:sp>
        <p:nvSpPr>
          <p:cNvPr id="120" name="矩形: 圆角 119"/>
          <p:cNvSpPr/>
          <p:nvPr/>
        </p:nvSpPr>
        <p:spPr>
          <a:xfrm>
            <a:off x="7445959" y="1839284"/>
            <a:ext cx="597672" cy="1490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国际合作规划</a:t>
            </a:r>
            <a:endParaRPr lang="zh-CN" altLang="en-US" sz="1400" b="1" dirty="0">
              <a:latin typeface="微软雅黑" panose="020B0503020204020204" pitchFamily="34" charset="-122"/>
              <a:ea typeface="微软雅黑" panose="020B0503020204020204" pitchFamily="34" charset="-122"/>
            </a:endParaRPr>
          </a:p>
          <a:p>
            <a:pPr algn="ctr"/>
            <a:endParaRPr lang="zh-CN" altLang="en-US" sz="1400" b="1" dirty="0">
              <a:latin typeface="微软雅黑" panose="020B0503020204020204" pitchFamily="34" charset="-122"/>
              <a:ea typeface="微软雅黑" panose="020B0503020204020204" pitchFamily="34" charset="-122"/>
            </a:endParaRPr>
          </a:p>
        </p:txBody>
      </p:sp>
      <p:sp>
        <p:nvSpPr>
          <p:cNvPr id="126" name="矩形: 圆角 125"/>
          <p:cNvSpPr/>
          <p:nvPr/>
        </p:nvSpPr>
        <p:spPr>
          <a:xfrm>
            <a:off x="8739102" y="1839284"/>
            <a:ext cx="597672" cy="1490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智慧校园建设规划</a:t>
            </a:r>
            <a:endParaRPr lang="zh-CN" altLang="en-US" sz="1400" b="1" dirty="0">
              <a:latin typeface="微软雅黑" panose="020B0503020204020204" pitchFamily="34" charset="-122"/>
              <a:ea typeface="微软雅黑" panose="020B0503020204020204" pitchFamily="34" charset="-122"/>
            </a:endParaRPr>
          </a:p>
          <a:p>
            <a:pPr algn="ctr"/>
            <a:endParaRPr lang="zh-CN" altLang="en-US" sz="1400" b="1" dirty="0">
              <a:latin typeface="微软雅黑" panose="020B0503020204020204" pitchFamily="34" charset="-122"/>
              <a:ea typeface="微软雅黑" panose="020B0503020204020204" pitchFamily="34" charset="-122"/>
            </a:endParaRPr>
          </a:p>
        </p:txBody>
      </p:sp>
      <p:sp>
        <p:nvSpPr>
          <p:cNvPr id="131" name="矩形: 圆角 130"/>
          <p:cNvSpPr/>
          <p:nvPr/>
        </p:nvSpPr>
        <p:spPr>
          <a:xfrm>
            <a:off x="11006582" y="1839284"/>
            <a:ext cx="597672" cy="1490124"/>
          </a:xfrm>
          <a:prstGeom prst="roundRect">
            <a:avLst>
              <a:gd name="adj" fmla="val 104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治理能力提升规划</a:t>
            </a:r>
            <a:endParaRPr lang="zh-CN" altLang="en-US" sz="1400" b="1" dirty="0">
              <a:latin typeface="微软雅黑" panose="020B0503020204020204" pitchFamily="34" charset="-122"/>
              <a:ea typeface="微软雅黑" panose="020B0503020204020204" pitchFamily="34" charset="-122"/>
            </a:endParaRPr>
          </a:p>
        </p:txBody>
      </p:sp>
      <p:sp>
        <p:nvSpPr>
          <p:cNvPr id="136" name="矩形: 圆角 135"/>
          <p:cNvSpPr/>
          <p:nvPr/>
        </p:nvSpPr>
        <p:spPr>
          <a:xfrm>
            <a:off x="9930849" y="1839284"/>
            <a:ext cx="597672" cy="1490124"/>
          </a:xfrm>
          <a:prstGeom prst="roundRect">
            <a:avLst>
              <a:gd name="adj" fmla="val 104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latin typeface="微软雅黑" panose="020B0503020204020204" pitchFamily="34" charset="-122"/>
              <a:ea typeface="微软雅黑" panose="020B0503020204020204" pitchFamily="34" charset="-122"/>
            </a:endParaRPr>
          </a:p>
          <a:p>
            <a:pPr algn="ctr"/>
            <a:r>
              <a:rPr lang="zh-CN" altLang="en-US" sz="1400" b="1" dirty="0">
                <a:latin typeface="微软雅黑" panose="020B0503020204020204" pitchFamily="34" charset="-122"/>
                <a:ea typeface="微软雅黑" panose="020B0503020204020204" pitchFamily="34" charset="-122"/>
              </a:rPr>
              <a:t>科研与社会服务规划</a:t>
            </a:r>
            <a:endParaRPr lang="zh-CN" altLang="en-US" sz="1400" b="1" dirty="0">
              <a:latin typeface="微软雅黑" panose="020B0503020204020204" pitchFamily="34" charset="-122"/>
              <a:ea typeface="微软雅黑" panose="020B0503020204020204" pitchFamily="34" charset="-122"/>
            </a:endParaRPr>
          </a:p>
          <a:p>
            <a:pPr algn="ctr"/>
            <a:endParaRPr lang="zh-CN" altLang="en-US" sz="1400" b="1" dirty="0">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2475346" y="1569676"/>
            <a:ext cx="88669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2475346" y="1554414"/>
            <a:ext cx="0" cy="372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3865418" y="1569676"/>
            <a:ext cx="0" cy="372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5158509" y="1569676"/>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6426910" y="1569676"/>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7709033" y="1569676"/>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9042008" y="1554414"/>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10233755" y="1569676"/>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11319164" y="1589762"/>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2475346" y="2964898"/>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flipH="1">
            <a:off x="3865366" y="2980160"/>
            <a:ext cx="52" cy="514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5158509" y="2980160"/>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6426910" y="2980160"/>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7709033" y="2980160"/>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9042008" y="2964898"/>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0233755" y="2980160"/>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1319164" y="3000246"/>
            <a:ext cx="0" cy="52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2475346" y="3509860"/>
            <a:ext cx="88669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7096546" y="3494598"/>
            <a:ext cx="0" cy="295016"/>
          </a:xfrm>
          <a:prstGeom prst="line">
            <a:avLst/>
          </a:prstGeom>
        </p:spPr>
        <p:style>
          <a:lnRef idx="1">
            <a:schemeClr val="accent1"/>
          </a:lnRef>
          <a:fillRef idx="0">
            <a:schemeClr val="accent1"/>
          </a:fillRef>
          <a:effectRef idx="0">
            <a:schemeClr val="accent1"/>
          </a:effectRef>
          <a:fontRef idx="minor">
            <a:schemeClr val="tx1"/>
          </a:fontRef>
        </p:style>
      </p:cxnSp>
      <p:sp>
        <p:nvSpPr>
          <p:cNvPr id="163" name="矩形: 圆角 162"/>
          <p:cNvSpPr/>
          <p:nvPr/>
        </p:nvSpPr>
        <p:spPr>
          <a:xfrm>
            <a:off x="2910205" y="4474845"/>
            <a:ext cx="1639570" cy="261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专业建设规划</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64" name="矩形: 圆角 163"/>
          <p:cNvSpPr/>
          <p:nvPr/>
        </p:nvSpPr>
        <p:spPr>
          <a:xfrm>
            <a:off x="2910205" y="5071745"/>
            <a:ext cx="1639570" cy="261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课程建设规划</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65" name="矩形: 圆角 164"/>
          <p:cNvSpPr/>
          <p:nvPr/>
        </p:nvSpPr>
        <p:spPr>
          <a:xfrm>
            <a:off x="2909455" y="5664831"/>
            <a:ext cx="1639948" cy="2613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教师发展规划</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66" name="矩形: 圆角 165"/>
          <p:cNvSpPr/>
          <p:nvPr/>
        </p:nvSpPr>
        <p:spPr>
          <a:xfrm>
            <a:off x="2927050" y="6251055"/>
            <a:ext cx="1639948" cy="2613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学生成长计划</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67" name="矩形: 圆角 166"/>
          <p:cNvSpPr/>
          <p:nvPr/>
        </p:nvSpPr>
        <p:spPr>
          <a:xfrm>
            <a:off x="5342890" y="3907790"/>
            <a:ext cx="809625"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院部</a:t>
            </a:r>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68" name="矩形: 圆角 167"/>
          <p:cNvSpPr/>
          <p:nvPr/>
        </p:nvSpPr>
        <p:spPr>
          <a:xfrm>
            <a:off x="6678930" y="3907790"/>
            <a:ext cx="817245"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院部</a:t>
            </a:r>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69" name="矩形: 圆角 168"/>
          <p:cNvSpPr/>
          <p:nvPr/>
        </p:nvSpPr>
        <p:spPr>
          <a:xfrm>
            <a:off x="5342890" y="6254115"/>
            <a:ext cx="809625"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学生</a:t>
            </a:r>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70" name="矩形: 圆角 169"/>
          <p:cNvSpPr/>
          <p:nvPr/>
        </p:nvSpPr>
        <p:spPr>
          <a:xfrm>
            <a:off x="6678930" y="6248400"/>
            <a:ext cx="81661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学生</a:t>
            </a:r>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71" name="矩形: 圆角 170"/>
          <p:cNvSpPr/>
          <p:nvPr/>
        </p:nvSpPr>
        <p:spPr>
          <a:xfrm>
            <a:off x="8043545" y="6254115"/>
            <a:ext cx="92710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学生</a:t>
            </a:r>
            <a:r>
              <a:rPr lang="en-US" altLang="zh-CN" b="1" dirty="0">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72" name="矩形: 圆角 171"/>
          <p:cNvSpPr/>
          <p:nvPr/>
        </p:nvSpPr>
        <p:spPr>
          <a:xfrm>
            <a:off x="9484360" y="6245860"/>
            <a:ext cx="87122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学生</a:t>
            </a:r>
            <a:r>
              <a:rPr lang="en-US" altLang="zh-CN" b="1" dirty="0">
                <a:latin typeface="微软雅黑" panose="020B0503020204020204" pitchFamily="34" charset="-122"/>
                <a:ea typeface="微软雅黑" panose="020B0503020204020204" pitchFamily="34" charset="-122"/>
              </a:rPr>
              <a:t>4</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73" name="矩形: 圆角 172"/>
          <p:cNvSpPr/>
          <p:nvPr/>
        </p:nvSpPr>
        <p:spPr>
          <a:xfrm>
            <a:off x="10880090" y="6245860"/>
            <a:ext cx="946785"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学生</a:t>
            </a:r>
            <a:r>
              <a:rPr lang="en-US" altLang="zh-CN" b="1" dirty="0">
                <a:latin typeface="微软雅黑" panose="020B0503020204020204" pitchFamily="34" charset="-122"/>
                <a:ea typeface="微软雅黑" panose="020B0503020204020204" pitchFamily="34" charset="-122"/>
              </a:rPr>
              <a:t>N</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74" name="矩形: 圆角 173"/>
          <p:cNvSpPr/>
          <p:nvPr/>
        </p:nvSpPr>
        <p:spPr>
          <a:xfrm>
            <a:off x="5330825" y="5662295"/>
            <a:ext cx="82296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教师</a:t>
            </a:r>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75" name="矩形: 圆角 174"/>
          <p:cNvSpPr/>
          <p:nvPr/>
        </p:nvSpPr>
        <p:spPr>
          <a:xfrm>
            <a:off x="10355580" y="6245860"/>
            <a:ext cx="583565" cy="2667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zh-CN" sz="1400" dirty="0">
              <a:ln>
                <a:noFill/>
              </a:ln>
              <a:latin typeface="微软雅黑" panose="020B0503020204020204" pitchFamily="34" charset="-122"/>
              <a:ea typeface="微软雅黑" panose="020B0503020204020204" pitchFamily="34" charset="-122"/>
            </a:endParaRPr>
          </a:p>
          <a:p>
            <a:pPr algn="ctr"/>
            <a:r>
              <a:rPr lang="en-US" altLang="zh-CN" sz="1400" dirty="0">
                <a:ln>
                  <a:noFill/>
                </a:ln>
                <a:latin typeface="微软雅黑" panose="020B0503020204020204" pitchFamily="34" charset="-122"/>
                <a:ea typeface="微软雅黑" panose="020B0503020204020204" pitchFamily="34" charset="-122"/>
              </a:rPr>
              <a:t>……</a:t>
            </a:r>
            <a:endParaRPr lang="zh-CN" altLang="en-US" sz="1400" dirty="0">
              <a:ln>
                <a:noFill/>
              </a:ln>
              <a:latin typeface="微软雅黑" panose="020B0503020204020204" pitchFamily="34" charset="-122"/>
              <a:ea typeface="微软雅黑" panose="020B0503020204020204" pitchFamily="34" charset="-122"/>
            </a:endParaRPr>
          </a:p>
          <a:p>
            <a:pPr algn="ctr"/>
            <a:endParaRPr lang="zh-CN" altLang="en-US" sz="1400" dirty="0">
              <a:ln>
                <a:noFill/>
              </a:ln>
              <a:latin typeface="微软雅黑" panose="020B0503020204020204" pitchFamily="34" charset="-122"/>
              <a:ea typeface="微软雅黑" panose="020B0503020204020204" pitchFamily="34" charset="-122"/>
            </a:endParaRPr>
          </a:p>
        </p:txBody>
      </p:sp>
      <p:sp>
        <p:nvSpPr>
          <p:cNvPr id="176" name="矩形: 圆角 175"/>
          <p:cNvSpPr/>
          <p:nvPr/>
        </p:nvSpPr>
        <p:spPr>
          <a:xfrm>
            <a:off x="6678295" y="5668010"/>
            <a:ext cx="817245"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教师</a:t>
            </a:r>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78" name="矩形: 圆角 177"/>
          <p:cNvSpPr/>
          <p:nvPr/>
        </p:nvSpPr>
        <p:spPr>
          <a:xfrm>
            <a:off x="8914900" y="5677692"/>
            <a:ext cx="665345" cy="26666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177" name="矩形: 圆角 176"/>
          <p:cNvSpPr/>
          <p:nvPr/>
        </p:nvSpPr>
        <p:spPr>
          <a:xfrm>
            <a:off x="8043545" y="5666105"/>
            <a:ext cx="92583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教师</a:t>
            </a:r>
            <a:r>
              <a:rPr lang="en-US" altLang="zh-CN" b="1" dirty="0">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79" name="矩形: 圆角 178"/>
          <p:cNvSpPr/>
          <p:nvPr/>
        </p:nvSpPr>
        <p:spPr>
          <a:xfrm>
            <a:off x="9483725" y="5666105"/>
            <a:ext cx="871855"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教师</a:t>
            </a:r>
            <a:r>
              <a:rPr lang="en-US" altLang="zh-CN" b="1" dirty="0">
                <a:latin typeface="微软雅黑" panose="020B0503020204020204" pitchFamily="34" charset="-122"/>
                <a:ea typeface="微软雅黑" panose="020B0503020204020204" pitchFamily="34" charset="-122"/>
              </a:rPr>
              <a:t>N</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83" name="矩形: 圆角 182"/>
          <p:cNvSpPr/>
          <p:nvPr/>
        </p:nvSpPr>
        <p:spPr>
          <a:xfrm>
            <a:off x="8909006" y="5063710"/>
            <a:ext cx="665345" cy="26666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186" name="矩形: 圆角 185"/>
          <p:cNvSpPr/>
          <p:nvPr/>
        </p:nvSpPr>
        <p:spPr>
          <a:xfrm>
            <a:off x="7496306" y="3907921"/>
            <a:ext cx="665345" cy="26666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185" name="矩形: 圆角 184"/>
          <p:cNvSpPr/>
          <p:nvPr/>
        </p:nvSpPr>
        <p:spPr>
          <a:xfrm>
            <a:off x="8043545" y="3902710"/>
            <a:ext cx="92710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院部</a:t>
            </a:r>
            <a:r>
              <a:rPr lang="en-US" altLang="zh-CN" b="1" dirty="0">
                <a:latin typeface="微软雅黑" panose="020B0503020204020204" pitchFamily="34" charset="-122"/>
                <a:ea typeface="微软雅黑" panose="020B0503020204020204" pitchFamily="34" charset="-122"/>
              </a:rPr>
              <a:t>N</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87" name="矩形: 圆角 186"/>
          <p:cNvSpPr/>
          <p:nvPr/>
        </p:nvSpPr>
        <p:spPr>
          <a:xfrm>
            <a:off x="5339080" y="4476115"/>
            <a:ext cx="813435"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专业</a:t>
            </a:r>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88" name="矩形: 圆角 187"/>
          <p:cNvSpPr/>
          <p:nvPr/>
        </p:nvSpPr>
        <p:spPr>
          <a:xfrm>
            <a:off x="6679565" y="4476115"/>
            <a:ext cx="81661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专业</a:t>
            </a:r>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190" name="矩形: 圆角 189"/>
          <p:cNvSpPr/>
          <p:nvPr/>
        </p:nvSpPr>
        <p:spPr>
          <a:xfrm>
            <a:off x="7492490" y="4476124"/>
            <a:ext cx="665345" cy="26666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zh-CN" sz="1400" dirty="0">
              <a:latin typeface="微软雅黑" panose="020B0503020204020204" pitchFamily="34" charset="-122"/>
              <a:ea typeface="微软雅黑" panose="020B0503020204020204" pitchFamily="34" charset="-122"/>
            </a:endParaRPr>
          </a:p>
          <a:p>
            <a:pPr algn="ct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algn="ctr"/>
            <a:endParaRPr lang="zh-CN" altLang="en-US" dirty="0"/>
          </a:p>
        </p:txBody>
      </p:sp>
      <p:sp>
        <p:nvSpPr>
          <p:cNvPr id="189" name="矩形: 圆角 188"/>
          <p:cNvSpPr/>
          <p:nvPr/>
        </p:nvSpPr>
        <p:spPr>
          <a:xfrm>
            <a:off x="8042910" y="4476115"/>
            <a:ext cx="92710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专业</a:t>
            </a:r>
            <a:r>
              <a:rPr lang="en-US" altLang="zh-CN" b="1" dirty="0">
                <a:latin typeface="微软雅黑" panose="020B0503020204020204" pitchFamily="34" charset="-122"/>
                <a:ea typeface="微软雅黑" panose="020B0503020204020204" pitchFamily="34" charset="-122"/>
              </a:rPr>
              <a:t>N</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cxnSp>
        <p:nvCxnSpPr>
          <p:cNvPr id="74" name="直接箭头连接符 73"/>
          <p:cNvCxnSpPr>
            <a:stCxn id="24" idx="2"/>
          </p:cNvCxnSpPr>
          <p:nvPr/>
        </p:nvCxnSpPr>
        <p:spPr>
          <a:xfrm>
            <a:off x="3729936" y="4169563"/>
            <a:ext cx="0" cy="305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直接箭头连接符 191"/>
          <p:cNvCxnSpPr/>
          <p:nvPr/>
        </p:nvCxnSpPr>
        <p:spPr>
          <a:xfrm>
            <a:off x="3747716" y="4777983"/>
            <a:ext cx="0" cy="305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直接箭头连接符 192"/>
          <p:cNvCxnSpPr/>
          <p:nvPr/>
        </p:nvCxnSpPr>
        <p:spPr>
          <a:xfrm>
            <a:off x="3747604" y="5341137"/>
            <a:ext cx="0" cy="305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4" name="直接箭头连接符 193"/>
          <p:cNvCxnSpPr/>
          <p:nvPr/>
        </p:nvCxnSpPr>
        <p:spPr>
          <a:xfrm>
            <a:off x="3747716" y="5948799"/>
            <a:ext cx="0" cy="305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a:endCxn id="167" idx="1"/>
          </p:cNvCxnSpPr>
          <p:nvPr/>
        </p:nvCxnSpPr>
        <p:spPr>
          <a:xfrm>
            <a:off x="4566998" y="4036231"/>
            <a:ext cx="776136" cy="5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5" name="直接箭头连接符 194"/>
          <p:cNvCxnSpPr/>
          <p:nvPr/>
        </p:nvCxnSpPr>
        <p:spPr>
          <a:xfrm>
            <a:off x="4568187" y="4603848"/>
            <a:ext cx="776136" cy="5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6" name="直接箭头连接符 195"/>
          <p:cNvCxnSpPr/>
          <p:nvPr/>
        </p:nvCxnSpPr>
        <p:spPr>
          <a:xfrm>
            <a:off x="4563182" y="5204904"/>
            <a:ext cx="776136" cy="5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直接箭头连接符 196"/>
          <p:cNvCxnSpPr/>
          <p:nvPr/>
        </p:nvCxnSpPr>
        <p:spPr>
          <a:xfrm>
            <a:off x="4572767" y="5795490"/>
            <a:ext cx="776136" cy="5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直接箭头连接符 197"/>
          <p:cNvCxnSpPr/>
          <p:nvPr/>
        </p:nvCxnSpPr>
        <p:spPr>
          <a:xfrm>
            <a:off x="4555169" y="6394924"/>
            <a:ext cx="776136" cy="5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9" name="矩形 143620"/>
          <p:cNvSpPr>
            <a:spLocks noChangeArrowheads="1"/>
          </p:cNvSpPr>
          <p:nvPr/>
        </p:nvSpPr>
        <p:spPr bwMode="auto">
          <a:xfrm>
            <a:off x="93842" y="174488"/>
            <a:ext cx="2950845" cy="829945"/>
          </a:xfrm>
          <a:prstGeom prst="rect">
            <a:avLst/>
          </a:prstGeom>
          <a:noFill/>
          <a:ln w="9525">
            <a:noFill/>
            <a:miter lim="800000"/>
          </a:ln>
        </p:spPr>
        <p:txBody>
          <a:bodyPr wrap="none">
            <a:spAutoFit/>
          </a:bodyPr>
          <a:lstStyle/>
          <a:p>
            <a:pPr marL="269875" indent="360680" algn="ctr">
              <a:lnSpc>
                <a:spcPct val="150000"/>
              </a:lnSpc>
              <a:spcBef>
                <a:spcPct val="20000"/>
              </a:spcBef>
              <a:spcAft>
                <a:spcPts val="1340"/>
              </a:spcAft>
              <a:buClr>
                <a:schemeClr val="accent1"/>
              </a:buClr>
              <a:buFont typeface="Wingdings 2" panose="05020102010507070707" pitchFamily="18" charset="2"/>
              <a:buNone/>
            </a:pPr>
            <a:r>
              <a:rPr lang="en-US" altLang="zh-CN" sz="2800" dirty="0">
                <a:latin typeface="微软雅黑" panose="020B0503020204020204" pitchFamily="34" charset="-122"/>
                <a:ea typeface="微软雅黑" panose="020B0503020204020204" pitchFamily="34" charset="-122"/>
              </a:rPr>
              <a:t> </a:t>
            </a:r>
            <a:r>
              <a:rPr lang="en-US" altLang="zh-CN" sz="3200" b="1" dirty="0">
                <a:solidFill>
                  <a:schemeClr val="tx1"/>
                </a:solidFill>
                <a:latin typeface="微软雅黑" panose="020B0503020204020204" pitchFamily="34" charset="-122"/>
                <a:ea typeface="微软雅黑" panose="020B0503020204020204" pitchFamily="34" charset="-122"/>
              </a:rPr>
              <a:t>【</a:t>
            </a:r>
            <a:r>
              <a:rPr lang="zh-CN" altLang="en-US" sz="3200" b="1" dirty="0">
                <a:solidFill>
                  <a:srgbClr val="FB1132"/>
                </a:solidFill>
                <a:latin typeface="微软雅黑" panose="020B0503020204020204" pitchFamily="34" charset="-122"/>
                <a:ea typeface="微软雅黑" panose="020B0503020204020204" pitchFamily="34" charset="-122"/>
              </a:rPr>
              <a:t>目标链</a:t>
            </a:r>
            <a:r>
              <a:rPr lang="en-US" altLang="zh-CN" sz="3200" b="1" dirty="0">
                <a:solidFill>
                  <a:schemeClr val="tx1"/>
                </a:solidFill>
                <a:latin typeface="微软雅黑" panose="020B0503020204020204" pitchFamily="34" charset="-122"/>
                <a:ea typeface="微软雅黑" panose="020B0503020204020204" pitchFamily="34" charset="-122"/>
              </a:rPr>
              <a:t>】</a:t>
            </a:r>
            <a:endParaRPr lang="en-US" altLang="zh-CN" sz="3200" b="1" dirty="0">
              <a:solidFill>
                <a:schemeClr val="tx1"/>
              </a:solidFill>
              <a:latin typeface="微软雅黑" panose="020B0503020204020204" pitchFamily="34" charset="-122"/>
              <a:ea typeface="微软雅黑" panose="020B0503020204020204" pitchFamily="34" charset="-122"/>
            </a:endParaRPr>
          </a:p>
        </p:txBody>
      </p:sp>
      <p:sp>
        <p:nvSpPr>
          <p:cNvPr id="2" name="矩形: 圆角 173"/>
          <p:cNvSpPr/>
          <p:nvPr/>
        </p:nvSpPr>
        <p:spPr>
          <a:xfrm>
            <a:off x="5348605" y="5063490"/>
            <a:ext cx="82296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课程</a:t>
            </a:r>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3" name="矩形: 圆角 173"/>
          <p:cNvSpPr/>
          <p:nvPr/>
        </p:nvSpPr>
        <p:spPr>
          <a:xfrm>
            <a:off x="6672580" y="5083175"/>
            <a:ext cx="82296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课程</a:t>
            </a:r>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5" name="矩形: 圆角 173"/>
          <p:cNvSpPr/>
          <p:nvPr/>
        </p:nvSpPr>
        <p:spPr>
          <a:xfrm>
            <a:off x="8042910" y="5063490"/>
            <a:ext cx="92710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课程</a:t>
            </a:r>
            <a:r>
              <a:rPr lang="en-US" altLang="zh-CN" b="1" dirty="0">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
        <p:nvSpPr>
          <p:cNvPr id="6" name="矩形: 圆角 173"/>
          <p:cNvSpPr/>
          <p:nvPr/>
        </p:nvSpPr>
        <p:spPr>
          <a:xfrm>
            <a:off x="9483725" y="5063490"/>
            <a:ext cx="871220" cy="266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课程</a:t>
            </a:r>
            <a:r>
              <a:rPr lang="en-US" altLang="zh-CN" b="1" dirty="0">
                <a:latin typeface="微软雅黑" panose="020B0503020204020204" pitchFamily="34" charset="-122"/>
                <a:ea typeface="微软雅黑" panose="020B0503020204020204" pitchFamily="34" charset="-122"/>
              </a:rPr>
              <a:t>N</a:t>
            </a:r>
            <a:endParaRPr lang="zh-CN" altLang="en-US" b="1" dirty="0">
              <a:latin typeface="微软雅黑" panose="020B0503020204020204" pitchFamily="34" charset="-122"/>
              <a:ea typeface="微软雅黑" panose="020B0503020204020204" pitchFamily="34" charset="-122"/>
            </a:endParaRPr>
          </a:p>
          <a:p>
            <a:pPr algn="ctr"/>
            <a:endParaRPr lang="zh-CN" altLang="en-US" b="1" dirty="0"/>
          </a:p>
        </p:txBody>
      </p:sp>
    </p:spTree>
  </p:cSld>
  <p:clrMapOvr>
    <a:masterClrMapping/>
  </p:clrMapOvr>
</p:sld>
</file>

<file path=ppt/tags/tag1.xml><?xml version="1.0" encoding="utf-8"?>
<p:tagLst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ags/tag10.xml><?xml version="1.0" encoding="utf-8"?>
<p:tagLst xmlns:p="http://schemas.openxmlformats.org/presentationml/2006/main">
  <p:tag name="KSO_WM_TAG_VERSION" val="1.0"/>
  <p:tag name="KSO_WM_BEAUTIFY_FLAG" val="#wm#"/>
  <p:tag name="KSO_WM_UNIT_TYPE" val="i"/>
  <p:tag name="KSO_WM_UNIT_ID" val="diagram160638_4*i*11"/>
  <p:tag name="KSO_WM_TEMPLATE_CATEGORY" val="diagram"/>
  <p:tag name="KSO_WM_TEMPLATE_INDEX" val="160638"/>
  <p:tag name="KSO_WM_UNIT_INDEX" val="1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h_f"/>
  <p:tag name="KSO_WM_UNIT_INDEX" val="1_2_1"/>
  <p:tag name="KSO_WM_UNIT_ID" val="diagram160638_4*l_h_f*1_2_1"/>
  <p:tag name="KSO_WM_UNIT_CLEAR" val="1"/>
  <p:tag name="KSO_WM_UNIT_LAYERLEVEL" val="1_1_1"/>
  <p:tag name="KSO_WM_UNIT_VALUE" val="19"/>
  <p:tag name="KSO_WM_UNIT_HIGHLIGHT" val="0"/>
  <p:tag name="KSO_WM_UNIT_COMPATIBLE" val="0"/>
  <p:tag name="KSO_WM_UNIT_PRESET_TEXT_INDEX" val="4"/>
  <p:tag name="KSO_WM_UNIT_PRESET_TEXT_LEN" val="40"/>
  <p:tag name="KSO_WM_DIAGRAM_GROUP_CODE" val="l1-1"/>
  <p:tag name="KSO_WM_UNIT_TEXT_FILL_FORE_SCHEMECOLOR_INDEX" val="5"/>
  <p:tag name="KSO_WM_UNIT_TEXT_FILL_TYPE" val="1"/>
  <p:tag name="KSO_WM_UNIT_USESOURCEFORMAT_APPLY" val="0"/>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i"/>
  <p:tag name="KSO_WM_UNIT_INDEX" val="1_6"/>
  <p:tag name="KSO_WM_UNIT_ID" val="diagram160638_4*l_i*1_6"/>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i"/>
  <p:tag name="KSO_WM_UNIT_INDEX" val="1_7"/>
  <p:tag name="KSO_WM_UNIT_ID" val="diagram160638_4*l_i*1_7"/>
  <p:tag name="KSO_WM_UNIT_CLEAR" val="1"/>
  <p:tag name="KSO_WM_UNIT_LAYERLEVEL" val="1_1"/>
  <p:tag name="KSO_WM_DIAGRAM_GROUP_CODE" val="l1-1"/>
  <p:tag name="KSO_WM_UNIT_TEXT_FILL_FORE_SCHEMECOLOR_INDEX" val="5"/>
  <p:tag name="KSO_WM_UNIT_TEXT_FILL_TYPE" val="1"/>
  <p:tag name="KSO_WM_UNIT_USESOURCEFORMAT_APPLY" val="0"/>
</p:tagLst>
</file>

<file path=ppt/tags/tag14.xml><?xml version="1.0" encoding="utf-8"?>
<p:tagLst xmlns:p="http://schemas.openxmlformats.org/presentationml/2006/main">
  <p:tag name="KSO_WM_TAG_VERSION" val="1.0"/>
  <p:tag name="KSO_WM_BEAUTIFY_FLAG" val="#wm#"/>
  <p:tag name="KSO_WM_UNIT_TYPE" val="i"/>
  <p:tag name="KSO_WM_UNIT_ID" val="diagram160638_4*i*18"/>
  <p:tag name="KSO_WM_TEMPLATE_CATEGORY" val="diagram"/>
  <p:tag name="KSO_WM_TEMPLATE_INDEX" val="160638"/>
  <p:tag name="KSO_WM_UNIT_INDEX" val="18"/>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h_f"/>
  <p:tag name="KSO_WM_UNIT_INDEX" val="1_3_1"/>
  <p:tag name="KSO_WM_UNIT_ID" val="diagram160638_4*l_h_f*1_3_1"/>
  <p:tag name="KSO_WM_UNIT_CLEAR" val="1"/>
  <p:tag name="KSO_WM_UNIT_LAYERLEVEL" val="1_1_1"/>
  <p:tag name="KSO_WM_UNIT_VALUE" val="19"/>
  <p:tag name="KSO_WM_UNIT_HIGHLIGHT" val="0"/>
  <p:tag name="KSO_WM_UNIT_COMPATIBLE" val="0"/>
  <p:tag name="KSO_WM_UNIT_PRESET_TEXT_INDEX" val="4"/>
  <p:tag name="KSO_WM_UNIT_PRESET_TEXT_LEN" val="40"/>
  <p:tag name="KSO_WM_DIAGRAM_GROUP_CODE" val="l1-1"/>
  <p:tag name="KSO_WM_UNIT_TEXT_FILL_FORE_SCHEMECOLOR_INDEX" val="5"/>
  <p:tag name="KSO_WM_UNIT_TEXT_FILL_TYPE" val="1"/>
  <p:tag name="KSO_WM_UNIT_USESOURCEFORMAT_APPLY" val="0"/>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i"/>
  <p:tag name="KSO_WM_UNIT_INDEX" val="1_8"/>
  <p:tag name="KSO_WM_UNIT_ID" val="diagram160638_4*l_i*1_8"/>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i"/>
  <p:tag name="KSO_WM_UNIT_INDEX" val="1_9"/>
  <p:tag name="KSO_WM_UNIT_ID" val="diagram160638_4*l_i*1_9"/>
  <p:tag name="KSO_WM_UNIT_CLEAR" val="1"/>
  <p:tag name="KSO_WM_UNIT_LAYERLEVEL" val="1_1"/>
  <p:tag name="KSO_WM_DIAGRAM_GROUP_CODE" val="l1-1"/>
  <p:tag name="KSO_WM_UNIT_TEXT_FILL_FORE_SCHEMECOLOR_INDEX" val="5"/>
  <p:tag name="KSO_WM_UNIT_TEXT_FILL_TYPE" val="1"/>
  <p:tag name="KSO_WM_UNIT_USESOURCEFORMAT_APPLY" val="0"/>
</p:tagLst>
</file>

<file path=ppt/tags/tag18.xml><?xml version="1.0" encoding="utf-8"?>
<p:tagLst xmlns:p="http://schemas.openxmlformats.org/presentationml/2006/main">
  <p:tag name="KSO_WM_TAG_VERSION" val="1.0"/>
  <p:tag name="KSO_WM_BEAUTIFY_FLAG" val="#wm#"/>
  <p:tag name="KSO_WM_UNIT_TYPE" val="i"/>
  <p:tag name="KSO_WM_UNIT_ID" val="diagram160638_4*i*25"/>
  <p:tag name="KSO_WM_TEMPLATE_CATEGORY" val="diagram"/>
  <p:tag name="KSO_WM_TEMPLATE_INDEX" val="160638"/>
  <p:tag name="KSO_WM_UNIT_INDEX" val="25"/>
</p:tagLst>
</file>

<file path=ppt/tags/tag19.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h_f"/>
  <p:tag name="KSO_WM_UNIT_INDEX" val="1_4_1"/>
  <p:tag name="KSO_WM_UNIT_ID" val="diagram160638_4*l_h_f*1_4_1"/>
  <p:tag name="KSO_WM_UNIT_CLEAR" val="1"/>
  <p:tag name="KSO_WM_UNIT_LAYERLEVEL" val="1_1_1"/>
  <p:tag name="KSO_WM_UNIT_VALUE" val="19"/>
  <p:tag name="KSO_WM_UNIT_HIGHLIGHT" val="0"/>
  <p:tag name="KSO_WM_UNIT_COMPATIBLE" val="0"/>
  <p:tag name="KSO_WM_UNIT_PRESET_TEXT_INDEX" val="4"/>
  <p:tag name="KSO_WM_UNIT_PRESET_TEXT_LEN" val="40"/>
  <p:tag name="KSO_WM_DIAGRAM_GROUP_CODE" val="l1-1"/>
  <p:tag name="KSO_WM_UNIT_TEXT_FILL_FORE_SCHEMECOLOR_INDEX" val="5"/>
  <p:tag name="KSO_WM_UNIT_TEXT_FILL_TYPE" val="1"/>
  <p:tag name="KSO_WM_UNIT_USESOURCEFORMAT_APPLY" val="0"/>
</p:tagLst>
</file>

<file path=ppt/tags/tag2.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a"/>
  <p:tag name="KSO_WM_UNIT_INDEX" val="1"/>
  <p:tag name="KSO_WM_UNIT_ID" val="diagram160638_4*a*1"/>
  <p:tag name="KSO_WM_UNIT_CLEAR" val="1"/>
  <p:tag name="KSO_WM_UNIT_LAYERLEVEL" val="1"/>
  <p:tag name="KSO_WM_UNIT_ISCONTENTSTITLE" val="1"/>
  <p:tag name="KSO_WM_UNIT_VALUE" val="40"/>
  <p:tag name="KSO_WM_UNIT_HIGHLIGHT" val="0"/>
  <p:tag name="KSO_WM_UNIT_COMPATIBLE" val="1"/>
  <p:tag name="KSO_WM_UNIT_PRESET_TEXT_INDEX" val="4"/>
  <p:tag name="KSO_WM_UNIT_PRESET_TEXT_LEN" val="12"/>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i"/>
  <p:tag name="KSO_WM_UNIT_INDEX" val="1_10"/>
  <p:tag name="KSO_WM_UNIT_ID" val="diagram160638_4*l_i*1_10"/>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21.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i"/>
  <p:tag name="KSO_WM_UNIT_INDEX" val="1_11"/>
  <p:tag name="KSO_WM_UNIT_ID" val="diagram160638_4*l_i*1_11"/>
  <p:tag name="KSO_WM_UNIT_CLEAR" val="1"/>
  <p:tag name="KSO_WM_UNIT_LAYERLEVEL" val="1_1"/>
  <p:tag name="KSO_WM_DIAGRAM_GROUP_CODE" val="l1-1"/>
  <p:tag name="KSO_WM_UNIT_TEXT_FILL_FORE_SCHEMECOLOR_INDEX" val="5"/>
  <p:tag name="KSO_WM_UNIT_TEXT_FILL_TYPE" val="1"/>
  <p:tag name="KSO_WM_UNIT_USESOURCEFORMAT_APPLY" val="0"/>
</p:tagLst>
</file>

<file path=ppt/tags/tag22.xml><?xml version="1.0" encoding="utf-8"?>
<p:tagLst xmlns:p="http://schemas.openxmlformats.org/presentationml/2006/main">
  <p:tag name="KSO_WM_SLIDE_ID" val="diagram160638_4"/>
  <p:tag name="KSO_WM_SLIDE_INDEX" val="4"/>
  <p:tag name="KSO_WM_SLIDE_ITEM_CNT" val="4"/>
  <p:tag name="KSO_WM_SLIDE_LAYOUT" val="l_a"/>
  <p:tag name="KSO_WM_SLIDE_LAYOUT_CNT" val="1_1"/>
  <p:tag name="KSO_WM_SLIDE_TYPE" val="contents"/>
  <p:tag name="KSO_WM_BEAUTIFY_FLAG" val="#wm#"/>
  <p:tag name="KSO_WM_SLIDE_POSITION" val="60*0"/>
  <p:tag name="KSO_WM_SLIDE_SIZE" val="644*540"/>
  <p:tag name="KSO_WM_TEMPLATE_CATEGORY" val="diagram"/>
  <p:tag name="KSO_WM_TEMPLATE_INDEX" val="160638"/>
  <p:tag name="KSO_WM_TAG_VERSION" val="1.0"/>
  <p:tag name="KSO_WM_DIAGRAM_GROUP_CODE" val="l1-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0168831"/>
  <p:tag name="KSO_WM_UNIT_TYPE" val="r_v"/>
  <p:tag name="KSO_WM_UNIT_INDEX" val="1_2"/>
  <p:tag name="KSO_WM_UNIT_LAYERLEVEL" val="1_1"/>
  <p:tag name="KSO_WM_UNIT_DIAGRAM_CONTRAST_TITLE_CNT" val="2"/>
  <p:tag name="KSO_WM_UNIT_DIAGRAM_DIMENSION_TITLE_CNT" val="1"/>
  <p:tag name="KSO_WM_UNIT_VALUE" val="90"/>
  <p:tag name="KSO_WM_UNIT_HIGHLIGHT" val="0"/>
  <p:tag name="KSO_WM_UNIT_COMPATIBLE" val="0"/>
  <p:tag name="KSO_WM_UNIT_CLEAR" val="0"/>
  <p:tag name="KSO_WM_DIAGRAM_GROUP_CODE" val="r1-1"/>
  <p:tag name="KSO_WM_UNIT_ID" val="diagram20168831_1*r_v*1_2"/>
  <p:tag name="KSO_WM_UNIT_PRESET_TEXT" val="单击此处编辑您要的内容，建议您在展示时采用微软雅黑字体，本模版所有图形线条及其相应素材均可自由编辑、改色、替换"/>
  <p:tag name="KSO_WM_UNIT_FILL_FORE_SCHEMECOLOR_INDEX" val="14"/>
  <p:tag name="KSO_WM_UNIT_FILL_TYPE" val="1"/>
  <p:tag name="KSO_WM_UNIT_LINE_FORE_SCHEMECOLOR_INDEX" val="6"/>
  <p:tag name="KSO_WM_UNIT_LINE_FILL_TYPE" val="2"/>
  <p:tag name="KSO_WM_UNIT_TEXT_FILL_FORE_SCHEMECOLOR_INDEX" val="13"/>
  <p:tag name="KSO_WM_UNIT_TEXT_FILL_TYPE" val="1"/>
  <p:tag name="KSO_WM_UNIT_USESOURCEFORMAT_APPLY" val="0"/>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0168831"/>
  <p:tag name="KSO_WM_UNIT_TYPE" val="r_v"/>
  <p:tag name="KSO_WM_UNIT_INDEX" val="1_1"/>
  <p:tag name="KSO_WM_UNIT_LAYERLEVEL" val="1_1"/>
  <p:tag name="KSO_WM_UNIT_DIAGRAM_CONTRAST_TITLE_CNT" val="2"/>
  <p:tag name="KSO_WM_UNIT_DIAGRAM_DIMENSION_TITLE_CNT" val="1"/>
  <p:tag name="KSO_WM_UNIT_VALUE" val="90"/>
  <p:tag name="KSO_WM_UNIT_HIGHLIGHT" val="0"/>
  <p:tag name="KSO_WM_UNIT_COMPATIBLE" val="0"/>
  <p:tag name="KSO_WM_UNIT_CLEAR" val="0"/>
  <p:tag name="KSO_WM_DIAGRAM_GROUP_CODE" val="r1-1"/>
  <p:tag name="KSO_WM_UNIT_ID" val="diagram20168831_1*r_v*1_1"/>
  <p:tag name="KSO_WM_UNIT_PRESET_TEXT" val="单击此处编辑您要的内容，建议您在展示时采用微软雅黑字体，本模版所有图形线条及其相应素材均可自由编辑、改色、替换"/>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 name="KSO_WM_UNIT_USESOURCEFORMAT_APPLY" val="0"/>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0168831"/>
  <p:tag name="KSO_WM_UNIT_TYPE" val="r_t"/>
  <p:tag name="KSO_WM_UNIT_INDEX" val="1_1"/>
  <p:tag name="KSO_WM_UNIT_LAYERLEVEL" val="1_1"/>
  <p:tag name="KSO_WM_UNIT_DIAGRAM_CONTRAST_TITLE_CNT" val="2"/>
  <p:tag name="KSO_WM_UNIT_DIAGRAM_DIMENSION_TITLE_CNT" val="1"/>
  <p:tag name="KSO_WM_UNIT_VALUE" val="5"/>
  <p:tag name="KSO_WM_UNIT_HIGHLIGHT" val="0"/>
  <p:tag name="KSO_WM_UNIT_COMPATIBLE" val="0"/>
  <p:tag name="KSO_WM_UNIT_CLEAR" val="0"/>
  <p:tag name="KSO_WM_DIAGRAM_GROUP_CODE" val="r1-1"/>
  <p:tag name="KSO_WM_UNIT_ID" val="diagram20168831_1*r_t*1_1"/>
  <p:tag name="KSO_WM_UNIT_PRESET_TEXT" val="关键词"/>
  <p:tag name="KSO_WM_UNIT_FILL_FORE_SCHEMECOLOR_INDEX" val="5"/>
  <p:tag name="KSO_WM_UNIT_FILL_TYPE" val="1"/>
  <p:tag name="KSO_WM_UNIT_USESOURCEFORMAT_APPLY" val="0"/>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0168831"/>
  <p:tag name="KSO_WM_UNIT_TYPE" val="r_t"/>
  <p:tag name="KSO_WM_UNIT_INDEX" val="1_1"/>
  <p:tag name="KSO_WM_UNIT_LAYERLEVEL" val="1_1"/>
  <p:tag name="KSO_WM_UNIT_DIAGRAM_CONTRAST_TITLE_CNT" val="2"/>
  <p:tag name="KSO_WM_UNIT_DIAGRAM_DIMENSION_TITLE_CNT" val="1"/>
  <p:tag name="KSO_WM_UNIT_VALUE" val="5"/>
  <p:tag name="KSO_WM_UNIT_HIGHLIGHT" val="0"/>
  <p:tag name="KSO_WM_UNIT_COMPATIBLE" val="0"/>
  <p:tag name="KSO_WM_UNIT_CLEAR" val="0"/>
  <p:tag name="KSO_WM_DIAGRAM_GROUP_CODE" val="r1-1"/>
  <p:tag name="KSO_WM_UNIT_ID" val="diagram20168831_1*r_t*1_1"/>
  <p:tag name="KSO_WM_UNIT_PRESET_TEXT" val="关键词"/>
  <p:tag name="KSO_WM_UNIT_FILL_FORE_SCHEMECOLOR_INDEX" val="5"/>
  <p:tag name="KSO_WM_UNIT_FILL_TYPE" val="1"/>
  <p:tag name="KSO_WM_UNIT_USESOURCEFORMAT_APPLY" val="0"/>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68831"/>
  <p:tag name="KSO_WM_UNIT_TYPE" val="r_v"/>
  <p:tag name="KSO_WM_UNIT_INDEX" val="1_1"/>
  <p:tag name="KSO_WM_UNIT_LAYERLEVEL" val="1_1"/>
  <p:tag name="KSO_WM_UNIT_DIAGRAM_CONTRAST_TITLE_CNT" val="2"/>
  <p:tag name="KSO_WM_UNIT_DIAGRAM_DIMENSION_TITLE_CNT" val="1"/>
  <p:tag name="KSO_WM_UNIT_VALUE" val="90"/>
  <p:tag name="KSO_WM_UNIT_HIGHLIGHT" val="0"/>
  <p:tag name="KSO_WM_UNIT_COMPATIBLE" val="0"/>
  <p:tag name="KSO_WM_UNIT_CLEAR" val="0"/>
  <p:tag name="KSO_WM_DIAGRAM_GROUP_CODE" val="r1-1"/>
  <p:tag name="KSO_WM_UNIT_ID" val="diagram20168831_1*r_v*1_1"/>
  <p:tag name="KSO_WM_UNIT_PRESET_TEXT" val="单击此处编辑您要的内容，建议您在展示时采用微软雅黑字体，本模版所有图形线条及其相应素材均可自由编辑、改色、替换"/>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 name="KSO_WM_UNIT_USESOURCEFORMAT_APPLY" val="0"/>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68831"/>
  <p:tag name="KSO_WM_UNIT_TYPE" val="r_v"/>
  <p:tag name="KSO_WM_UNIT_INDEX" val="1_2"/>
  <p:tag name="KSO_WM_UNIT_LAYERLEVEL" val="1_1"/>
  <p:tag name="KSO_WM_UNIT_DIAGRAM_CONTRAST_TITLE_CNT" val="2"/>
  <p:tag name="KSO_WM_UNIT_DIAGRAM_DIMENSION_TITLE_CNT" val="1"/>
  <p:tag name="KSO_WM_UNIT_VALUE" val="90"/>
  <p:tag name="KSO_WM_UNIT_HIGHLIGHT" val="0"/>
  <p:tag name="KSO_WM_UNIT_COMPATIBLE" val="0"/>
  <p:tag name="KSO_WM_UNIT_CLEAR" val="0"/>
  <p:tag name="KSO_WM_DIAGRAM_GROUP_CODE" val="r1-1"/>
  <p:tag name="KSO_WM_UNIT_ID" val="diagram20168831_1*r_v*1_2"/>
  <p:tag name="KSO_WM_UNIT_PRESET_TEXT" val="单击此处编辑您要的内容，建议您在展示时采用微软雅黑字体，本模版所有图形线条及其相应素材均可自由编辑、改色、替换"/>
  <p:tag name="KSO_WM_UNIT_FILL_FORE_SCHEMECOLOR_INDEX" val="14"/>
  <p:tag name="KSO_WM_UNIT_FILL_TYPE" val="1"/>
  <p:tag name="KSO_WM_UNIT_LINE_FORE_SCHEMECOLOR_INDEX" val="6"/>
  <p:tag name="KSO_WM_UNIT_LINE_FILL_TYPE" val="2"/>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UNIT_HIGHLIGHT" val="0"/>
  <p:tag name="KSO_WM_UNIT_COMPATIBLE" val="0"/>
  <p:tag name="KSO_WM_DIAGRAM_GROUP_CODE" val="n1-1"/>
  <p:tag name="KSO_WM_UNIT_TYPE" val="n_h_i"/>
  <p:tag name="KSO_WM_UNIT_INDEX" val="1_1_1"/>
  <p:tag name="KSO_WM_UNIT_ID" val="diagram20187637_3*n_h_i*1_1_1"/>
  <p:tag name="KSO_WM_TEMPLATE_CATEGORY" val="diagram"/>
  <p:tag name="KSO_WM_TEMPLATE_INDEX" val="2018763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3.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i"/>
  <p:tag name="KSO_WM_UNIT_INDEX" val="1_1"/>
  <p:tag name="KSO_WM_UNIT_ID" val="diagram160638_4*l_i*1_1"/>
  <p:tag name="KSO_WM_UNIT_CLEAR" val="1"/>
  <p:tag name="KSO_WM_UNIT_LAYERLEVEL" val="1_1"/>
  <p:tag name="KSO_WM_DIAGRAM_GROUP_CODE" val="l1-1"/>
  <p:tag name="KSO_WM_UNIT_LINE_FORE_SCHEMECOLOR_INDEX" val="5"/>
  <p:tag name="KSO_WM_UNIT_LINE_FILL_TYPE" val="2"/>
  <p:tag name="KSO_WM_UNIT_TEXT_FILL_FORE_SCHEMECOLOR_INDEX" val="14"/>
  <p:tag name="KSO_WM_UNIT_TEXT_FILL_TYPE" val="1"/>
  <p:tag name="KSO_WM_UNIT_USESOURCEFORMAT_APPLY" val="0"/>
</p:tagLst>
</file>

<file path=ppt/tags/tag30.xml><?xml version="1.0" encoding="utf-8"?>
<p:tagLst xmlns:p="http://schemas.openxmlformats.org/presentationml/2006/main">
  <p:tag name="KSO_WM_UNIT_HIGHLIGHT" val="0"/>
  <p:tag name="KSO_WM_UNIT_COMPATIBLE" val="0"/>
  <p:tag name="KSO_WM_DIAGRAM_GROUP_CODE" val="n1-1"/>
  <p:tag name="KSO_WM_UNIT_TYPE" val="n_h_h_i"/>
  <p:tag name="KSO_WM_UNIT_INDEX" val="1_2_1_1"/>
  <p:tag name="KSO_WM_UNIT_ID" val="diagram20187637_3*n_h_h_i*1_2_1_1"/>
  <p:tag name="KSO_WM_TEMPLATE_CATEGORY" val="diagram"/>
  <p:tag name="KSO_WM_TEMPLATE_INDEX" val="20187637"/>
  <p:tag name="KSO_WM_UNIT_LAYERLEVEL" val="1_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31.xml><?xml version="1.0" encoding="utf-8"?>
<p:tagLst xmlns:p="http://schemas.openxmlformats.org/presentationml/2006/main">
  <p:tag name="KSO_WM_UNIT_HIGHLIGHT" val="0"/>
  <p:tag name="KSO_WM_UNIT_COMPATIBLE" val="0"/>
  <p:tag name="KSO_WM_DIAGRAM_GROUP_CODE" val="n1-1"/>
  <p:tag name="KSO_WM_UNIT_TYPE" val="n_h_h_i"/>
  <p:tag name="KSO_WM_UNIT_INDEX" val="1_2_2_1"/>
  <p:tag name="KSO_WM_UNIT_ID" val="diagram20187637_3*n_h_h_i*1_2_2_1"/>
  <p:tag name="KSO_WM_TEMPLATE_CATEGORY" val="diagram"/>
  <p:tag name="KSO_WM_TEMPLATE_INDEX" val="20187637"/>
  <p:tag name="KSO_WM_UNIT_LAYERLEVEL" val="1_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0"/>
</p:tagLst>
</file>

<file path=ppt/tags/tag32.xml><?xml version="1.0" encoding="utf-8"?>
<p:tagLst xmlns:p="http://schemas.openxmlformats.org/presentationml/2006/main">
  <p:tag name="KSO_WM_UNIT_HIGHLIGHT" val="0"/>
  <p:tag name="KSO_WM_UNIT_COMPATIBLE" val="0"/>
  <p:tag name="KSO_WM_DIAGRAM_GROUP_CODE" val="n1-1"/>
  <p:tag name="KSO_WM_UNIT_TYPE" val="n_h_h_i"/>
  <p:tag name="KSO_WM_UNIT_INDEX" val="1_2_3_1"/>
  <p:tag name="KSO_WM_UNIT_ID" val="diagram20187637_3*n_h_h_i*1_2_3_1"/>
  <p:tag name="KSO_WM_TEMPLATE_CATEGORY" val="diagram"/>
  <p:tag name="KSO_WM_TEMPLATE_INDEX" val="20187637"/>
  <p:tag name="KSO_WM_UNIT_LAYERLEVEL" val="1_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0"/>
</p:tagLst>
</file>

<file path=ppt/tags/tag33.xml><?xml version="1.0" encoding="utf-8"?>
<p:tagLst xmlns:p="http://schemas.openxmlformats.org/presentationml/2006/main">
  <p:tag name="KSO_WM_TAG_VERSION" val="1.0"/>
  <p:tag name="KSO_WM_BEAUTIFY_FLAG" val="#wm#"/>
  <p:tag name="KSO_WM_UNIT_TYPE" val="i"/>
  <p:tag name="KSO_WM_UNIT_ID" val="diagram160105_4*i*0"/>
  <p:tag name="KSO_WM_TEMPLATE_CATEGORY" val="diagram"/>
  <p:tag name="KSO_WM_TEMPLATE_INDEX" val="160105"/>
  <p:tag name="KSO_WM_UNIT_INDEX" val="0"/>
</p:tagLst>
</file>

<file path=ppt/tags/tag34.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1"/>
  <p:tag name="KSO_WM_UNIT_ID" val="336*l_i*1_1"/>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35.xml><?xml version="1.0" encoding="utf-8"?>
<p:tagLst xmlns:p="http://schemas.openxmlformats.org/presentationml/2006/main">
  <p:tag name="KSO_WM_TAG_VERSION" val="1.0"/>
  <p:tag name="KSO_WM_TEMPLATE_CATEGORY" val="diagram"/>
  <p:tag name="KSO_WM_TEMPLATE_INDEX" val="160105"/>
  <p:tag name="KSO_WM_UNIT_TYPE" val="l_h_f"/>
  <p:tag name="KSO_WM_UNIT_INDEX" val="1_1_1"/>
  <p:tag name="KSO_WM_UNIT_ID" val="336*l_h_f*1_1_1"/>
  <p:tag name="KSO_WM_UNIT_CLEAR" val="1"/>
  <p:tag name="KSO_WM_UNIT_LAYERLEVEL" val="1_1_1"/>
  <p:tag name="KSO_WM_UNIT_VALUE" val="35"/>
  <p:tag name="KSO_WM_UNIT_HIGHLIGHT" val="0"/>
  <p:tag name="KSO_WM_UNIT_COMPATIBLE" val="0"/>
  <p:tag name="KSO_WM_BEAUTIFY_FLAG" val="#wm#"/>
  <p:tag name="KSO_WM_UNIT_PRESET_TEXT_INDEX" val="4"/>
  <p:tag name="KSO_WM_UNIT_PRESET_TEXT_LEN" val="22"/>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6.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2"/>
  <p:tag name="KSO_WM_UNIT_ID" val="336*l_i*1_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37.xml><?xml version="1.0" encoding="utf-8"?>
<p:tagLst xmlns:p="http://schemas.openxmlformats.org/presentationml/2006/main">
  <p:tag name="KSO_WM_TAG_VERSION" val="1.0"/>
  <p:tag name="KSO_WM_BEAUTIFY_FLAG" val="#wm#"/>
  <p:tag name="KSO_WM_UNIT_TYPE" val="i"/>
  <p:tag name="KSO_WM_UNIT_ID" val="diagram160105_4*i*7"/>
  <p:tag name="KSO_WM_TEMPLATE_CATEGORY" val="diagram"/>
  <p:tag name="KSO_WM_TEMPLATE_INDEX" val="160105"/>
  <p:tag name="KSO_WM_UNIT_INDEX" val="7"/>
</p:tagLst>
</file>

<file path=ppt/tags/tag38.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3"/>
  <p:tag name="KSO_WM_UNIT_ID" val="336*l_i*1_3"/>
  <p:tag name="KSO_WM_UNIT_CLEAR" val="1"/>
  <p:tag name="KSO_WM_UNIT_LAYERLEVEL" val="1_1"/>
  <p:tag name="KSO_WM_BEAUTIFY_FLAG" val="#wm#"/>
  <p:tag name="KSO_WM_DIAGRAM_GROUP_CODE" val="l1-1"/>
  <p:tag name="KSO_WM_UNIT_FILL_FORE_SCHEMECOLOR_INDEX" val="6"/>
  <p:tag name="KSO_WM_UNIT_FILL_TYPE" val="1"/>
  <p:tag name="KSO_WM_UNIT_USESOURCEFORMAT_APPLY" val="0"/>
</p:tagLst>
</file>

<file path=ppt/tags/tag39.xml><?xml version="1.0" encoding="utf-8"?>
<p:tagLst xmlns:p="http://schemas.openxmlformats.org/presentationml/2006/main">
  <p:tag name="KSO_WM_TAG_VERSION" val="1.0"/>
  <p:tag name="KSO_WM_TEMPLATE_CATEGORY" val="diagram"/>
  <p:tag name="KSO_WM_TEMPLATE_INDEX" val="160105"/>
  <p:tag name="KSO_WM_UNIT_TYPE" val="l_h_f"/>
  <p:tag name="KSO_WM_UNIT_INDEX" val="1_2_1"/>
  <p:tag name="KSO_WM_UNIT_ID" val="336*l_h_f*1_2_1"/>
  <p:tag name="KSO_WM_UNIT_CLEAR" val="1"/>
  <p:tag name="KSO_WM_UNIT_LAYERLEVEL" val="1_1_1"/>
  <p:tag name="KSO_WM_UNIT_VALUE" val="35"/>
  <p:tag name="KSO_WM_UNIT_HIGHLIGHT" val="0"/>
  <p:tag name="KSO_WM_UNIT_COMPATIBLE" val="0"/>
  <p:tag name="KSO_WM_BEAUTIFY_FLAG" val="#wm#"/>
  <p:tag name="KSO_WM_UNIT_PRESET_TEXT_INDEX" val="4"/>
  <p:tag name="KSO_WM_UNIT_PRESET_TEXT_LEN" val="22"/>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4.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i"/>
  <p:tag name="KSO_WM_UNIT_INDEX" val="1_2"/>
  <p:tag name="KSO_WM_UNIT_ID" val="diagram160638_4*l_i*1_2"/>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40.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4"/>
  <p:tag name="KSO_WM_UNIT_ID" val="336*l_i*1_4"/>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6"/>
  <p:tag name="KSO_WM_UNIT_TEXT_FILL_TYPE" val="1"/>
  <p:tag name="KSO_WM_UNIT_USESOURCEFORMAT_APPLY" val="0"/>
</p:tagLst>
</file>

<file path=ppt/tags/tag41.xml><?xml version="1.0" encoding="utf-8"?>
<p:tagLst xmlns:p="http://schemas.openxmlformats.org/presentationml/2006/main">
  <p:tag name="KSO_WM_TAG_VERSION" val="1.0"/>
  <p:tag name="KSO_WM_BEAUTIFY_FLAG" val="#wm#"/>
  <p:tag name="KSO_WM_UNIT_TYPE" val="i"/>
  <p:tag name="KSO_WM_UNIT_ID" val="diagram160105_4*i*14"/>
  <p:tag name="KSO_WM_TEMPLATE_CATEGORY" val="diagram"/>
  <p:tag name="KSO_WM_TEMPLATE_INDEX" val="160105"/>
  <p:tag name="KSO_WM_UNIT_INDEX" val="14"/>
</p:tagLst>
</file>

<file path=ppt/tags/tag42.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5"/>
  <p:tag name="KSO_WM_UNIT_ID" val="336*l_i*1_5"/>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43.xml><?xml version="1.0" encoding="utf-8"?>
<p:tagLst xmlns:p="http://schemas.openxmlformats.org/presentationml/2006/main">
  <p:tag name="KSO_WM_TAG_VERSION" val="1.0"/>
  <p:tag name="KSO_WM_TEMPLATE_CATEGORY" val="diagram"/>
  <p:tag name="KSO_WM_TEMPLATE_INDEX" val="160105"/>
  <p:tag name="KSO_WM_UNIT_TYPE" val="l_h_f"/>
  <p:tag name="KSO_WM_UNIT_INDEX" val="1_3_1"/>
  <p:tag name="KSO_WM_UNIT_ID" val="336*l_h_f*1_3_1"/>
  <p:tag name="KSO_WM_UNIT_CLEAR" val="1"/>
  <p:tag name="KSO_WM_UNIT_LAYERLEVEL" val="1_1_1"/>
  <p:tag name="KSO_WM_UNIT_VALUE" val="35"/>
  <p:tag name="KSO_WM_UNIT_HIGHLIGHT" val="0"/>
  <p:tag name="KSO_WM_UNIT_COMPATIBLE" val="0"/>
  <p:tag name="KSO_WM_BEAUTIFY_FLAG" val="#wm#"/>
  <p:tag name="KSO_WM_UNIT_PRESET_TEXT_INDEX" val="4"/>
  <p:tag name="KSO_WM_UNIT_PRESET_TEXT_LEN" val="22"/>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44.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6"/>
  <p:tag name="KSO_WM_UNIT_ID" val="336*l_i*1_6"/>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45.xml><?xml version="1.0" encoding="utf-8"?>
<p:tagLst xmlns:p="http://schemas.openxmlformats.org/presentationml/2006/main">
  <p:tag name="KSO_WM_TAG_VERSION" val="1.0"/>
  <p:tag name="KSO_WM_TEMPLATE_CATEGORY" val="diagram"/>
  <p:tag name="KSO_WM_TEMPLATE_INDEX" val="160105"/>
  <p:tag name="KSO_WM_UNIT_TYPE" val="g"/>
  <p:tag name="KSO_WM_UNIT_INDEX" val="1"/>
  <p:tag name="KSO_WM_UNIT_ID" val="336*g*1"/>
  <p:tag name="KSO_WM_UNIT_CLEAR" val="1"/>
  <p:tag name="KSO_WM_UNIT_LAYERLEVEL" val="1"/>
  <p:tag name="KSO_WM_UNIT_VALUE" val="20"/>
  <p:tag name="KSO_WM_UNIT_HIGHLIGHT" val="0"/>
  <p:tag name="KSO_WM_UNIT_COMPATIBLE" val="1"/>
  <p:tag name="KSO_WM_UNIT_RELATE_UNITID" val="diagram160105_4*l*1"/>
  <p:tag name="KSO_WM_BEAUTIFY_FLAG" val="#wm#"/>
  <p:tag name="KSO_WM_UNIT_PRESET_TEXT_INDEX" val="3"/>
  <p:tag name="KSO_WM_UNIT_PRESET_TEXT_LEN" val="23"/>
</p:tagLst>
</file>

<file path=ppt/tags/tag46.xml><?xml version="1.0" encoding="utf-8"?>
<p:tagLst xmlns:p="http://schemas.openxmlformats.org/presentationml/2006/main">
  <p:tag name="KSO_WM_SLIDE_ID" val="diagram160105_4"/>
  <p:tag name="KSO_WM_SLIDE_INDEX" val="4"/>
  <p:tag name="KSO_WM_SLIDE_ITEM_CNT" val="3"/>
  <p:tag name="KSO_WM_SLIDE_LAYOUT" val="l_g"/>
  <p:tag name="KSO_WM_SLIDE_LAYOUT_CNT" val="1_1"/>
  <p:tag name="KSO_WM_SLIDE_TYPE" val="text"/>
  <p:tag name="KSO_WM_BEAUTIFY_FLAG" val="#wm#"/>
  <p:tag name="KSO_WM_SLIDE_POSITION" val="132*74"/>
  <p:tag name="KSO_WM_SLIDE_SIZE" val="696*322"/>
  <p:tag name="KSO_WM_TEMPLATE_CATEGORY" val="diagram"/>
  <p:tag name="KSO_WM_TEMPLATE_INDEX" val="160105"/>
  <p:tag name="KSO_WM_DIAGRAM_GROUP_CODE" val="l1-1"/>
  <p:tag name="KSO_WM_TAG_VERSION" val="1.0"/>
</p:tagLst>
</file>

<file path=ppt/tags/tag5.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i"/>
  <p:tag name="KSO_WM_UNIT_INDEX" val="1_3"/>
  <p:tag name="KSO_WM_UNIT_ID" val="diagram160638_4*l_i*1_3"/>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6.xml><?xml version="1.0" encoding="utf-8"?>
<p:tagLst xmlns:p="http://schemas.openxmlformats.org/presentationml/2006/main">
  <p:tag name="KSO_WM_TAG_VERSION" val="1.0"/>
  <p:tag name="KSO_WM_BEAUTIFY_FLAG" val="#wm#"/>
  <p:tag name="KSO_WM_UNIT_TYPE" val="i"/>
  <p:tag name="KSO_WM_UNIT_ID" val="diagram160638_4*i*4"/>
  <p:tag name="KSO_WM_TEMPLATE_CATEGORY" val="diagram"/>
  <p:tag name="KSO_WM_TEMPLATE_INDEX" val="160638"/>
  <p:tag name="KSO_WM_UNIT_INDEX" val="4"/>
</p:tagLst>
</file>

<file path=ppt/tags/tag7.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h_f"/>
  <p:tag name="KSO_WM_UNIT_INDEX" val="1_1_1"/>
  <p:tag name="KSO_WM_UNIT_ID" val="diagram160638_4*l_h_f*1_1_1"/>
  <p:tag name="KSO_WM_UNIT_CLEAR" val="1"/>
  <p:tag name="KSO_WM_UNIT_LAYERLEVEL" val="1_1_1"/>
  <p:tag name="KSO_WM_UNIT_VALUE" val="19"/>
  <p:tag name="KSO_WM_UNIT_HIGHLIGHT" val="0"/>
  <p:tag name="KSO_WM_UNIT_COMPATIBLE" val="0"/>
  <p:tag name="KSO_WM_UNIT_PRESET_TEXT_INDEX" val="4"/>
  <p:tag name="KSO_WM_UNIT_PRESET_TEXT_LEN" val="40"/>
  <p:tag name="KSO_WM_DIAGRAM_GROUP_CODE" val="l1-1"/>
  <p:tag name="KSO_WM_UNIT_TEXT_FILL_FORE_SCHEMECOLOR_INDEX" val="5"/>
  <p:tag name="KSO_WM_UNIT_TEXT_FILL_TYPE" val="1"/>
  <p:tag name="KSO_WM_UNIT_USESOURCEFORMAT_APPLY" val="0"/>
</p:tagLst>
</file>

<file path=ppt/tags/tag8.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i"/>
  <p:tag name="KSO_WM_UNIT_INDEX" val="1_4"/>
  <p:tag name="KSO_WM_UNIT_ID" val="diagram160638_4*l_i*1_4"/>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9.xml><?xml version="1.0" encoding="utf-8"?>
<p:tagLst xmlns:p="http://schemas.openxmlformats.org/presentationml/2006/main">
  <p:tag name="KSO_WM_TAG_VERSION" val="1.0"/>
  <p:tag name="KSO_WM_BEAUTIFY_FLAG" val="#wm#"/>
  <p:tag name="KSO_WM_TEMPLATE_CATEGORY" val="diagram"/>
  <p:tag name="KSO_WM_TEMPLATE_INDEX" val="160638"/>
  <p:tag name="KSO_WM_UNIT_TYPE" val="l_i"/>
  <p:tag name="KSO_WM_UNIT_INDEX" val="1_5"/>
  <p:tag name="KSO_WM_UNIT_ID" val="diagram160638_4*l_i*1_5"/>
  <p:tag name="KSO_WM_UNIT_CLEAR" val="1"/>
  <p:tag name="KSO_WM_UNIT_LAYERLEVEL" val="1_1"/>
  <p:tag name="KSO_WM_DIAGRAM_GROUP_CODE" val="l1-1"/>
  <p:tag name="KSO_WM_UNIT_TEXT_FILL_FORE_SCHEMECOLOR_INDEX" val="5"/>
  <p:tag name="KSO_WM_UNIT_TEXT_FILL_TYPE" val="1"/>
  <p:tag name="KSO_WM_UNIT_USESOURCEFORMAT_APPLY" val="0"/>
</p:tagLst>
</file>

<file path=ppt/theme/theme1.xml><?xml version="1.0" encoding="utf-8"?>
<a:theme xmlns:a="http://schemas.openxmlformats.org/drawingml/2006/main" name="Office 主题​​">
  <a:themeElements>
    <a:clrScheme name="自定义 207">
      <a:dk1>
        <a:sysClr val="windowText" lastClr="000000"/>
      </a:dk1>
      <a:lt1>
        <a:sysClr val="window" lastClr="FFFFFF"/>
      </a:lt1>
      <a:dk2>
        <a:srgbClr val="44546A"/>
      </a:dk2>
      <a:lt2>
        <a:srgbClr val="E7E6E6"/>
      </a:lt2>
      <a:accent1>
        <a:srgbClr val="0F76AD"/>
      </a:accent1>
      <a:accent2>
        <a:srgbClr val="7F7F7F"/>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07">
      <a:dk1>
        <a:sysClr val="windowText" lastClr="000000"/>
      </a:dk1>
      <a:lt1>
        <a:sysClr val="window" lastClr="FFFFFF"/>
      </a:lt1>
      <a:dk2>
        <a:srgbClr val="44546A"/>
      </a:dk2>
      <a:lt2>
        <a:srgbClr val="E7E6E6"/>
      </a:lt2>
      <a:accent1>
        <a:srgbClr val="0F76AD"/>
      </a:accent1>
      <a:accent2>
        <a:srgbClr val="7F7F7F"/>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10947</Words>
  <Application>WPS 演示</Application>
  <PresentationFormat>宽屏</PresentationFormat>
  <Paragraphs>1370</Paragraphs>
  <Slides>56</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56</vt:i4>
      </vt:variant>
    </vt:vector>
  </HeadingPairs>
  <TitlesOfParts>
    <vt:vector size="74" baseType="lpstr">
      <vt:lpstr>Arial</vt:lpstr>
      <vt:lpstr>宋体</vt:lpstr>
      <vt:lpstr>Wingdings</vt:lpstr>
      <vt:lpstr>微软雅黑</vt:lpstr>
      <vt:lpstr>微软雅黑 Light</vt:lpstr>
      <vt:lpstr>Roboto Condensed Light</vt:lpstr>
      <vt:lpstr>Calibri</vt:lpstr>
      <vt:lpstr>Candara</vt:lpstr>
      <vt:lpstr>等线</vt:lpstr>
      <vt:lpstr>Wingdings 2</vt:lpstr>
      <vt:lpstr>Arial Unicode MS</vt:lpstr>
      <vt:lpstr>等线 Light</vt:lpstr>
      <vt:lpstr>华文细黑</vt:lpstr>
      <vt:lpstr>Wingdings</vt:lpstr>
      <vt:lpstr>仿宋</vt:lpstr>
      <vt:lpstr>Segoe Print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敬请批评指正!</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稻壳儿演示武汉组</dc:creator>
  <cp:lastModifiedBy>807</cp:lastModifiedBy>
  <cp:revision>246</cp:revision>
  <dcterms:created xsi:type="dcterms:W3CDTF">2018-12-11T14:33:00Z</dcterms:created>
  <dcterms:modified xsi:type="dcterms:W3CDTF">2019-03-11T09:13:03Z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2052-10.1.0.7469</vt:lpwstr>
  </property>
</Properties>
</file>