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2"/>
  </p:notesMasterIdLst>
  <p:sldIdLst>
    <p:sldId id="434" r:id="rId2"/>
    <p:sldId id="439" r:id="rId3"/>
    <p:sldId id="32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267" r:id="rId23"/>
    <p:sldId id="356" r:id="rId24"/>
    <p:sldId id="357" r:id="rId25"/>
    <p:sldId id="358" r:id="rId26"/>
    <p:sldId id="359" r:id="rId27"/>
    <p:sldId id="433" r:id="rId28"/>
    <p:sldId id="360" r:id="rId29"/>
    <p:sldId id="361" r:id="rId30"/>
    <p:sldId id="362" r:id="rId31"/>
    <p:sldId id="363" r:id="rId32"/>
    <p:sldId id="364" r:id="rId33"/>
    <p:sldId id="420" r:id="rId34"/>
    <p:sldId id="366" r:id="rId35"/>
    <p:sldId id="367" r:id="rId36"/>
    <p:sldId id="368" r:id="rId37"/>
    <p:sldId id="369" r:id="rId38"/>
    <p:sldId id="417" r:id="rId39"/>
    <p:sldId id="418" r:id="rId40"/>
    <p:sldId id="371" r:id="rId41"/>
    <p:sldId id="372" r:id="rId42"/>
    <p:sldId id="416" r:id="rId43"/>
    <p:sldId id="374" r:id="rId44"/>
    <p:sldId id="375" r:id="rId45"/>
    <p:sldId id="376" r:id="rId46"/>
    <p:sldId id="377" r:id="rId47"/>
    <p:sldId id="378" r:id="rId48"/>
    <p:sldId id="379" r:id="rId49"/>
    <p:sldId id="415" r:id="rId50"/>
    <p:sldId id="419" r:id="rId51"/>
    <p:sldId id="381" r:id="rId52"/>
    <p:sldId id="414" r:id="rId53"/>
    <p:sldId id="382" r:id="rId54"/>
    <p:sldId id="383" r:id="rId55"/>
    <p:sldId id="384" r:id="rId56"/>
    <p:sldId id="385" r:id="rId57"/>
    <p:sldId id="413" r:id="rId58"/>
    <p:sldId id="386" r:id="rId59"/>
    <p:sldId id="387" r:id="rId60"/>
    <p:sldId id="388" r:id="rId61"/>
    <p:sldId id="412" r:id="rId62"/>
    <p:sldId id="405" r:id="rId63"/>
    <p:sldId id="391" r:id="rId64"/>
    <p:sldId id="392" r:id="rId65"/>
    <p:sldId id="406" r:id="rId66"/>
    <p:sldId id="407" r:id="rId67"/>
    <p:sldId id="408" r:id="rId68"/>
    <p:sldId id="409" r:id="rId69"/>
    <p:sldId id="398" r:id="rId70"/>
    <p:sldId id="399" r:id="rId71"/>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A300"/>
    <a:srgbClr val="FF9900"/>
    <a:srgbClr val="CC00CC"/>
    <a:srgbClr val="FF00FF"/>
    <a:srgbClr val="838E97"/>
    <a:srgbClr val="FF0000"/>
    <a:srgbClr val="B43500"/>
    <a:srgbClr val="B04A00"/>
    <a:srgbClr val="AD6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7003" autoAdjust="0"/>
  </p:normalViewPr>
  <p:slideViewPr>
    <p:cSldViewPr snapToGrid="0">
      <p:cViewPr>
        <p:scale>
          <a:sx n="90" d="100"/>
          <a:sy n="90" d="100"/>
        </p:scale>
        <p:origin x="-738" y="-72"/>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2DF01-E4F6-4B8B-AB63-EAE3F6A75660}" type="datetimeFigureOut">
              <a:rPr lang="zh-CN" altLang="en-US" smtClean="0"/>
              <a:pPr/>
              <a:t>2017/4/26</a:t>
            </a:fld>
            <a:endParaRPr lang="zh-CN" altLang="en-US"/>
          </a:p>
        </p:txBody>
      </p:sp>
      <p:sp>
        <p:nvSpPr>
          <p:cNvPr id="4" name="幻灯片图像占位符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C4D16-0DBE-4A19-90FF-D2D1D09CB864}" type="slidenum">
              <a:rPr lang="zh-CN" altLang="en-US" smtClean="0"/>
              <a:pPr/>
              <a:t>‹#›</a:t>
            </a:fld>
            <a:endParaRPr lang="zh-CN" altLang="en-US"/>
          </a:p>
        </p:txBody>
      </p:sp>
    </p:spTree>
    <p:extLst>
      <p:ext uri="{BB962C8B-B14F-4D97-AF65-F5344CB8AC3E}">
        <p14:creationId xmlns:p14="http://schemas.microsoft.com/office/powerpoint/2010/main" xmlns="" val="225463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1</a:t>
            </a:fld>
            <a:endParaRPr lang="zh-CN" altLang="en-US"/>
          </a:p>
        </p:txBody>
      </p:sp>
    </p:spTree>
    <p:extLst>
      <p:ext uri="{BB962C8B-B14F-4D97-AF65-F5344CB8AC3E}">
        <p14:creationId xmlns:p14="http://schemas.microsoft.com/office/powerpoint/2010/main" xmlns="" val="2184247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刚性支撑，关键是形成目标链、标准链</a:t>
            </a:r>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14</a:t>
            </a:fld>
            <a:endParaRPr lang="zh-CN" altLang="en-US"/>
          </a:p>
        </p:txBody>
      </p:sp>
    </p:spTree>
    <p:extLst>
      <p:ext uri="{BB962C8B-B14F-4D97-AF65-F5344CB8AC3E}">
        <p14:creationId xmlns:p14="http://schemas.microsoft.com/office/powerpoint/2010/main" xmlns="" val="345126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en-US" dirty="0" smtClean="0">
                <a:effectLst/>
              </a:rPr>
              <a:t>会议审议修订、表决通过</a:t>
            </a:r>
            <a:r>
              <a:rPr lang="en-US" altLang="zh-CN" dirty="0" smtClean="0">
                <a:effectLst/>
              </a:rPr>
              <a:t>《</a:t>
            </a:r>
            <a:r>
              <a:rPr lang="zh-CN" altLang="en-US" dirty="0" smtClean="0">
                <a:effectLst/>
              </a:rPr>
              <a:t>全国职业院校教学工作诊断与改进专家委员会章程</a:t>
            </a:r>
            <a:r>
              <a:rPr lang="en-US" altLang="zh-CN" dirty="0" smtClean="0">
                <a:effectLst/>
              </a:rPr>
              <a:t>》</a:t>
            </a:r>
            <a:r>
              <a:rPr lang="zh-CN" altLang="en-US" dirty="0" smtClean="0">
                <a:effectLst/>
              </a:rPr>
              <a:t>，增补邬宪伟为委员。会上，全国诊改专委会对成立以来在完善组织体系、研究培训内容、推进诊改工作、研制数据平台、开展诊改业务培训等各方面的工作进行了总结汇报，并向与会者阐述了加强专委会自身建设、重点做好诊改试点、组织开展理论研究、加强数据平台建设、加强媒体宣传等工作计划。 </a:t>
            </a:r>
            <a:endParaRPr lang="zh-CN" altLang="en-US" dirty="0" smtClean="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19</a:t>
            </a:fld>
            <a:endParaRPr lang="zh-CN" altLang="en-US"/>
          </a:p>
        </p:txBody>
      </p:sp>
    </p:spTree>
    <p:extLst>
      <p:ext uri="{BB962C8B-B14F-4D97-AF65-F5344CB8AC3E}">
        <p14:creationId xmlns="" xmlns:p14="http://schemas.microsoft.com/office/powerpoint/2010/main" val="18507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en-US" dirty="0" smtClean="0">
                <a:effectLst/>
              </a:rPr>
              <a:t>杨应崧教授作题为“质量核心 自主创新 问题导向 精准发力”的主题培训报告，从建设试点院校工作的目的意义、试点工作的指导思想、试点工作的发力点三个方面入手，对试点工作的开展提出五点建议：一是要以质量为核心；二是以制度为起点；三是以体系为保证；四是以“实”字为基石；五是以“六忌”为自警。</a:t>
            </a:r>
            <a:endParaRPr lang="zh-CN" altLang="en-US" dirty="0" smtClean="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20</a:t>
            </a:fld>
            <a:endParaRPr lang="zh-CN" altLang="en-US"/>
          </a:p>
        </p:txBody>
      </p:sp>
    </p:spTree>
    <p:extLst>
      <p:ext uri="{BB962C8B-B14F-4D97-AF65-F5344CB8AC3E}">
        <p14:creationId xmlns="" xmlns:p14="http://schemas.microsoft.com/office/powerpoint/2010/main" val="3164679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21</a:t>
            </a:fld>
            <a:endParaRPr lang="zh-CN" altLang="en-US"/>
          </a:p>
        </p:txBody>
      </p:sp>
    </p:spTree>
    <p:extLst>
      <p:ext uri="{BB962C8B-B14F-4D97-AF65-F5344CB8AC3E}">
        <p14:creationId xmlns="" xmlns:p14="http://schemas.microsoft.com/office/powerpoint/2010/main" val="741413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5F48F07-6AC5-47AF-9B36-9B4E83AB260F}" type="slidenum">
              <a:rPr lang="en-US" smtClean="0"/>
              <a:pPr/>
              <a:t>31</a:t>
            </a:fld>
            <a:endParaRPr lang="en-US"/>
          </a:p>
        </p:txBody>
      </p:sp>
    </p:spTree>
    <p:extLst>
      <p:ext uri="{BB962C8B-B14F-4D97-AF65-F5344CB8AC3E}">
        <p14:creationId xmlns:p14="http://schemas.microsoft.com/office/powerpoint/2010/main" xmlns="" val="258833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5F48F07-6AC5-47AF-9B36-9B4E83AB260F}" type="slidenum">
              <a:rPr lang="en-US" smtClean="0"/>
              <a:pPr/>
              <a:t>32</a:t>
            </a:fld>
            <a:endParaRPr lang="en-US"/>
          </a:p>
        </p:txBody>
      </p:sp>
    </p:spTree>
    <p:extLst>
      <p:ext uri="{BB962C8B-B14F-4D97-AF65-F5344CB8AC3E}">
        <p14:creationId xmlns:p14="http://schemas.microsoft.com/office/powerpoint/2010/main" xmlns="" val="1449246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33</a:t>
            </a:fld>
            <a:endParaRPr lang="zh-CN" altLang="en-US"/>
          </a:p>
        </p:txBody>
      </p:sp>
    </p:spTree>
    <p:extLst>
      <p:ext uri="{BB962C8B-B14F-4D97-AF65-F5344CB8AC3E}">
        <p14:creationId xmlns:p14="http://schemas.microsoft.com/office/powerpoint/2010/main" xmlns="" val="2681741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5F48F07-6AC5-47AF-9B36-9B4E83AB260F}" type="slidenum">
              <a:rPr lang="en-US" smtClean="0"/>
              <a:pPr/>
              <a:t>37</a:t>
            </a:fld>
            <a:endParaRPr lang="en-US"/>
          </a:p>
        </p:txBody>
      </p:sp>
    </p:spTree>
    <p:extLst>
      <p:ext uri="{BB962C8B-B14F-4D97-AF65-F5344CB8AC3E}">
        <p14:creationId xmlns:p14="http://schemas.microsoft.com/office/powerpoint/2010/main" xmlns="" val="64339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教务处定基本的、各院系定自己的</a:t>
            </a:r>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38</a:t>
            </a:fld>
            <a:endParaRPr lang="zh-CN" altLang="en-US"/>
          </a:p>
        </p:txBody>
      </p:sp>
    </p:spTree>
    <p:extLst>
      <p:ext uri="{BB962C8B-B14F-4D97-AF65-F5344CB8AC3E}">
        <p14:creationId xmlns:p14="http://schemas.microsoft.com/office/powerpoint/2010/main" xmlns="" val="311867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这个可参考新加坡、香港借鉴出来的</a:t>
            </a:r>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39</a:t>
            </a:fld>
            <a:endParaRPr lang="zh-CN" altLang="en-US"/>
          </a:p>
        </p:txBody>
      </p:sp>
    </p:spTree>
    <p:extLst>
      <p:ext uri="{BB962C8B-B14F-4D97-AF65-F5344CB8AC3E}">
        <p14:creationId xmlns:p14="http://schemas.microsoft.com/office/powerpoint/2010/main" xmlns="" val="359215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en-US" dirty="0" smtClean="0"/>
              <a:t>来自全国各省、自治区、直辖市教育厅（教委）、新疆生产建设兵团教育局负责高职工作的处长及本地区高等职业院校教学工作诊改实施方案执笔人，教育部职业院校教学工作诊改方案研制组主要成员等</a:t>
            </a:r>
            <a:r>
              <a:rPr lang="en-US" altLang="zh-CN" dirty="0" smtClean="0"/>
              <a:t>80</a:t>
            </a:r>
            <a:r>
              <a:rPr lang="zh-CN" altLang="en-US" dirty="0" smtClean="0"/>
              <a:t>余人参加了此次会议</a:t>
            </a:r>
          </a:p>
          <a:p>
            <a:r>
              <a:rPr lang="zh-CN" altLang="en-US" dirty="0" smtClean="0"/>
              <a:t>成效：葛司长阐述了职业院校教学工作诊断与改进制度与“管、办、评”分离背景下的评估在结果、标准、动力等方面的主要不同之处。 </a:t>
            </a:r>
          </a:p>
          <a:p>
            <a:r>
              <a:rPr lang="zh-CN" altLang="en-US" dirty="0" smtClean="0"/>
              <a:t>杨老师：阐述了建立职业院校“内部质量保证体系”的基本理念、基本构架、基本单元、实施途径和工作思考等，为与会者厘清了该项工作的相关理念和思路。</a:t>
            </a:r>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5</a:t>
            </a:fld>
            <a:endParaRPr lang="zh-CN" altLang="en-US"/>
          </a:p>
        </p:txBody>
      </p:sp>
    </p:spTree>
    <p:extLst>
      <p:ext uri="{BB962C8B-B14F-4D97-AF65-F5344CB8AC3E}">
        <p14:creationId xmlns="" xmlns:p14="http://schemas.microsoft.com/office/powerpoint/2010/main" val="3875963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高职院的制度来源：抄的，有修改但模糊的</a:t>
            </a:r>
            <a:endParaRPr kumimoji="1" lang="en-US" altLang="zh-CN" dirty="0" smtClean="0"/>
          </a:p>
          <a:p>
            <a:r>
              <a:rPr kumimoji="1" lang="zh-CN" altLang="en-US" dirty="0" smtClean="0"/>
              <a:t>将一些必须做的事流程化固定出来</a:t>
            </a:r>
            <a:endParaRPr kumimoji="1" lang="en-US" altLang="zh-CN" dirty="0" smtClean="0"/>
          </a:p>
          <a:p>
            <a:r>
              <a:rPr kumimoji="1" lang="zh-CN" altLang="en-US" dirty="0" smtClean="0"/>
              <a:t>高职的制度也有问题的，今天我们再梳理出来，发现一个问题制一个制度。</a:t>
            </a:r>
            <a:endParaRPr kumimoji="1" lang="en-US" altLang="zh-CN" dirty="0" smtClean="0"/>
          </a:p>
          <a:p>
            <a:r>
              <a:rPr kumimoji="1" lang="zh-CN" altLang="en-US" dirty="0" smtClean="0"/>
              <a:t>不系统</a:t>
            </a:r>
            <a:r>
              <a:rPr kumimoji="1" lang="zh-CN" altLang="zh-CN" dirty="0" smtClean="0"/>
              <a:t>，</a:t>
            </a:r>
            <a:r>
              <a:rPr lang="zh-CN" altLang="zh-CN" sz="1200" kern="1200" dirty="0" smtClean="0">
                <a:solidFill>
                  <a:schemeClr val="tx1"/>
                </a:solidFill>
                <a:effectLst/>
                <a:latin typeface="+mn-lt"/>
                <a:ea typeface="+mn-ea"/>
                <a:cs typeface="+mn-cs"/>
              </a:rPr>
              <a:t>坚固的部门墙，只关注各自孤立的活动，只关注上司的感觉，只关注局部的效率</a:t>
            </a:r>
          </a:p>
          <a:p>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42</a:t>
            </a:fld>
            <a:endParaRPr lang="zh-CN" altLang="en-US"/>
          </a:p>
        </p:txBody>
      </p:sp>
    </p:spTree>
    <p:extLst>
      <p:ext uri="{BB962C8B-B14F-4D97-AF65-F5344CB8AC3E}">
        <p14:creationId xmlns:p14="http://schemas.microsoft.com/office/powerpoint/2010/main" xmlns="" val="2962222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一、目标链的形成与执行</a:t>
            </a:r>
            <a:endParaRPr lang="zh-CN" altLang="en-US" dirty="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50</a:t>
            </a:fld>
            <a:endParaRPr lang="zh-CN" altLang="en-US"/>
          </a:p>
        </p:txBody>
      </p:sp>
    </p:spTree>
    <p:extLst>
      <p:ext uri="{BB962C8B-B14F-4D97-AF65-F5344CB8AC3E}">
        <p14:creationId xmlns:p14="http://schemas.microsoft.com/office/powerpoint/2010/main" xmlns="" val="338979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一、目标链的形成与执行</a:t>
            </a:r>
            <a:endParaRPr lang="zh-CN" altLang="en-US" dirty="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57</a:t>
            </a:fld>
            <a:endParaRPr lang="zh-CN" altLang="en-US"/>
          </a:p>
        </p:txBody>
      </p:sp>
    </p:spTree>
    <p:extLst>
      <p:ext uri="{BB962C8B-B14F-4D97-AF65-F5344CB8AC3E}">
        <p14:creationId xmlns:p14="http://schemas.microsoft.com/office/powerpoint/2010/main" xmlns="" val="3389795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实现学校办学目标</a:t>
            </a:r>
            <a:endParaRPr kumimoji="1" lang="en-US" altLang="zh-CN" dirty="0" smtClean="0"/>
          </a:p>
          <a:p>
            <a:r>
              <a:rPr kumimoji="1" lang="zh-CN" altLang="en-US" dirty="0" smtClean="0"/>
              <a:t>参考表可丢，不用它，有问题</a:t>
            </a:r>
            <a:endParaRPr kumimoji="1" lang="en-US" altLang="zh-CN" dirty="0" smtClean="0"/>
          </a:p>
          <a:p>
            <a:r>
              <a:rPr kumimoji="1" lang="zh-CN" altLang="en-US" dirty="0" smtClean="0"/>
              <a:t>平台编号也满足不了目前要求</a:t>
            </a:r>
            <a:endParaRPr kumimoji="1" lang="en-US" altLang="zh-CN" dirty="0" smtClean="0"/>
          </a:p>
          <a:p>
            <a:r>
              <a:rPr kumimoji="1" lang="zh-CN" altLang="en-US" dirty="0" smtClean="0"/>
              <a:t>诊改方案不清楚的很多</a:t>
            </a:r>
            <a:endParaRPr kumimoji="1" lang="en-US" altLang="zh-CN" dirty="0" smtClean="0"/>
          </a:p>
          <a:p>
            <a:r>
              <a:rPr kumimoji="1" lang="zh-CN" altLang="en-US" dirty="0" smtClean="0"/>
              <a:t>核心理念：诊改自己是主体，过去是院领导带着一部分人去查，去考核</a:t>
            </a:r>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65</a:t>
            </a:fld>
            <a:endParaRPr lang="zh-CN" altLang="en-US"/>
          </a:p>
        </p:txBody>
      </p:sp>
    </p:spTree>
    <p:extLst>
      <p:ext uri="{BB962C8B-B14F-4D97-AF65-F5344CB8AC3E}">
        <p14:creationId xmlns:p14="http://schemas.microsoft.com/office/powerpoint/2010/main" xmlns="" val="1526417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mtClean="0"/>
              <a:t>一把手不是一个书记的事，而是不同层级的一把手，</a:t>
            </a:r>
            <a:endParaRPr kumimoji="1" lang="zh-CN" altLang="en-US"/>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67</a:t>
            </a:fld>
            <a:endParaRPr lang="zh-CN" altLang="en-US"/>
          </a:p>
        </p:txBody>
      </p:sp>
    </p:spTree>
    <p:extLst>
      <p:ext uri="{BB962C8B-B14F-4D97-AF65-F5344CB8AC3E}">
        <p14:creationId xmlns:p14="http://schemas.microsoft.com/office/powerpoint/2010/main" xmlns="" val="300691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69</a:t>
            </a:fld>
            <a:endParaRPr lang="zh-CN" altLang="en-US"/>
          </a:p>
        </p:txBody>
      </p:sp>
    </p:spTree>
    <p:extLst>
      <p:ext uri="{BB962C8B-B14F-4D97-AF65-F5344CB8AC3E}">
        <p14:creationId xmlns:p14="http://schemas.microsoft.com/office/powerpoint/2010/main" xmlns="" val="596657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5F48F07-6AC5-47AF-9B36-9B4E83AB260F}" type="slidenum">
              <a:rPr lang="en-US" smtClean="0"/>
              <a:pPr/>
              <a:t>70</a:t>
            </a:fld>
            <a:endParaRPr lang="en-US"/>
          </a:p>
        </p:txBody>
      </p:sp>
    </p:spTree>
    <p:extLst>
      <p:ext uri="{BB962C8B-B14F-4D97-AF65-F5344CB8AC3E}">
        <p14:creationId xmlns:p14="http://schemas.microsoft.com/office/powerpoint/2010/main" xmlns="" val="286794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提出了理顺工作机制、落实主体责任、分类指导推进、数据系统支撑、试行专业诊改的主要任务和落实组织保证、制定规划方案、自我诊断改进、组织抽样复核、持续改进提升、打造共治机制的基本程序。</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落实诊改理念、提出“五纵五横一平台”</a:t>
            </a:r>
            <a:endParaRPr lang="zh-CN" altLang="en-US" dirty="0" smtClean="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6</a:t>
            </a:fld>
            <a:endParaRPr lang="zh-CN" altLang="en-US"/>
          </a:p>
        </p:txBody>
      </p:sp>
    </p:spTree>
    <p:extLst>
      <p:ext uri="{BB962C8B-B14F-4D97-AF65-F5344CB8AC3E}">
        <p14:creationId xmlns="" xmlns:p14="http://schemas.microsoft.com/office/powerpoint/2010/main" val="4110214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提出了理顺工作机制、落实主体责任、分类指导推进、数据系统支撑、试行专业诊改的主要任务和落实组织保证、制定规划方案、自我诊断改进、组织抽样复核、持续改进提升、打造共治机制的基本程序。</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落实诊改理念、提出“五纵五横一平台”</a:t>
            </a:r>
            <a:endParaRPr lang="zh-CN" altLang="en-US" dirty="0" smtClean="0"/>
          </a:p>
        </p:txBody>
      </p:sp>
      <p:sp>
        <p:nvSpPr>
          <p:cNvPr id="4" name="灯片编号占位符 3"/>
          <p:cNvSpPr>
            <a:spLocks noGrp="1"/>
          </p:cNvSpPr>
          <p:nvPr>
            <p:ph type="sldNum" sz="quarter" idx="10"/>
          </p:nvPr>
        </p:nvSpPr>
        <p:spPr/>
        <p:txBody>
          <a:bodyPr/>
          <a:lstStyle/>
          <a:p>
            <a:fld id="{159C4D16-0DBE-4A19-90FF-D2D1D09CB864}" type="slidenum">
              <a:rPr lang="zh-CN" altLang="en-US" smtClean="0"/>
              <a:pPr/>
              <a:t>7</a:t>
            </a:fld>
            <a:endParaRPr lang="zh-CN" altLang="en-US"/>
          </a:p>
        </p:txBody>
      </p:sp>
    </p:spTree>
    <p:extLst>
      <p:ext uri="{BB962C8B-B14F-4D97-AF65-F5344CB8AC3E}">
        <p14:creationId xmlns="" xmlns:p14="http://schemas.microsoft.com/office/powerpoint/2010/main" val="244992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pPr marL="0" marR="0" indent="0" algn="l" defTabSz="33456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杨老师认为原来是有系统的，现在要归纳到这个系统中，将部门单位放进去，全员全程全覆盖</a:t>
            </a:r>
            <a:endParaRPr lang="en-US" altLang="zh-CN" sz="1200" kern="1200" dirty="0" smtClean="0">
              <a:solidFill>
                <a:schemeClr val="tx1"/>
              </a:solidFill>
              <a:effectLst/>
              <a:latin typeface="+mn-lt"/>
              <a:ea typeface="+mn-ea"/>
              <a:cs typeface="+mn-cs"/>
            </a:endParaRPr>
          </a:p>
          <a:p>
            <a:pPr marL="0" marR="0" indent="0" algn="l" defTabSz="33456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纵向</a:t>
            </a:r>
            <a:r>
              <a:rPr lang="en-US" altLang="zh-CN" sz="1200" kern="1200" dirty="0" smtClean="0">
                <a:solidFill>
                  <a:schemeClr val="tx1"/>
                </a:solidFill>
                <a:effectLst/>
                <a:latin typeface="+mn-lt"/>
                <a:ea typeface="+mn-ea"/>
                <a:cs typeface="+mn-cs"/>
              </a:rPr>
              <a:t>5</a:t>
            </a:r>
            <a:r>
              <a:rPr lang="zh-CN" altLang="zh-CN" sz="1200" kern="1200" dirty="0" smtClean="0">
                <a:solidFill>
                  <a:schemeClr val="tx1"/>
                </a:solidFill>
                <a:effectLst/>
                <a:latin typeface="+mn-lt"/>
                <a:ea typeface="+mn-ea"/>
                <a:cs typeface="+mn-cs"/>
              </a:rPr>
              <a:t>个系统</a:t>
            </a:r>
            <a:r>
              <a:rPr lang="zh-CN" altLang="en-US" sz="1200" kern="1200" dirty="0" smtClean="0">
                <a:solidFill>
                  <a:schemeClr val="tx1"/>
                </a:solidFill>
                <a:effectLst/>
                <a:latin typeface="+mn-lt"/>
                <a:ea typeface="+mn-ea"/>
                <a:cs typeface="+mn-cs"/>
              </a:rPr>
              <a:t>提出了内部质量保证体系的刚架结构，体现不同系统之间的权责分布与管控关系。</a:t>
            </a:r>
            <a:endParaRPr lang="en-US" altLang="zh-CN" sz="1200" kern="1200" dirty="0" smtClean="0">
              <a:solidFill>
                <a:schemeClr val="tx1"/>
              </a:solidFill>
              <a:effectLst/>
              <a:latin typeface="+mn-lt"/>
              <a:ea typeface="+mn-ea"/>
              <a:cs typeface="+mn-cs"/>
            </a:endParaRPr>
          </a:p>
          <a:p>
            <a:pPr marL="0" marR="0" indent="0" algn="l" defTabSz="33456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它</a:t>
            </a:r>
            <a:r>
              <a:rPr lang="zh-CN" altLang="zh-CN" sz="1200" kern="1200" dirty="0" smtClean="0">
                <a:solidFill>
                  <a:schemeClr val="tx1"/>
                </a:solidFill>
                <a:effectLst/>
                <a:latin typeface="+mn-lt"/>
                <a:ea typeface="+mn-ea"/>
                <a:cs typeface="+mn-cs"/>
              </a:rPr>
              <a:t>为学校</a:t>
            </a:r>
            <a:r>
              <a:rPr lang="zh-CN" altLang="en-US" sz="1200" kern="1200" dirty="0" smtClean="0">
                <a:solidFill>
                  <a:schemeClr val="tx1"/>
                </a:solidFill>
                <a:effectLst/>
                <a:latin typeface="+mn-lt"/>
                <a:ea typeface="+mn-ea"/>
                <a:cs typeface="+mn-cs"/>
              </a:rPr>
              <a:t>组织结构中的</a:t>
            </a:r>
            <a:r>
              <a:rPr lang="zh-CN" altLang="zh-CN" sz="1200" kern="1200" dirty="0" smtClean="0">
                <a:solidFill>
                  <a:schemeClr val="tx1"/>
                </a:solidFill>
                <a:effectLst/>
                <a:latin typeface="+mn-lt"/>
                <a:ea typeface="+mn-ea"/>
                <a:cs typeface="+mn-cs"/>
              </a:rPr>
              <a:t>各部门进行功能和作用划分，明确各部门职责</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工作</a:t>
            </a:r>
            <a:r>
              <a:rPr lang="zh-CN" altLang="en-US" sz="1200" kern="1200" dirty="0" smtClean="0">
                <a:solidFill>
                  <a:schemeClr val="tx1"/>
                </a:solidFill>
                <a:effectLst/>
                <a:latin typeface="+mn-lt"/>
                <a:ea typeface="+mn-ea"/>
                <a:cs typeface="+mn-cs"/>
              </a:rPr>
              <a:t>与</a:t>
            </a:r>
            <a:r>
              <a:rPr lang="zh-CN" altLang="zh-CN" sz="1200" kern="1200" dirty="0" smtClean="0">
                <a:solidFill>
                  <a:schemeClr val="tx1"/>
                </a:solidFill>
                <a:effectLst/>
                <a:latin typeface="+mn-lt"/>
                <a:ea typeface="+mn-ea"/>
                <a:cs typeface="+mn-cs"/>
              </a:rPr>
              <a:t>标准，实施自主诊改提供</a:t>
            </a:r>
            <a:r>
              <a:rPr lang="zh-CN" altLang="en-US" sz="1200" kern="1200" dirty="0" smtClean="0">
                <a:solidFill>
                  <a:schemeClr val="tx1"/>
                </a:solidFill>
                <a:effectLst/>
                <a:latin typeface="+mn-lt"/>
                <a:ea typeface="+mn-ea"/>
                <a:cs typeface="+mn-cs"/>
              </a:rPr>
              <a:t>依据</a:t>
            </a:r>
            <a:r>
              <a:rPr lang="zh-CN" altLang="zh-CN" sz="1200" kern="1200" dirty="0" smtClean="0">
                <a:solidFill>
                  <a:schemeClr val="tx1"/>
                </a:solidFill>
                <a:effectLst/>
                <a:latin typeface="+mn-lt"/>
                <a:ea typeface="+mn-ea"/>
                <a:cs typeface="+mn-cs"/>
              </a:rPr>
              <a:t>。</a:t>
            </a:r>
          </a:p>
          <a:p>
            <a:endParaRPr kumimoji="1" lang="zh-CN" altLang="en-US" sz="4000"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9</a:t>
            </a:fld>
            <a:endParaRPr lang="zh-CN" altLang="en-US"/>
          </a:p>
        </p:txBody>
      </p:sp>
    </p:spTree>
    <p:extLst>
      <p:ext uri="{BB962C8B-B14F-4D97-AF65-F5344CB8AC3E}">
        <p14:creationId xmlns:p14="http://schemas.microsoft.com/office/powerpoint/2010/main" xmlns="" val="366854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横向</a:t>
            </a:r>
            <a:r>
              <a:rPr lang="en-US" altLang="zh-CN" sz="1200" kern="1200" dirty="0" smtClean="0">
                <a:solidFill>
                  <a:schemeClr val="tx1"/>
                </a:solidFill>
                <a:effectLst/>
                <a:latin typeface="+mn-lt"/>
                <a:ea typeface="+mn-ea"/>
                <a:cs typeface="+mn-cs"/>
              </a:rPr>
              <a:t> 5</a:t>
            </a:r>
            <a:r>
              <a:rPr lang="zh-CN" altLang="zh-CN" sz="1200" kern="1200" dirty="0" smtClean="0">
                <a:solidFill>
                  <a:schemeClr val="tx1"/>
                </a:solidFill>
                <a:effectLst/>
                <a:latin typeface="+mn-lt"/>
                <a:ea typeface="+mn-ea"/>
                <a:cs typeface="+mn-cs"/>
              </a:rPr>
              <a:t>个层面</a:t>
            </a:r>
            <a:r>
              <a:rPr lang="zh-CN" altLang="en-US" sz="1200" kern="1200" dirty="0" smtClean="0">
                <a:solidFill>
                  <a:schemeClr val="tx1"/>
                </a:solidFill>
                <a:effectLst/>
                <a:latin typeface="+mn-lt"/>
                <a:ea typeface="+mn-ea"/>
                <a:cs typeface="+mn-cs"/>
              </a:rPr>
              <a:t>体现纵向</a:t>
            </a:r>
            <a:r>
              <a:rPr lang="en-US" altLang="zh-CN" sz="1200" kern="1200" dirty="0" smtClean="0">
                <a:solidFill>
                  <a:schemeClr val="tx1"/>
                </a:solidFill>
                <a:effectLst/>
                <a:latin typeface="+mn-lt"/>
                <a:ea typeface="+mn-ea"/>
                <a:cs typeface="+mn-cs"/>
              </a:rPr>
              <a:t>5</a:t>
            </a:r>
            <a:r>
              <a:rPr lang="zh-CN" altLang="en-US" sz="1200" kern="1200" dirty="0" smtClean="0">
                <a:solidFill>
                  <a:schemeClr val="tx1"/>
                </a:solidFill>
                <a:effectLst/>
                <a:latin typeface="+mn-lt"/>
                <a:ea typeface="+mn-ea"/>
                <a:cs typeface="+mn-cs"/>
              </a:rPr>
              <a:t>系统中个体之间的流程和协作关系，</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明确了质量</a:t>
            </a:r>
            <a:r>
              <a:rPr lang="zh-CN" altLang="en-US" sz="1200" kern="1200" dirty="0" smtClean="0">
                <a:solidFill>
                  <a:schemeClr val="tx1"/>
                </a:solidFill>
                <a:effectLst/>
                <a:latin typeface="+mn-lt"/>
                <a:ea typeface="+mn-ea"/>
                <a:cs typeface="+mn-cs"/>
              </a:rPr>
              <a:t>保证体系中</a:t>
            </a:r>
            <a:r>
              <a:rPr lang="zh-CN" altLang="zh-CN" sz="1200" kern="1200" dirty="0" smtClean="0">
                <a:solidFill>
                  <a:schemeClr val="tx1"/>
                </a:solidFill>
                <a:effectLst/>
                <a:latin typeface="+mn-lt"/>
                <a:ea typeface="+mn-ea"/>
                <a:cs typeface="+mn-cs"/>
              </a:rPr>
              <a:t>不同层面质量保证的主体对象，及其行为域，</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揭示出不同层面间行为域的果因关系，为标准的制定提供了明确的思考方向</a:t>
            </a:r>
            <a:r>
              <a:rPr lang="zh-CN" altLang="en-US"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这是主攻方向，核心在于系统中的各个个体的性格、成长经历、能力构成、对岗位职责理解和组织要求理解，不能天然地和组织所要求的理解一致。</a:t>
            </a:r>
            <a:endParaRPr lang="zh-CN" altLang="zh-CN" sz="1200" kern="1200" dirty="0" smtClean="0">
              <a:solidFill>
                <a:schemeClr val="tx1"/>
              </a:solidFill>
              <a:effectLst/>
              <a:latin typeface="+mn-lt"/>
              <a:ea typeface="+mn-ea"/>
              <a:cs typeface="+mn-cs"/>
            </a:endParaRPr>
          </a:p>
          <a:p>
            <a:pPr>
              <a:lnSpc>
                <a:spcPct val="90000"/>
              </a:lnSpc>
            </a:pPr>
            <a:r>
              <a:rPr lang="zh-CN" altLang="en-US" sz="1200" b="1" dirty="0" smtClean="0">
                <a:solidFill>
                  <a:srgbClr val="C11407"/>
                </a:solidFill>
                <a:ea typeface="黑体" charset="0"/>
                <a:cs typeface="黑体" charset="0"/>
              </a:rPr>
              <a:t>大环</a:t>
            </a:r>
            <a:r>
              <a:rPr lang="zh-CN" altLang="en-US" sz="1200" b="1" dirty="0" smtClean="0">
                <a:solidFill>
                  <a:schemeClr val="tx2"/>
                </a:solidFill>
                <a:ea typeface="黑体" charset="0"/>
                <a:cs typeface="黑体" charset="0"/>
              </a:rPr>
              <a:t>：上一层面的质量改进螺旋；</a:t>
            </a:r>
          </a:p>
          <a:p>
            <a:pPr>
              <a:lnSpc>
                <a:spcPct val="90000"/>
              </a:lnSpc>
            </a:pPr>
            <a:r>
              <a:rPr lang="zh-CN" altLang="en-US" sz="1200" b="1" dirty="0" smtClean="0">
                <a:solidFill>
                  <a:srgbClr val="C11407"/>
                </a:solidFill>
                <a:ea typeface="黑体" charset="0"/>
                <a:cs typeface="黑体" charset="0"/>
              </a:rPr>
              <a:t>小环</a:t>
            </a:r>
            <a:r>
              <a:rPr lang="zh-CN" altLang="en-US" sz="1200" b="1" dirty="0" smtClean="0">
                <a:solidFill>
                  <a:schemeClr val="tx2"/>
                </a:solidFill>
                <a:ea typeface="黑体" charset="0"/>
                <a:cs typeface="黑体" charset="0"/>
              </a:rPr>
              <a:t>：下一层面的质量改进螺旋；</a:t>
            </a:r>
          </a:p>
          <a:p>
            <a:pPr>
              <a:lnSpc>
                <a:spcPct val="90000"/>
              </a:lnSpc>
            </a:pPr>
            <a:r>
              <a:rPr lang="zh-CN" altLang="en-US" sz="1200" b="1" dirty="0" smtClean="0">
                <a:solidFill>
                  <a:srgbClr val="C11407"/>
                </a:solidFill>
                <a:ea typeface="黑体" charset="0"/>
                <a:cs typeface="黑体" charset="0"/>
              </a:rPr>
              <a:t>叠交</a:t>
            </a:r>
            <a:r>
              <a:rPr lang="zh-CN" altLang="en-US" sz="1200" b="1" dirty="0" smtClean="0">
                <a:solidFill>
                  <a:schemeClr val="tx2"/>
                </a:solidFill>
                <a:ea typeface="黑体" charset="0"/>
                <a:cs typeface="黑体" charset="0"/>
              </a:rPr>
              <a:t>：相交于“诊断”与“改进”。</a:t>
            </a:r>
          </a:p>
          <a:p>
            <a:pPr>
              <a:lnSpc>
                <a:spcPct val="90000"/>
              </a:lnSpc>
            </a:pPr>
            <a:r>
              <a:rPr lang="zh-CN" altLang="en-US" sz="1200" b="1" dirty="0" smtClean="0">
                <a:solidFill>
                  <a:srgbClr val="C11407"/>
                </a:solidFill>
                <a:ea typeface="黑体" charset="0"/>
                <a:cs typeface="黑体" charset="0"/>
              </a:rPr>
              <a:t>相交于</a:t>
            </a:r>
            <a:r>
              <a:rPr lang="zh-CN" altLang="en-US" sz="1200" b="1" dirty="0" smtClean="0">
                <a:solidFill>
                  <a:schemeClr val="tx2"/>
                </a:solidFill>
                <a:ea typeface="黑体" charset="0"/>
                <a:cs typeface="黑体" charset="0"/>
              </a:rPr>
              <a:t>“</a:t>
            </a:r>
            <a:r>
              <a:rPr lang="zh-CN" altLang="en-US" sz="1200" b="1" dirty="0" smtClean="0">
                <a:solidFill>
                  <a:srgbClr val="C11407"/>
                </a:solidFill>
                <a:ea typeface="黑体" charset="0"/>
                <a:cs typeface="黑体" charset="0"/>
              </a:rPr>
              <a:t>诊断</a:t>
            </a:r>
            <a:r>
              <a:rPr lang="zh-CN" altLang="en-US" sz="1200" b="1" dirty="0" smtClean="0">
                <a:solidFill>
                  <a:schemeClr val="tx2"/>
                </a:solidFill>
                <a:ea typeface="黑体" charset="0"/>
                <a:cs typeface="黑体" charset="0"/>
              </a:rPr>
              <a:t>” </a:t>
            </a:r>
            <a:r>
              <a:rPr lang="en-US" altLang="zh-CN" sz="1200" b="1" dirty="0" smtClean="0">
                <a:solidFill>
                  <a:schemeClr val="tx2"/>
                </a:solidFill>
                <a:ea typeface="黑体" charset="0"/>
                <a:cs typeface="黑体" charset="0"/>
              </a:rPr>
              <a:t>——</a:t>
            </a:r>
            <a:r>
              <a:rPr lang="zh-CN" altLang="en-US" sz="1200" b="1" dirty="0" smtClean="0">
                <a:solidFill>
                  <a:schemeClr val="tx2"/>
                </a:solidFill>
                <a:ea typeface="黑体" charset="0"/>
                <a:cs typeface="黑体" charset="0"/>
              </a:rPr>
              <a:t>上一层面的“果”是下一层面的“因”。</a:t>
            </a:r>
          </a:p>
          <a:p>
            <a:pPr>
              <a:lnSpc>
                <a:spcPct val="90000"/>
              </a:lnSpc>
            </a:pPr>
            <a:r>
              <a:rPr lang="zh-CN" altLang="en-US" sz="1200" b="1" dirty="0" smtClean="0">
                <a:solidFill>
                  <a:srgbClr val="C11407"/>
                </a:solidFill>
                <a:ea typeface="黑体" charset="0"/>
                <a:cs typeface="黑体" charset="0"/>
              </a:rPr>
              <a:t>相交于</a:t>
            </a:r>
            <a:r>
              <a:rPr lang="zh-CN" altLang="en-US" sz="1200" b="1" dirty="0" smtClean="0">
                <a:solidFill>
                  <a:schemeClr val="tx2"/>
                </a:solidFill>
                <a:ea typeface="黑体" charset="0"/>
                <a:cs typeface="黑体" charset="0"/>
              </a:rPr>
              <a:t>“</a:t>
            </a:r>
            <a:r>
              <a:rPr lang="zh-CN" altLang="en-US" sz="1200" b="1" dirty="0" smtClean="0">
                <a:solidFill>
                  <a:srgbClr val="C11407"/>
                </a:solidFill>
                <a:ea typeface="黑体" charset="0"/>
                <a:cs typeface="黑体" charset="0"/>
              </a:rPr>
              <a:t>改进</a:t>
            </a:r>
            <a:r>
              <a:rPr lang="zh-CN" altLang="en-US" sz="1200" b="1" dirty="0" smtClean="0">
                <a:solidFill>
                  <a:schemeClr val="tx2"/>
                </a:solidFill>
                <a:ea typeface="黑体" charset="0"/>
                <a:cs typeface="黑体" charset="0"/>
              </a:rPr>
              <a:t>”</a:t>
            </a:r>
            <a:r>
              <a:rPr lang="en-US" altLang="zh-CN" sz="1200" b="1" dirty="0" smtClean="0">
                <a:solidFill>
                  <a:schemeClr val="tx2"/>
                </a:solidFill>
                <a:ea typeface="黑体" charset="0"/>
                <a:cs typeface="黑体" charset="0"/>
              </a:rPr>
              <a:t>——</a:t>
            </a:r>
            <a:r>
              <a:rPr lang="zh-CN" altLang="en-US" sz="1200" b="1" dirty="0" smtClean="0">
                <a:solidFill>
                  <a:schemeClr val="tx2"/>
                </a:solidFill>
                <a:ea typeface="黑体" charset="0"/>
                <a:cs typeface="黑体" charset="0"/>
              </a:rPr>
              <a:t>改进必须“双循环”，符合“</a:t>
            </a:r>
            <a:r>
              <a:rPr lang="en-US" altLang="zh-CN" sz="1200" b="1" dirty="0" smtClean="0">
                <a:solidFill>
                  <a:schemeClr val="tx2"/>
                </a:solidFill>
                <a:ea typeface="黑体" charset="0"/>
                <a:cs typeface="黑体" charset="0"/>
              </a:rPr>
              <a:t>28”</a:t>
            </a:r>
            <a:r>
              <a:rPr lang="zh-CN" altLang="en-US" sz="1200" b="1" dirty="0" smtClean="0">
                <a:solidFill>
                  <a:schemeClr val="tx2"/>
                </a:solidFill>
                <a:ea typeface="黑体" charset="0"/>
                <a:cs typeface="黑体" charset="0"/>
              </a:rPr>
              <a:t>法则。</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chemeClr val="tx2"/>
                </a:solidFill>
                <a:ea typeface="黑体" charset="0"/>
                <a:cs typeface="黑体" charset="0"/>
              </a:rPr>
              <a:t>“</a:t>
            </a:r>
            <a:r>
              <a:rPr lang="zh-CN" altLang="en-US" sz="1200" b="1" dirty="0" smtClean="0">
                <a:solidFill>
                  <a:srgbClr val="AF1D05"/>
                </a:solidFill>
                <a:ea typeface="黑体" charset="0"/>
                <a:cs typeface="黑体" charset="0"/>
              </a:rPr>
              <a:t>串接</a:t>
            </a:r>
            <a:r>
              <a:rPr lang="zh-CN" altLang="en-US" sz="1200" b="1" dirty="0" smtClean="0">
                <a:solidFill>
                  <a:schemeClr val="tx2"/>
                </a:solidFill>
                <a:ea typeface="黑体" charset="0"/>
                <a:cs typeface="黑体" charset="0"/>
              </a:rPr>
              <a:t>”于目标、标准（指标），形成目标</a:t>
            </a:r>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10</a:t>
            </a:fld>
            <a:endParaRPr lang="zh-CN" altLang="en-US"/>
          </a:p>
        </p:txBody>
      </p:sp>
    </p:spTree>
    <p:extLst>
      <p:ext uri="{BB962C8B-B14F-4D97-AF65-F5344CB8AC3E}">
        <p14:creationId xmlns:p14="http://schemas.microsoft.com/office/powerpoint/2010/main" xmlns="" val="124858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smtClean="0"/>
              <a:t>一个开放共享、源头采集、即时采集的现代信息技术平台，</a:t>
            </a:r>
            <a:endParaRPr kumimoji="1" lang="en-US" altLang="zh-CN"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smtClean="0"/>
              <a:t>要求高的：人人是源头数据采集者，是数据使用、监督者，为形成基于数据分析的“诊改”机制提供保障。</a:t>
            </a:r>
            <a:endParaRPr kumimoji="1" lang="en-US" altLang="zh-CN"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smtClean="0"/>
              <a:t>对系统建设提出了很好要求，我们现在也是按这个要求建设的</a:t>
            </a:r>
            <a:endParaRPr kumimoji="1" lang="en-US" altLang="zh-CN"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smtClean="0"/>
              <a:t>是质量保证体系运行的重要手段、重要保障。</a:t>
            </a:r>
            <a:endParaRPr kumimoji="1" lang="en-US" altLang="zh-CN"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smtClean="0"/>
              <a:t>只有</a:t>
            </a:r>
            <a:r>
              <a:rPr lang="zh-CN" altLang="zh-CN" sz="1200" kern="1200" dirty="0" smtClean="0">
                <a:solidFill>
                  <a:schemeClr val="tx1"/>
                </a:solidFill>
                <a:effectLst/>
                <a:latin typeface="+mn-lt"/>
                <a:ea typeface="+mn-ea"/>
                <a:cs typeface="+mn-cs"/>
              </a:rPr>
              <a:t>通过平台</a:t>
            </a:r>
            <a:r>
              <a:rPr lang="zh-CN" altLang="en-US" sz="1200" kern="1200" dirty="0" smtClean="0">
                <a:solidFill>
                  <a:schemeClr val="tx1"/>
                </a:solidFill>
                <a:effectLst/>
                <a:latin typeface="+mn-lt"/>
                <a:ea typeface="+mn-ea"/>
                <a:cs typeface="+mn-cs"/>
              </a:rPr>
              <a:t>即时采集</a:t>
            </a:r>
            <a:r>
              <a:rPr lang="zh-CN" altLang="zh-CN" sz="1200" kern="1200" dirty="0" smtClean="0">
                <a:solidFill>
                  <a:schemeClr val="tx1"/>
                </a:solidFill>
                <a:effectLst/>
                <a:latin typeface="+mn-lt"/>
                <a:ea typeface="+mn-ea"/>
                <a:cs typeface="+mn-cs"/>
              </a:rPr>
              <a:t>才能保证数据、信息的真实性、有效性，才能保证获得可靠、可信的信息，为提供决策依据</a:t>
            </a:r>
          </a:p>
          <a:p>
            <a:endParaRPr kumimoji="1" lang="zh-CN" altLang="en-US" sz="1200" dirty="0" smtClean="0"/>
          </a:p>
          <a:p>
            <a:endParaRPr kumimoji="1" lang="zh-CN" altLang="en-US" sz="1200"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11</a:t>
            </a:fld>
            <a:endParaRPr lang="zh-CN" altLang="en-US"/>
          </a:p>
        </p:txBody>
      </p:sp>
    </p:spTree>
    <p:extLst>
      <p:ext uri="{BB962C8B-B14F-4D97-AF65-F5344CB8AC3E}">
        <p14:creationId xmlns:p14="http://schemas.microsoft.com/office/powerpoint/2010/main" xmlns="" val="401959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小循环是对目标－标准下设计的修正，时间短，经常性的</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大循环是对目标－标准链确定的修正。时间长，周期性的</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小循环是关键是核心，每年第月都要有，三年或一年进行大循环</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这个双螺旋循环</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杨教授作了详细阐述，</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我个人理解的是小循环</a:t>
            </a:r>
            <a:r>
              <a:rPr lang="zh-CN" altLang="en-US" sz="1200" kern="1200" dirty="0" smtClean="0">
                <a:solidFill>
                  <a:schemeClr val="tx1"/>
                </a:solidFill>
                <a:effectLst/>
                <a:latin typeface="+mn-lt"/>
                <a:ea typeface="+mn-ea"/>
                <a:cs typeface="+mn-cs"/>
              </a:rPr>
              <a:t>（前台）</a:t>
            </a:r>
            <a:r>
              <a:rPr lang="zh-CN" altLang="zh-CN" sz="1200" kern="1200" dirty="0" smtClean="0">
                <a:solidFill>
                  <a:schemeClr val="tx1"/>
                </a:solidFill>
                <a:effectLst/>
                <a:latin typeface="+mn-lt"/>
                <a:ea typeface="+mn-ea"/>
                <a:cs typeface="+mn-cs"/>
              </a:rPr>
              <a:t>是各项工作实施的质量改进</a:t>
            </a:r>
            <a:r>
              <a:rPr lang="zh-CN" altLang="en-US" sz="1200" kern="1200" dirty="0" smtClean="0">
                <a:solidFill>
                  <a:schemeClr val="tx1"/>
                </a:solidFill>
                <a:effectLst/>
                <a:latin typeface="+mn-lt"/>
                <a:ea typeface="+mn-ea"/>
                <a:cs typeface="+mn-cs"/>
              </a:rPr>
              <a:t>闭环，不断趋近标准下的设计，为目标、标准下的设计改进提供依据</a:t>
            </a:r>
            <a:r>
              <a:rPr lang="zh-CN" altLang="zh-CN" sz="1200" kern="1200" dirty="0" smtClean="0">
                <a:solidFill>
                  <a:schemeClr val="tx1"/>
                </a:solidFill>
                <a:effectLst/>
                <a:latin typeface="+mn-lt"/>
                <a:ea typeface="+mn-ea"/>
                <a:cs typeface="+mn-cs"/>
              </a:rPr>
              <a:t>，反映</a:t>
            </a:r>
            <a:r>
              <a:rPr lang="zh-CN" altLang="en-US" sz="1200" kern="1200" dirty="0" smtClean="0">
                <a:solidFill>
                  <a:schemeClr val="tx1"/>
                </a:solidFill>
                <a:effectLst/>
                <a:latin typeface="+mn-lt"/>
                <a:ea typeface="+mn-ea"/>
                <a:cs typeface="+mn-cs"/>
              </a:rPr>
              <a:t>的是</a:t>
            </a:r>
            <a:r>
              <a:rPr lang="zh-CN" altLang="zh-CN" sz="1200" kern="1200" dirty="0" smtClean="0">
                <a:solidFill>
                  <a:schemeClr val="tx1"/>
                </a:solidFill>
                <a:effectLst/>
                <a:latin typeface="+mn-lt"/>
                <a:ea typeface="+mn-ea"/>
                <a:cs typeface="+mn-cs"/>
              </a:rPr>
              <a:t>每项工作的具体状态，</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而大循环</a:t>
            </a:r>
            <a:r>
              <a:rPr lang="zh-CN" altLang="en-US" sz="1200" kern="1200" dirty="0" smtClean="0">
                <a:solidFill>
                  <a:schemeClr val="tx1"/>
                </a:solidFill>
                <a:effectLst/>
                <a:latin typeface="+mn-lt"/>
                <a:ea typeface="+mn-ea"/>
                <a:cs typeface="+mn-cs"/>
              </a:rPr>
              <a:t>（后台）</a:t>
            </a:r>
            <a:r>
              <a:rPr lang="zh-CN" altLang="zh-CN" sz="1200" kern="1200" dirty="0" smtClean="0">
                <a:solidFill>
                  <a:schemeClr val="tx1"/>
                </a:solidFill>
                <a:effectLst/>
                <a:latin typeface="+mn-lt"/>
                <a:ea typeface="+mn-ea"/>
                <a:cs typeface="+mn-cs"/>
              </a:rPr>
              <a:t>是</a:t>
            </a:r>
            <a:r>
              <a:rPr lang="zh-CN" altLang="en-US" sz="1200" kern="1200" dirty="0" smtClean="0">
                <a:solidFill>
                  <a:schemeClr val="tx1"/>
                </a:solidFill>
                <a:effectLst/>
                <a:latin typeface="+mn-lt"/>
                <a:ea typeface="+mn-ea"/>
                <a:cs typeface="+mn-cs"/>
              </a:rPr>
              <a:t>学校</a:t>
            </a:r>
            <a:r>
              <a:rPr lang="zh-CN" altLang="zh-CN" sz="1200" kern="1200" dirty="0" smtClean="0">
                <a:solidFill>
                  <a:schemeClr val="tx1"/>
                </a:solidFill>
                <a:effectLst/>
                <a:latin typeface="+mn-lt"/>
                <a:ea typeface="+mn-ea"/>
                <a:cs typeface="+mn-cs"/>
              </a:rPr>
              <a:t>整</a:t>
            </a:r>
            <a:r>
              <a:rPr lang="zh-CN" altLang="en-US" sz="1200" kern="1200" dirty="0" smtClean="0">
                <a:solidFill>
                  <a:schemeClr val="tx1"/>
                </a:solidFill>
                <a:effectLst/>
                <a:latin typeface="+mn-lt"/>
                <a:ea typeface="+mn-ea"/>
                <a:cs typeface="+mn-cs"/>
              </a:rPr>
              <a:t>体</a:t>
            </a:r>
            <a:r>
              <a:rPr lang="zh-CN" altLang="zh-CN" sz="1200" kern="1200" dirty="0" smtClean="0">
                <a:solidFill>
                  <a:schemeClr val="tx1"/>
                </a:solidFill>
                <a:effectLst/>
                <a:latin typeface="+mn-lt"/>
                <a:ea typeface="+mn-ea"/>
                <a:cs typeface="+mn-cs"/>
              </a:rPr>
              <a:t>工作</a:t>
            </a:r>
            <a:r>
              <a:rPr lang="zh-CN" altLang="en-US" sz="1200" kern="1200" dirty="0" smtClean="0">
                <a:solidFill>
                  <a:schemeClr val="tx1"/>
                </a:solidFill>
                <a:effectLst/>
                <a:latin typeface="+mn-lt"/>
                <a:ea typeface="+mn-ea"/>
                <a:cs typeface="+mn-cs"/>
              </a:rPr>
              <a:t>的</a:t>
            </a:r>
            <a:r>
              <a:rPr lang="zh-CN" altLang="zh-CN" sz="1200" kern="1200" dirty="0" smtClean="0">
                <a:solidFill>
                  <a:schemeClr val="tx1"/>
                </a:solidFill>
                <a:effectLst/>
                <a:latin typeface="+mn-lt"/>
                <a:ea typeface="+mn-ea"/>
                <a:cs typeface="+mn-cs"/>
              </a:rPr>
              <a:t>质量改进螺旋，它是无数个小</a:t>
            </a:r>
            <a:r>
              <a:rPr lang="zh-CN" altLang="en-US" sz="1200" kern="1200" dirty="0" smtClean="0">
                <a:solidFill>
                  <a:schemeClr val="tx1"/>
                </a:solidFill>
                <a:effectLst/>
                <a:latin typeface="+mn-lt"/>
                <a:ea typeface="+mn-ea"/>
                <a:cs typeface="+mn-cs"/>
              </a:rPr>
              <a:t>改进集成后的整体工作螺旋循环提升</a:t>
            </a:r>
            <a:r>
              <a:rPr lang="zh-CN" altLang="zh-CN" sz="1200" kern="1200" dirty="0" smtClean="0">
                <a:solidFill>
                  <a:schemeClr val="tx1"/>
                </a:solidFill>
                <a:effectLst/>
                <a:latin typeface="+mn-lt"/>
                <a:ea typeface="+mn-ea"/>
                <a:cs typeface="+mn-cs"/>
              </a:rPr>
              <a:t>，反映了工作的整体状态，为</a:t>
            </a:r>
            <a:r>
              <a:rPr lang="zh-CN" altLang="en-US" sz="1200" kern="1200" dirty="0" smtClean="0">
                <a:solidFill>
                  <a:schemeClr val="tx1"/>
                </a:solidFill>
                <a:effectLst/>
                <a:latin typeface="+mn-lt"/>
                <a:ea typeface="+mn-ea"/>
                <a:cs typeface="+mn-cs"/>
              </a:rPr>
              <a:t>目标、标准的修正提供依据，</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为数据提升为信息（进行采集与选择、组织与整序、压缩与提炼、归类与导航），</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再将信息提升为知识（依据用户需求，对信息内容进行提炼、比较、挖掘、分析、概括、判断和推论）</a:t>
            </a:r>
            <a:r>
              <a:rPr lang="zh-CN" altLang="zh-CN" sz="1200" kern="1200" dirty="0" smtClean="0">
                <a:solidFill>
                  <a:schemeClr val="tx1"/>
                </a:solidFill>
                <a:effectLst/>
                <a:latin typeface="+mn-lt"/>
                <a:ea typeface="+mn-ea"/>
                <a:cs typeface="+mn-cs"/>
              </a:rPr>
              <a:t>的知识管理奠定基础，</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用来保证决策指挥系统的高效能。它不是机械、静止的联接，而是交织成网的，显现的将是类似生物组织的网状结构，表现出质量的活性。</a:t>
            </a:r>
            <a:endParaRPr lang="en-US" altLang="zh-CN" sz="1200" kern="1200" dirty="0" smtClean="0">
              <a:solidFill>
                <a:schemeClr val="tx1"/>
              </a:solidFill>
              <a:effectLst/>
              <a:latin typeface="+mn-lt"/>
              <a:ea typeface="+mn-ea"/>
              <a:cs typeface="+mn-cs"/>
            </a:endParaRPr>
          </a:p>
          <a:p>
            <a:pPr>
              <a:lnSpc>
                <a:spcPct val="80000"/>
              </a:lnSpc>
            </a:pPr>
            <a:r>
              <a:rPr lang="zh-CN" altLang="en-US" sz="1200" b="1" dirty="0" smtClean="0">
                <a:solidFill>
                  <a:srgbClr val="C11407"/>
                </a:solidFill>
                <a:ea typeface="黑体" charset="0"/>
                <a:cs typeface="黑体" charset="0"/>
              </a:rPr>
              <a:t>前台</a:t>
            </a:r>
            <a:r>
              <a:rPr lang="zh-CN" altLang="en-US" sz="1200" b="1" dirty="0" smtClean="0">
                <a:solidFill>
                  <a:schemeClr val="tx2"/>
                </a:solidFill>
                <a:ea typeface="黑体" charset="0"/>
                <a:cs typeface="黑体" charset="0"/>
              </a:rPr>
              <a:t>：目标、标准、设计、组织、实施（监测、预警、改进）；</a:t>
            </a:r>
          </a:p>
          <a:p>
            <a:pPr>
              <a:lnSpc>
                <a:spcPct val="80000"/>
              </a:lnSpc>
            </a:pPr>
            <a:r>
              <a:rPr lang="zh-CN" altLang="en-US" sz="1200" b="1" dirty="0" smtClean="0">
                <a:solidFill>
                  <a:srgbClr val="C11407"/>
                </a:solidFill>
                <a:ea typeface="黑体" charset="0"/>
                <a:cs typeface="黑体" charset="0"/>
              </a:rPr>
              <a:t>后台</a:t>
            </a:r>
            <a:r>
              <a:rPr lang="zh-CN" altLang="en-US" sz="1200" b="1" dirty="0" smtClean="0">
                <a:solidFill>
                  <a:schemeClr val="tx2"/>
                </a:solidFill>
                <a:ea typeface="黑体" charset="0"/>
                <a:cs typeface="黑体" charset="0"/>
              </a:rPr>
              <a:t>：诊断、学习、创新、存储、改进；</a:t>
            </a:r>
          </a:p>
          <a:p>
            <a:pPr>
              <a:lnSpc>
                <a:spcPct val="80000"/>
              </a:lnSpc>
            </a:pPr>
            <a:r>
              <a:rPr lang="zh-CN" altLang="en-US" sz="1200" b="1" dirty="0" smtClean="0">
                <a:solidFill>
                  <a:srgbClr val="C11407"/>
                </a:solidFill>
                <a:ea typeface="黑体" charset="0"/>
                <a:cs typeface="黑体" charset="0"/>
              </a:rPr>
              <a:t>平台</a:t>
            </a:r>
            <a:r>
              <a:rPr lang="zh-CN" altLang="en-US" sz="1200" b="1" dirty="0" smtClean="0">
                <a:solidFill>
                  <a:schemeClr val="tx2"/>
                </a:solidFill>
                <a:ea typeface="黑体" charset="0"/>
                <a:cs typeface="黑体" charset="0"/>
              </a:rPr>
              <a:t>（</a:t>
            </a:r>
            <a:r>
              <a:rPr lang="en-US" altLang="zh-CN" sz="1200" b="1" dirty="0" smtClean="0">
                <a:solidFill>
                  <a:schemeClr val="tx2"/>
                </a:solidFill>
                <a:ea typeface="黑体" charset="0"/>
                <a:cs typeface="黑体" charset="0"/>
              </a:rPr>
              <a:t>+</a:t>
            </a:r>
            <a:r>
              <a:rPr lang="zh-CN" altLang="en-US" sz="1200" b="1" dirty="0" smtClean="0">
                <a:solidFill>
                  <a:schemeClr val="tx2"/>
                </a:solidFill>
                <a:ea typeface="黑体" charset="0"/>
                <a:cs typeface="黑体" charset="0"/>
              </a:rPr>
              <a:t>）：实时监测、预警、改进；交流学习、共享创新、显化存储。</a:t>
            </a:r>
            <a:endParaRPr lang="zh-CN" altLang="en-US" sz="1200" dirty="0" smtClean="0">
              <a:cs typeface="宋体" charset="0"/>
            </a:endParaRPr>
          </a:p>
          <a:p>
            <a:pPr>
              <a:lnSpc>
                <a:spcPct val="80000"/>
              </a:lnSpc>
            </a:pPr>
            <a:r>
              <a:rPr lang="zh-CN" altLang="en-US" sz="1200" b="1" dirty="0" smtClean="0">
                <a:solidFill>
                  <a:schemeClr val="tx2"/>
                </a:solidFill>
                <a:ea typeface="黑体" charset="0"/>
                <a:cs typeface="黑体" charset="0"/>
              </a:rPr>
              <a:t>质量改进螺旋</a:t>
            </a:r>
            <a:r>
              <a:rPr lang="en-US" altLang="zh-CN" sz="1200" b="1" dirty="0" smtClean="0">
                <a:solidFill>
                  <a:schemeClr val="tx2"/>
                </a:solidFill>
                <a:ea typeface="黑体" charset="0"/>
                <a:cs typeface="黑体" charset="0"/>
              </a:rPr>
              <a:t>==</a:t>
            </a:r>
            <a:r>
              <a:rPr lang="zh-CN" altLang="en-US" sz="1200" b="1" dirty="0" smtClean="0">
                <a:solidFill>
                  <a:schemeClr val="tx2"/>
                </a:solidFill>
                <a:ea typeface="黑体" charset="0"/>
                <a:cs typeface="黑体" charset="0"/>
              </a:rPr>
              <a:t>前台</a:t>
            </a:r>
            <a:r>
              <a:rPr lang="en-US" altLang="zh-CN" sz="1200" b="1" dirty="0" smtClean="0">
                <a:solidFill>
                  <a:srgbClr val="C11407"/>
                </a:solidFill>
                <a:ea typeface="黑体" charset="0"/>
                <a:cs typeface="黑体" charset="0"/>
              </a:rPr>
              <a:t>+</a:t>
            </a:r>
            <a:r>
              <a:rPr lang="zh-CN" altLang="en-US" sz="1200" b="1" dirty="0" smtClean="0">
                <a:solidFill>
                  <a:schemeClr val="tx2"/>
                </a:solidFill>
                <a:ea typeface="黑体" charset="0"/>
                <a:cs typeface="黑体" charset="0"/>
              </a:rPr>
              <a:t>后台</a:t>
            </a:r>
          </a:p>
          <a:p>
            <a:endParaRPr lang="zh-CN" altLang="zh-CN" sz="1200" kern="1200" dirty="0" smtClean="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12</a:t>
            </a:fld>
            <a:endParaRPr lang="zh-CN" altLang="en-US"/>
          </a:p>
        </p:txBody>
      </p:sp>
    </p:spTree>
    <p:extLst>
      <p:ext uri="{BB962C8B-B14F-4D97-AF65-F5344CB8AC3E}">
        <p14:creationId xmlns:p14="http://schemas.microsoft.com/office/powerpoint/2010/main" xmlns="" val="91321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018"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实施人才培养过程中的各项工作都要有事前设计建标，事中实时监控，事后诊断改进的完整过程，</a:t>
            </a:r>
            <a:endParaRPr lang="en-US" altLang="zh-CN" sz="1200" kern="1200" dirty="0" smtClean="0">
              <a:solidFill>
                <a:schemeClr val="tx1"/>
              </a:solidFill>
              <a:effectLst/>
              <a:latin typeface="+mn-lt"/>
              <a:ea typeface="+mn-ea"/>
              <a:cs typeface="+mn-cs"/>
            </a:endParaRPr>
          </a:p>
          <a:p>
            <a:pPr marL="0" marR="0" indent="0" algn="l" defTabSz="914018"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通过事后改进</a:t>
            </a:r>
            <a:r>
              <a:rPr lang="zh-CN" altLang="en-US" sz="1200" kern="1200" dirty="0" smtClean="0">
                <a:solidFill>
                  <a:schemeClr val="tx1"/>
                </a:solidFill>
                <a:effectLst/>
                <a:latin typeface="+mn-lt"/>
                <a:ea typeface="+mn-ea"/>
                <a:cs typeface="+mn-cs"/>
              </a:rPr>
              <a:t>对</a:t>
            </a:r>
            <a:r>
              <a:rPr lang="zh-CN" altLang="zh-CN" sz="1200" kern="1200" dirty="0" smtClean="0">
                <a:solidFill>
                  <a:schemeClr val="tx1"/>
                </a:solidFill>
                <a:effectLst/>
                <a:latin typeface="+mn-lt"/>
                <a:ea typeface="+mn-ea"/>
                <a:cs typeface="+mn-cs"/>
              </a:rPr>
              <a:t>事前</a:t>
            </a:r>
            <a:r>
              <a:rPr lang="zh-CN" altLang="en-US" sz="1200" kern="1200" dirty="0" smtClean="0">
                <a:solidFill>
                  <a:schemeClr val="tx1"/>
                </a:solidFill>
                <a:effectLst/>
                <a:latin typeface="+mn-lt"/>
                <a:ea typeface="+mn-ea"/>
                <a:cs typeface="+mn-cs"/>
              </a:rPr>
              <a:t>设计的目标进行修正</a:t>
            </a:r>
            <a:r>
              <a:rPr lang="zh-CN" altLang="zh-CN" sz="1200" kern="1200" dirty="0" smtClean="0">
                <a:solidFill>
                  <a:schemeClr val="tx1"/>
                </a:solidFill>
                <a:effectLst/>
                <a:latin typeface="+mn-lt"/>
                <a:ea typeface="+mn-ea"/>
                <a:cs typeface="+mn-cs"/>
              </a:rPr>
              <a:t>，实现螺旋上升，这是对每项工作实施诊改的基本程序。</a:t>
            </a:r>
            <a:endParaRPr lang="en-US" altLang="zh-CN" sz="1200" kern="1200" dirty="0" smtClean="0">
              <a:solidFill>
                <a:schemeClr val="tx1"/>
              </a:solidFill>
              <a:effectLst/>
              <a:latin typeface="+mn-lt"/>
              <a:ea typeface="+mn-ea"/>
              <a:cs typeface="+mn-cs"/>
            </a:endParaRPr>
          </a:p>
          <a:p>
            <a:pPr marL="0" marR="0" indent="0" algn="l" defTabSz="914018"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也意味着确定的每项工作</a:t>
            </a:r>
            <a:r>
              <a:rPr lang="zh-CN" altLang="en-US" sz="1200" kern="1200" dirty="0" smtClean="0">
                <a:solidFill>
                  <a:schemeClr val="tx1"/>
                </a:solidFill>
                <a:effectLst/>
                <a:latin typeface="+mn-lt"/>
                <a:ea typeface="+mn-ea"/>
                <a:cs typeface="+mn-cs"/>
              </a:rPr>
              <a:t>都</a:t>
            </a:r>
            <a:r>
              <a:rPr lang="zh-CN" altLang="zh-CN" sz="1200" kern="1200" dirty="0" smtClean="0">
                <a:solidFill>
                  <a:schemeClr val="tx1"/>
                </a:solidFill>
                <a:effectLst/>
                <a:latin typeface="+mn-lt"/>
                <a:ea typeface="+mn-ea"/>
                <a:cs typeface="+mn-cs"/>
              </a:rPr>
              <a:t>应有可物化的成果</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是什么？有哪些？</a:t>
            </a:r>
            <a:r>
              <a:rPr lang="zh-CN" altLang="zh-CN" sz="1200" kern="1200" dirty="0" smtClean="0">
                <a:solidFill>
                  <a:schemeClr val="tx1"/>
                </a:solidFill>
                <a:effectLst/>
                <a:latin typeface="+mn-lt"/>
                <a:ea typeface="+mn-ea"/>
                <a:cs typeface="+mn-cs"/>
              </a:rPr>
              <a:t>。</a:t>
            </a:r>
          </a:p>
          <a:p>
            <a:endParaRPr kumimoji="1" lang="zh-CN" altLang="en-US" dirty="0"/>
          </a:p>
        </p:txBody>
      </p:sp>
      <p:sp>
        <p:nvSpPr>
          <p:cNvPr id="4" name="幻灯片编号占位符 3"/>
          <p:cNvSpPr>
            <a:spLocks noGrp="1"/>
          </p:cNvSpPr>
          <p:nvPr>
            <p:ph type="sldNum" sz="quarter" idx="10"/>
          </p:nvPr>
        </p:nvSpPr>
        <p:spPr/>
        <p:txBody>
          <a:bodyPr/>
          <a:lstStyle/>
          <a:p>
            <a:fld id="{159C4D16-0DBE-4A19-90FF-D2D1D09CB864}" type="slidenum">
              <a:rPr lang="zh-CN" altLang="en-US" smtClean="0"/>
              <a:pPr/>
              <a:t>13</a:t>
            </a:fld>
            <a:endParaRPr lang="zh-CN" altLang="en-US"/>
          </a:p>
        </p:txBody>
      </p:sp>
    </p:spTree>
    <p:extLst>
      <p:ext uri="{BB962C8B-B14F-4D97-AF65-F5344CB8AC3E}">
        <p14:creationId xmlns:p14="http://schemas.microsoft.com/office/powerpoint/2010/main" xmlns="" val="3834307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print"/>
          <a:srcRect r="25028"/>
          <a:stretch/>
        </p:blipFill>
        <p:spPr>
          <a:xfrm>
            <a:off x="-1989" y="-2788"/>
            <a:ext cx="9145989" cy="5720576"/>
          </a:xfrm>
          <a:prstGeom prst="rect">
            <a:avLst/>
          </a:prstGeom>
        </p:spPr>
      </p:pic>
      <p:pic>
        <p:nvPicPr>
          <p:cNvPr id="23" name="图片 22"/>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a:xfrm>
            <a:off x="4396301" y="2"/>
            <a:ext cx="4735003" cy="5756012"/>
          </a:xfrm>
          <a:custGeom>
            <a:avLst/>
            <a:gdLst>
              <a:gd name="connsiteX0" fmla="*/ 0 w 4733770"/>
              <a:gd name="connsiteY0" fmla="*/ 0 h 6907214"/>
              <a:gd name="connsiteX1" fmla="*/ 4733770 w 4733770"/>
              <a:gd name="connsiteY1" fmla="*/ 0 h 6907214"/>
              <a:gd name="connsiteX2" fmla="*/ 4733770 w 4733770"/>
              <a:gd name="connsiteY2" fmla="*/ 6907214 h 6907214"/>
              <a:gd name="connsiteX3" fmla="*/ 0 w 4733770"/>
              <a:gd name="connsiteY3" fmla="*/ 6907214 h 6907214"/>
            </a:gdLst>
            <a:ahLst/>
            <a:cxnLst>
              <a:cxn ang="0">
                <a:pos x="connsiteX0" y="connsiteY0"/>
              </a:cxn>
              <a:cxn ang="0">
                <a:pos x="connsiteX1" y="connsiteY1"/>
              </a:cxn>
              <a:cxn ang="0">
                <a:pos x="connsiteX2" y="connsiteY2"/>
              </a:cxn>
              <a:cxn ang="0">
                <a:pos x="connsiteX3" y="connsiteY3"/>
              </a:cxn>
            </a:cxnLst>
            <a:rect l="l" t="t" r="r" b="b"/>
            <a:pathLst>
              <a:path w="4733770" h="6907214">
                <a:moveTo>
                  <a:pt x="0" y="0"/>
                </a:moveTo>
                <a:lnTo>
                  <a:pt x="4733770" y="0"/>
                </a:lnTo>
                <a:lnTo>
                  <a:pt x="4733770" y="6907214"/>
                </a:lnTo>
                <a:lnTo>
                  <a:pt x="0" y="6907214"/>
                </a:lnTo>
                <a:close/>
              </a:path>
            </a:pathLst>
          </a:custGeom>
        </p:spPr>
      </p:pic>
      <p:sp>
        <p:nvSpPr>
          <p:cNvPr id="2" name="Title 1"/>
          <p:cNvSpPr>
            <a:spLocks noGrp="1"/>
          </p:cNvSpPr>
          <p:nvPr>
            <p:ph type="ctrTitle"/>
          </p:nvPr>
        </p:nvSpPr>
        <p:spPr>
          <a:xfrm>
            <a:off x="685800" y="935302"/>
            <a:ext cx="7772400" cy="1989667"/>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17F4C6-B68D-40DC-8718-FBF8E08481AB}" type="slidenum">
              <a:rPr lang="zh-CN" altLang="en-US" smtClean="0"/>
              <a:pPr/>
              <a:t>‹#›</a:t>
            </a:fld>
            <a:endParaRPr lang="zh-CN" altLang="en-US"/>
          </a:p>
        </p:txBody>
      </p:sp>
      <p:sp>
        <p:nvSpPr>
          <p:cNvPr id="15" name="文本框 14"/>
          <p:cNvSpPr txBox="1"/>
          <p:nvPr userDrawn="1"/>
        </p:nvSpPr>
        <p:spPr>
          <a:xfrm>
            <a:off x="5171518" y="361607"/>
            <a:ext cx="3647152" cy="300082"/>
          </a:xfrm>
          <a:prstGeom prst="rect">
            <a:avLst/>
          </a:prstGeom>
          <a:noFill/>
        </p:spPr>
        <p:txBody>
          <a:bodyPr wrap="none" rtlCol="0">
            <a:spAutoFit/>
          </a:bodyPr>
          <a:lstStyle/>
          <a:p>
            <a:r>
              <a:rPr lang="zh-CN" altLang="en-US" sz="1350" dirty="0" smtClean="0">
                <a:latin typeface="微软雅黑" panose="020B0503020204020204" pitchFamily="34" charset="-122"/>
                <a:ea typeface="微软雅黑" panose="020B0503020204020204" pitchFamily="34" charset="-122"/>
              </a:rPr>
              <a:t>全国职业院校教学工作诊断与改进专家委员会</a:t>
            </a:r>
            <a:endParaRPr lang="zh-CN" altLang="en-US" sz="1350" dirty="0">
              <a:latin typeface="微软雅黑" panose="020B0503020204020204" pitchFamily="34" charset="-122"/>
              <a:ea typeface="微软雅黑" panose="020B0503020204020204" pitchFamily="34" charset="-122"/>
            </a:endParaRPr>
          </a:p>
        </p:txBody>
      </p:sp>
      <p:grpSp>
        <p:nvGrpSpPr>
          <p:cNvPr id="17" name="组合 16"/>
          <p:cNvGrpSpPr/>
          <p:nvPr userDrawn="1"/>
        </p:nvGrpSpPr>
        <p:grpSpPr>
          <a:xfrm>
            <a:off x="4533558" y="189540"/>
            <a:ext cx="649624" cy="553437"/>
            <a:chOff x="356420" y="502962"/>
            <a:chExt cx="649455" cy="664124"/>
          </a:xfrm>
        </p:grpSpPr>
        <p:sp>
          <p:nvSpPr>
            <p:cNvPr id="18" name="同侧圆角矩形 17"/>
            <p:cNvSpPr/>
            <p:nvPr userDrawn="1"/>
          </p:nvSpPr>
          <p:spPr>
            <a:xfrm rot="10800000">
              <a:off x="579699" y="707658"/>
              <a:ext cx="186517" cy="28451"/>
            </a:xfrm>
            <a:prstGeom prst="round2SameRect">
              <a:avLst>
                <a:gd name="adj1" fmla="val 33669"/>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任意多边形 18"/>
            <p:cNvSpPr/>
            <p:nvPr userDrawn="1"/>
          </p:nvSpPr>
          <p:spPr>
            <a:xfrm>
              <a:off x="356420" y="502962"/>
              <a:ext cx="649455" cy="664124"/>
            </a:xfrm>
            <a:custGeom>
              <a:avLst/>
              <a:gdLst>
                <a:gd name="connsiteX0" fmla="*/ 1158875 w 2266557"/>
                <a:gd name="connsiteY0" fmla="*/ 0 h 2317750"/>
                <a:gd name="connsiteX1" fmla="*/ 2265649 w 2266557"/>
                <a:gd name="connsiteY1" fmla="*/ 814261 h 2317750"/>
                <a:gd name="connsiteX2" fmla="*/ 2266557 w 2266557"/>
                <a:gd name="connsiteY2" fmla="*/ 817790 h 2317750"/>
                <a:gd name="connsiteX3" fmla="*/ 2084100 w 2266557"/>
                <a:gd name="connsiteY3" fmla="*/ 817790 h 2317750"/>
                <a:gd name="connsiteX4" fmla="*/ 2068323 w 2266557"/>
                <a:gd name="connsiteY4" fmla="*/ 774684 h 2317750"/>
                <a:gd name="connsiteX5" fmla="*/ 1158874 w 2266557"/>
                <a:gd name="connsiteY5" fmla="*/ 171861 h 2317750"/>
                <a:gd name="connsiteX6" fmla="*/ 171861 w 2266557"/>
                <a:gd name="connsiteY6" fmla="*/ 1158874 h 2317750"/>
                <a:gd name="connsiteX7" fmla="*/ 1158874 w 2266557"/>
                <a:gd name="connsiteY7" fmla="*/ 2145887 h 2317750"/>
                <a:gd name="connsiteX8" fmla="*/ 2068323 w 2266557"/>
                <a:gd name="connsiteY8" fmla="*/ 1543064 h 2317750"/>
                <a:gd name="connsiteX9" fmla="*/ 2084098 w 2266557"/>
                <a:gd name="connsiteY9" fmla="*/ 1499961 h 2317750"/>
                <a:gd name="connsiteX10" fmla="*/ 2266556 w 2266557"/>
                <a:gd name="connsiteY10" fmla="*/ 1499961 h 2317750"/>
                <a:gd name="connsiteX11" fmla="*/ 2265649 w 2266557"/>
                <a:gd name="connsiteY11" fmla="*/ 1503489 h 2317750"/>
                <a:gd name="connsiteX12" fmla="*/ 1158875 w 2266557"/>
                <a:gd name="connsiteY12" fmla="*/ 2317750 h 2317750"/>
                <a:gd name="connsiteX13" fmla="*/ 0 w 2266557"/>
                <a:gd name="connsiteY13" fmla="*/ 1158875 h 2317750"/>
                <a:gd name="connsiteX14" fmla="*/ 1158875 w 2266557"/>
                <a:gd name="connsiteY14" fmla="*/ 0 h 231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6557" h="2317750">
                  <a:moveTo>
                    <a:pt x="1158875" y="0"/>
                  </a:moveTo>
                  <a:cubicBezTo>
                    <a:pt x="1678899" y="0"/>
                    <a:pt x="2118922" y="342520"/>
                    <a:pt x="2265649" y="814261"/>
                  </a:cubicBezTo>
                  <a:lnTo>
                    <a:pt x="2266557" y="817790"/>
                  </a:lnTo>
                  <a:lnTo>
                    <a:pt x="2084100" y="817790"/>
                  </a:lnTo>
                  <a:lnTo>
                    <a:pt x="2068323" y="774684"/>
                  </a:lnTo>
                  <a:cubicBezTo>
                    <a:pt x="1918486" y="420430"/>
                    <a:pt x="1567708" y="171861"/>
                    <a:pt x="1158874" y="171861"/>
                  </a:cubicBezTo>
                  <a:cubicBezTo>
                    <a:pt x="613762" y="171861"/>
                    <a:pt x="171861" y="613762"/>
                    <a:pt x="171861" y="1158874"/>
                  </a:cubicBezTo>
                  <a:cubicBezTo>
                    <a:pt x="171861" y="1703986"/>
                    <a:pt x="613762" y="2145887"/>
                    <a:pt x="1158874" y="2145887"/>
                  </a:cubicBezTo>
                  <a:cubicBezTo>
                    <a:pt x="1567708" y="2145887"/>
                    <a:pt x="1918486" y="1897318"/>
                    <a:pt x="2068323" y="1543064"/>
                  </a:cubicBezTo>
                  <a:lnTo>
                    <a:pt x="2084098" y="1499961"/>
                  </a:lnTo>
                  <a:lnTo>
                    <a:pt x="2266556" y="1499961"/>
                  </a:lnTo>
                  <a:lnTo>
                    <a:pt x="2265649" y="1503489"/>
                  </a:lnTo>
                  <a:cubicBezTo>
                    <a:pt x="2118922" y="1975231"/>
                    <a:pt x="1678899" y="2317750"/>
                    <a:pt x="1158875" y="2317750"/>
                  </a:cubicBezTo>
                  <a:cubicBezTo>
                    <a:pt x="518846" y="2317750"/>
                    <a:pt x="0" y="1798904"/>
                    <a:pt x="0" y="1158875"/>
                  </a:cubicBezTo>
                  <a:cubicBezTo>
                    <a:pt x="0" y="518846"/>
                    <a:pt x="518846" y="0"/>
                    <a:pt x="1158875"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0" name="椭圆 19"/>
            <p:cNvSpPr/>
            <p:nvPr userDrawn="1"/>
          </p:nvSpPr>
          <p:spPr>
            <a:xfrm>
              <a:off x="624531" y="568725"/>
              <a:ext cx="96855" cy="968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a:off x="467844" y="668228"/>
              <a:ext cx="410227" cy="56663"/>
            </a:xfrm>
            <a:custGeom>
              <a:avLst/>
              <a:gdLst>
                <a:gd name="connsiteX0" fmla="*/ 133330 w 1431668"/>
                <a:gd name="connsiteY0" fmla="*/ 0 h 197751"/>
                <a:gd name="connsiteX1" fmla="*/ 648173 w 1431668"/>
                <a:gd name="connsiteY1" fmla="*/ 0 h 197751"/>
                <a:gd name="connsiteX2" fmla="*/ 711476 w 1431668"/>
                <a:gd name="connsiteY2" fmla="*/ 109144 h 197751"/>
                <a:gd name="connsiteX3" fmla="*/ 774779 w 1431668"/>
                <a:gd name="connsiteY3" fmla="*/ 0 h 197751"/>
                <a:gd name="connsiteX4" fmla="*/ 1298338 w 1431668"/>
                <a:gd name="connsiteY4" fmla="*/ 0 h 197751"/>
                <a:gd name="connsiteX5" fmla="*/ 1431668 w 1431668"/>
                <a:gd name="connsiteY5" fmla="*/ 197751 h 197751"/>
                <a:gd name="connsiteX6" fmla="*/ 0 w 1431668"/>
                <a:gd name="connsiteY6" fmla="*/ 197751 h 1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668" h="197751">
                  <a:moveTo>
                    <a:pt x="133330" y="0"/>
                  </a:moveTo>
                  <a:lnTo>
                    <a:pt x="648173" y="0"/>
                  </a:lnTo>
                  <a:lnTo>
                    <a:pt x="711476" y="109144"/>
                  </a:lnTo>
                  <a:lnTo>
                    <a:pt x="774779" y="0"/>
                  </a:lnTo>
                  <a:lnTo>
                    <a:pt x="1298338" y="0"/>
                  </a:lnTo>
                  <a:lnTo>
                    <a:pt x="1431668" y="197751"/>
                  </a:lnTo>
                  <a:lnTo>
                    <a:pt x="0" y="19775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2" name="任意多边形 21"/>
            <p:cNvSpPr/>
            <p:nvPr userDrawn="1"/>
          </p:nvSpPr>
          <p:spPr>
            <a:xfrm>
              <a:off x="527396" y="736564"/>
              <a:ext cx="291123" cy="334770"/>
            </a:xfrm>
            <a:custGeom>
              <a:avLst/>
              <a:gdLst>
                <a:gd name="connsiteX0" fmla="*/ 255395 w 1016001"/>
                <a:gd name="connsiteY0" fmla="*/ 592859 h 1168327"/>
                <a:gd name="connsiteX1" fmla="*/ 213976 w 1016001"/>
                <a:gd name="connsiteY1" fmla="*/ 793677 h 1168327"/>
                <a:gd name="connsiteX2" fmla="*/ 795792 w 1016001"/>
                <a:gd name="connsiteY2" fmla="*/ 793677 h 1168327"/>
                <a:gd name="connsiteX3" fmla="*/ 754373 w 1016001"/>
                <a:gd name="connsiteY3" fmla="*/ 592859 h 1168327"/>
                <a:gd name="connsiteX4" fmla="*/ 297443 w 1016001"/>
                <a:gd name="connsiteY4" fmla="*/ 281277 h 1168327"/>
                <a:gd name="connsiteX5" fmla="*/ 264776 w 1016001"/>
                <a:gd name="connsiteY5" fmla="*/ 439664 h 1168327"/>
                <a:gd name="connsiteX6" fmla="*/ 728326 w 1016001"/>
                <a:gd name="connsiteY6" fmla="*/ 439664 h 1168327"/>
                <a:gd name="connsiteX7" fmla="*/ 695659 w 1016001"/>
                <a:gd name="connsiteY7" fmla="*/ 281277 h 1168327"/>
                <a:gd name="connsiteX8" fmla="*/ 341288 w 1016001"/>
                <a:gd name="connsiteY8" fmla="*/ 11982 h 1168327"/>
                <a:gd name="connsiteX9" fmla="*/ 316895 w 1016001"/>
                <a:gd name="connsiteY9" fmla="*/ 130251 h 1168327"/>
                <a:gd name="connsiteX10" fmla="*/ 664826 w 1016001"/>
                <a:gd name="connsiteY10" fmla="*/ 130251 h 1168327"/>
                <a:gd name="connsiteX11" fmla="*/ 640433 w 1016001"/>
                <a:gd name="connsiteY11" fmla="*/ 11982 h 1168327"/>
                <a:gd name="connsiteX12" fmla="*/ 209550 w 1016001"/>
                <a:gd name="connsiteY12" fmla="*/ 0 h 1168327"/>
                <a:gd name="connsiteX13" fmla="*/ 806451 w 1016001"/>
                <a:gd name="connsiteY13" fmla="*/ 0 h 1168327"/>
                <a:gd name="connsiteX14" fmla="*/ 1016001 w 1016001"/>
                <a:gd name="connsiteY14" fmla="*/ 1168327 h 1168327"/>
                <a:gd name="connsiteX15" fmla="*/ 873698 w 1016001"/>
                <a:gd name="connsiteY15" fmla="*/ 1168327 h 1168327"/>
                <a:gd name="connsiteX16" fmla="*/ 825489 w 1016001"/>
                <a:gd name="connsiteY16" fmla="*/ 934590 h 1168327"/>
                <a:gd name="connsiteX17" fmla="*/ 183574 w 1016001"/>
                <a:gd name="connsiteY17" fmla="*/ 934590 h 1168327"/>
                <a:gd name="connsiteX18" fmla="*/ 135365 w 1016001"/>
                <a:gd name="connsiteY18" fmla="*/ 1168327 h 1168327"/>
                <a:gd name="connsiteX19" fmla="*/ 0 w 1016001"/>
                <a:gd name="connsiteY19" fmla="*/ 1168327 h 11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6001" h="1168327">
                  <a:moveTo>
                    <a:pt x="255395" y="592859"/>
                  </a:moveTo>
                  <a:lnTo>
                    <a:pt x="213976" y="793677"/>
                  </a:lnTo>
                  <a:lnTo>
                    <a:pt x="795792" y="793677"/>
                  </a:lnTo>
                  <a:lnTo>
                    <a:pt x="754373" y="592859"/>
                  </a:lnTo>
                  <a:close/>
                  <a:moveTo>
                    <a:pt x="297443" y="281277"/>
                  </a:moveTo>
                  <a:lnTo>
                    <a:pt x="264776" y="439664"/>
                  </a:lnTo>
                  <a:lnTo>
                    <a:pt x="728326" y="439664"/>
                  </a:lnTo>
                  <a:lnTo>
                    <a:pt x="695659" y="281277"/>
                  </a:lnTo>
                  <a:close/>
                  <a:moveTo>
                    <a:pt x="341288" y="11982"/>
                  </a:moveTo>
                  <a:lnTo>
                    <a:pt x="316895" y="130251"/>
                  </a:lnTo>
                  <a:lnTo>
                    <a:pt x="664826" y="130251"/>
                  </a:lnTo>
                  <a:lnTo>
                    <a:pt x="640433" y="11982"/>
                  </a:lnTo>
                  <a:close/>
                  <a:moveTo>
                    <a:pt x="209550" y="0"/>
                  </a:moveTo>
                  <a:lnTo>
                    <a:pt x="806451" y="0"/>
                  </a:lnTo>
                  <a:lnTo>
                    <a:pt x="1016001" y="1168327"/>
                  </a:lnTo>
                  <a:lnTo>
                    <a:pt x="873698" y="1168327"/>
                  </a:lnTo>
                  <a:lnTo>
                    <a:pt x="825489" y="934590"/>
                  </a:lnTo>
                  <a:lnTo>
                    <a:pt x="183574" y="934590"/>
                  </a:lnTo>
                  <a:lnTo>
                    <a:pt x="135365" y="1168327"/>
                  </a:lnTo>
                  <a:lnTo>
                    <a:pt x="0" y="1168327"/>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Tree>
    <p:extLst>
      <p:ext uri="{BB962C8B-B14F-4D97-AF65-F5344CB8AC3E}">
        <p14:creationId xmlns:p14="http://schemas.microsoft.com/office/powerpoint/2010/main" xmlns="" val="313941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113045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2"/>
            <a:ext cx="1971675" cy="484319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4" y="304272"/>
            <a:ext cx="5800725" cy="48431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2021024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1901157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7139630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4103152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7325054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80555048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86815158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2736152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551008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352679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4" y="5066896"/>
            <a:ext cx="9146381" cy="637253"/>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日期占位符 1"/>
          <p:cNvSpPr txBox="1">
            <a:spLocks/>
          </p:cNvSpPr>
          <p:nvPr userDrawn="1"/>
        </p:nvSpPr>
        <p:spPr>
          <a:xfrm>
            <a:off x="3041972" y="5438394"/>
            <a:ext cx="1026114" cy="300034"/>
          </a:xfrm>
          <a:prstGeom prst="rect">
            <a:avLst/>
          </a:prstGeom>
        </p:spPr>
        <p:txBody>
          <a:bodyPr vert="horz" lIns="68580" tIns="34290" rIns="68580" bIns="3429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0820CF-B880-4189-942D-D702A7CBA730}" type="datetimeFigureOut">
              <a:rPr lang="zh-CN" altLang="en-US" sz="900" smtClean="0"/>
              <a:pPr/>
              <a:t>2017/4/26</a:t>
            </a:fld>
            <a:endParaRPr lang="zh-CN" altLang="en-US" sz="900" dirty="0"/>
          </a:p>
        </p:txBody>
      </p:sp>
      <p:sp>
        <p:nvSpPr>
          <p:cNvPr id="8" name="灯片编号占位符 3"/>
          <p:cNvSpPr txBox="1">
            <a:spLocks/>
          </p:cNvSpPr>
          <p:nvPr userDrawn="1"/>
        </p:nvSpPr>
        <p:spPr>
          <a:xfrm>
            <a:off x="6810172" y="5461816"/>
            <a:ext cx="599774" cy="268020"/>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z="900" smtClean="0"/>
              <a:pPr/>
              <a:t>‹#›</a:t>
            </a:fld>
            <a:endParaRPr lang="zh-CN" altLang="en-US" sz="900" dirty="0"/>
          </a:p>
        </p:txBody>
      </p:sp>
      <p:sp>
        <p:nvSpPr>
          <p:cNvPr id="9" name="TextBox 5"/>
          <p:cNvSpPr txBox="1"/>
          <p:nvPr userDrawn="1"/>
        </p:nvSpPr>
        <p:spPr>
          <a:xfrm>
            <a:off x="90692" y="5468619"/>
            <a:ext cx="8964996" cy="230832"/>
          </a:xfrm>
          <a:prstGeom prst="rect">
            <a:avLst/>
          </a:prstGeom>
          <a:noFill/>
        </p:spPr>
        <p:txBody>
          <a:bodyPr wrap="square" rtlCol="0">
            <a:spAutoFit/>
          </a:bodyPr>
          <a:lstStyle/>
          <a:p>
            <a:pPr algn="dist"/>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全国职业院校教学工作诊断与改进专家委员会</a:t>
            </a:r>
            <a:r>
              <a:rPr lang="zh-CN" altLang="en-US" sz="900" baseline="0" dirty="0" smtClean="0">
                <a:solidFill>
                  <a:schemeClr val="bg1">
                    <a:lumMod val="50000"/>
                  </a:schemeClr>
                </a:solidFill>
                <a:latin typeface="微软雅黑" panose="020B0503020204020204" pitchFamily="34" charset="-122"/>
                <a:ea typeface="微软雅黑" panose="020B0503020204020204" pitchFamily="34" charset="-122"/>
              </a:rPr>
              <a:t>                       </a:t>
            </a:r>
            <a:r>
              <a:rPr lang="en-US" altLang="zh-CN" sz="900" baseline="0" dirty="0" smtClean="0">
                <a:solidFill>
                  <a:schemeClr val="bg1">
                    <a:lumMod val="50000"/>
                  </a:schemeClr>
                </a:solidFill>
                <a:latin typeface="微软雅黑" panose="020B0503020204020204" pitchFamily="34" charset="-122"/>
                <a:ea typeface="微软雅黑" panose="020B0503020204020204" pitchFamily="34" charset="-122"/>
              </a:rPr>
              <a:t>www.zyjyzg.org                                                </a:t>
            </a:r>
            <a:r>
              <a:rPr lang="zh-CN" altLang="en-US" sz="900" baseline="0" dirty="0" smtClean="0">
                <a:solidFill>
                  <a:schemeClr val="bg1">
                    <a:lumMod val="50000"/>
                  </a:schemeClr>
                </a:solidFill>
                <a:latin typeface="微软雅黑" panose="020B0503020204020204" pitchFamily="34" charset="-122"/>
                <a:ea typeface="微软雅黑" panose="020B0503020204020204" pitchFamily="34" charset="-122"/>
              </a:rPr>
              <a:t>螺旋递进</a:t>
            </a:r>
            <a:endParaRPr lang="zh-CN" altLang="en-US" sz="9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userDrawn="1"/>
        </p:nvCxnSpPr>
        <p:spPr>
          <a:xfrm>
            <a:off x="4" y="5436128"/>
            <a:ext cx="9146381"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56355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6582566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83848392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0493107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331243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0643397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42589467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99730356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406978624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5170437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5"/>
            <a:ext cx="7886700" cy="2377281"/>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1894413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8181987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37259856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60262779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9506623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97066574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43604480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40846240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86520139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429137991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9529023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521353"/>
            <a:ext cx="3886200" cy="362611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521353"/>
            <a:ext cx="3886200" cy="362611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30284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83395807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42201454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84870540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50417283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46201922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407406184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22286833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47218989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7001966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299027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087564"/>
            <a:ext cx="3868340" cy="307049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4" y="1400969"/>
            <a:ext cx="3887391"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4" y="2087564"/>
            <a:ext cx="3887391" cy="307049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547309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33414247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246003224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xmlns="" val="113570633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8928089" y="305107"/>
            <a:ext cx="218297"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日期占位符 2"/>
          <p:cNvSpPr>
            <a:spLocks noGrp="1"/>
          </p:cNvSpPr>
          <p:nvPr>
            <p:ph type="dt" sz="half" idx="10"/>
          </p:nvPr>
        </p:nvSpPr>
        <p:spPr>
          <a:xfrm>
            <a:off x="628813" y="5296968"/>
            <a:ext cx="2057936" cy="304271"/>
          </a:xfrm>
        </p:spPr>
        <p:txBody>
          <a:bodyPr/>
          <a:lstStyle/>
          <a:p>
            <a:fld id="{530820CF-B880-4189-942D-D702A7CBA730}" type="datetimeFigureOut">
              <a:rPr lang="zh-CN" altLang="en-US" smtClean="0"/>
              <a:pPr/>
              <a:t>2017/4/26</a:t>
            </a:fld>
            <a:endParaRPr lang="zh-CN" altLang="en-US"/>
          </a:p>
        </p:txBody>
      </p:sp>
      <p:sp>
        <p:nvSpPr>
          <p:cNvPr id="9" name="页脚占位符 3"/>
          <p:cNvSpPr>
            <a:spLocks noGrp="1"/>
          </p:cNvSpPr>
          <p:nvPr>
            <p:ph type="ftr" sz="quarter" idx="11"/>
          </p:nvPr>
        </p:nvSpPr>
        <p:spPr>
          <a:xfrm>
            <a:off x="3029739" y="5296968"/>
            <a:ext cx="3086904" cy="304271"/>
          </a:xfrm>
        </p:spPr>
        <p:txBody>
          <a:bodyPr/>
          <a:lstStyle/>
          <a:p>
            <a:endParaRPr lang="zh-CN" altLang="en-US"/>
          </a:p>
        </p:txBody>
      </p:sp>
      <p:sp>
        <p:nvSpPr>
          <p:cNvPr id="10" name="灯片编号占位符 4"/>
          <p:cNvSpPr>
            <a:spLocks noGrp="1"/>
          </p:cNvSpPr>
          <p:nvPr>
            <p:ph type="sldNum" sz="quarter" idx="12"/>
          </p:nvPr>
        </p:nvSpPr>
        <p:spPr>
          <a:xfrm>
            <a:off x="6459633" y="5296968"/>
            <a:ext cx="2057936" cy="304271"/>
          </a:xfrm>
        </p:spPr>
        <p:txBody>
          <a:bodyPr/>
          <a:lstStyle/>
          <a:p>
            <a:fld id="{0C913308-F349-4B6D-A68A-DD1791B4A57B}" type="slidenum">
              <a:rPr lang="zh-CN" altLang="en-US" smtClean="0"/>
              <a:pPr/>
              <a:t>‹#›</a:t>
            </a:fld>
            <a:endParaRPr lang="zh-CN" altLang="en-US"/>
          </a:p>
        </p:txBody>
      </p:sp>
      <p:cxnSp>
        <p:nvCxnSpPr>
          <p:cNvPr id="12" name="直接连接符 11"/>
          <p:cNvCxnSpPr/>
          <p:nvPr userDrawn="1"/>
        </p:nvCxnSpPr>
        <p:spPr>
          <a:xfrm flipH="1">
            <a:off x="744989" y="416969"/>
            <a:ext cx="6690520" cy="16276"/>
          </a:xfrm>
          <a:prstGeom prst="line">
            <a:avLst/>
          </a:prstGeom>
        </p:spPr>
        <p:style>
          <a:lnRef idx="1">
            <a:schemeClr val="dk1"/>
          </a:lnRef>
          <a:fillRef idx="0">
            <a:schemeClr val="dk1"/>
          </a:fillRef>
          <a:effectRef idx="0">
            <a:schemeClr val="dk1"/>
          </a:effectRef>
          <a:fontRef idx="minor">
            <a:schemeClr val="tx1"/>
          </a:fontRef>
        </p:style>
      </p:cxnSp>
      <p:sp>
        <p:nvSpPr>
          <p:cNvPr id="13" name="标题 11"/>
          <p:cNvSpPr>
            <a:spLocks noGrp="1"/>
          </p:cNvSpPr>
          <p:nvPr>
            <p:ph type="title"/>
          </p:nvPr>
        </p:nvSpPr>
        <p:spPr>
          <a:xfrm>
            <a:off x="744989" y="89513"/>
            <a:ext cx="4430772" cy="671190"/>
          </a:xfrm>
          <a:solidFill>
            <a:schemeClr val="bg1"/>
          </a:solidFill>
        </p:spPr>
        <p:txBody>
          <a:bodyPr>
            <a:normAutofit/>
          </a:bodyPr>
          <a:lstStyle>
            <a:lvl1pPr marL="0" algn="l" defTabSz="685800" rtl="0" eaLnBrk="1" latinLnBrk="0" hangingPunct="1">
              <a:lnSpc>
                <a:spcPct val="90000"/>
              </a:lnSpc>
              <a:spcBef>
                <a:spcPct val="0"/>
              </a:spcBef>
              <a:buNone/>
              <a:defRPr lang="zh-CN" altLang="en-US" sz="2700" b="1" kern="1200" dirty="0">
                <a:solidFill>
                  <a:srgbClr val="C00000"/>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14" name="矩形 13"/>
          <p:cNvSpPr/>
          <p:nvPr userDrawn="1"/>
        </p:nvSpPr>
        <p:spPr>
          <a:xfrm>
            <a:off x="7435514" y="305107"/>
            <a:ext cx="90695" cy="24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4"/>
          <p:cNvSpPr txBox="1"/>
          <p:nvPr userDrawn="1"/>
        </p:nvSpPr>
        <p:spPr>
          <a:xfrm>
            <a:off x="7543301" y="278047"/>
            <a:ext cx="1396536" cy="300082"/>
          </a:xfrm>
          <a:prstGeom prst="rect">
            <a:avLst/>
          </a:prstGeom>
          <a:noFill/>
        </p:spPr>
        <p:txBody>
          <a:bodyPr wrap="none" rtlCol="0">
            <a:spAutoFit/>
          </a:bodyPr>
          <a:lstStyle/>
          <a:p>
            <a:r>
              <a:rPr lang="zh-CN" altLang="en-US" sz="1350" dirty="0" smtClean="0">
                <a:latin typeface="微软雅黑 Light" panose="020B0502040204020203" pitchFamily="34" charset="-122"/>
                <a:ea typeface="微软雅黑 Light" panose="020B0502040204020203" pitchFamily="34" charset="-122"/>
              </a:rPr>
              <a:t>全国诊改专委会</a:t>
            </a:r>
          </a:p>
        </p:txBody>
      </p:sp>
      <p:sp>
        <p:nvSpPr>
          <p:cNvPr id="21" name="矩形 20"/>
          <p:cNvSpPr/>
          <p:nvPr userDrawn="1"/>
        </p:nvSpPr>
        <p:spPr>
          <a:xfrm>
            <a:off x="4" y="275107"/>
            <a:ext cx="744989" cy="300000"/>
          </a:xfrm>
          <a:prstGeom prst="rect">
            <a:avLst/>
          </a:prstGeom>
          <a:solidFill>
            <a:srgbClr val="005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Content Placeholder 2"/>
          <p:cNvSpPr>
            <a:spLocks noGrp="1"/>
          </p:cNvSpPr>
          <p:nvPr>
            <p:ph idx="1"/>
          </p:nvPr>
        </p:nvSpPr>
        <p:spPr>
          <a:xfrm>
            <a:off x="628650" y="1521353"/>
            <a:ext cx="7886700" cy="3626116"/>
          </a:xfrm>
        </p:spPr>
        <p:txBody>
          <a:bodyPr>
            <a:normAutofit/>
          </a:bodyPr>
          <a:lstStyle>
            <a:lvl1pPr>
              <a:lnSpc>
                <a:spcPct val="130000"/>
              </a:lnSpc>
              <a:defRPr sz="2800" b="0">
                <a:latin typeface="微软雅黑" panose="020B0503020204020204" pitchFamily="34" charset="-122"/>
                <a:ea typeface="微软雅黑" panose="020B0503020204020204" pitchFamily="34" charset="-122"/>
              </a:defRPr>
            </a:lvl1pPr>
            <a:lvl2pPr>
              <a:lnSpc>
                <a:spcPct val="130000"/>
              </a:lnSpc>
              <a:defRPr sz="2800" b="0">
                <a:latin typeface="微软雅黑" panose="020B0503020204020204" pitchFamily="34" charset="-122"/>
                <a:ea typeface="微软雅黑" panose="020B0503020204020204" pitchFamily="34" charset="-122"/>
              </a:defRPr>
            </a:lvl2pPr>
            <a:lvl3pPr>
              <a:lnSpc>
                <a:spcPct val="130000"/>
              </a:lnSpc>
              <a:defRPr sz="2800" b="0">
                <a:latin typeface="微软雅黑" panose="020B0503020204020204" pitchFamily="34" charset="-122"/>
                <a:ea typeface="微软雅黑" panose="020B0503020204020204" pitchFamily="34" charset="-122"/>
              </a:defRPr>
            </a:lvl3pPr>
            <a:lvl4pPr>
              <a:lnSpc>
                <a:spcPct val="130000"/>
              </a:lnSpc>
              <a:defRPr sz="2800" b="0">
                <a:latin typeface="微软雅黑" panose="020B0503020204020204" pitchFamily="34" charset="-122"/>
                <a:ea typeface="微软雅黑" panose="020B0503020204020204" pitchFamily="34" charset="-122"/>
              </a:defRPr>
            </a:lvl4pPr>
            <a:lvl5pPr>
              <a:lnSpc>
                <a:spcPct val="130000"/>
              </a:lnSpc>
              <a:defRPr sz="2800" b="0">
                <a:latin typeface="微软雅黑" panose="020B0503020204020204" pitchFamily="34" charset="-122"/>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Tree>
    <p:extLst>
      <p:ext uri="{BB962C8B-B14F-4D97-AF65-F5344CB8AC3E}">
        <p14:creationId xmlns="" xmlns:p14="http://schemas.microsoft.com/office/powerpoint/2010/main" val="16030000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307070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392959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822856"/>
            <a:ext cx="4629150" cy="40613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714502"/>
            <a:ext cx="2949178" cy="31763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402351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714502"/>
            <a:ext cx="2949178" cy="31763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A4CF39D7-B941-4E93-9529-0204822C0793}" type="datetimeFigureOut">
              <a:rPr lang="zh-CN" altLang="en-US" smtClean="0"/>
              <a:pPr/>
              <a:t>2017/4/26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42317574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521353"/>
            <a:ext cx="7886700" cy="362611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A4CF39D7-B941-4E93-9529-0204822C0793}" type="datetimeFigureOut">
              <a:rPr lang="zh-CN" altLang="en-US" smtClean="0"/>
              <a:pPr/>
              <a:t>2017/4/26</a:t>
            </a:fld>
            <a:endParaRPr lang="zh-CN" altLang="en-US"/>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C217F4C6-B68D-40DC-8718-FBF8E08481AB}" type="slidenum">
              <a:rPr lang="zh-CN" altLang="en-US" smtClean="0"/>
              <a:pPr/>
              <a:t>‹#›</a:t>
            </a:fld>
            <a:endParaRPr lang="zh-CN" altLang="en-US"/>
          </a:p>
        </p:txBody>
      </p:sp>
    </p:spTree>
    <p:extLst>
      <p:ext uri="{BB962C8B-B14F-4D97-AF65-F5344CB8AC3E}">
        <p14:creationId xmlns:p14="http://schemas.microsoft.com/office/powerpoint/2010/main" xmlns="" val="5954384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file:///\\localhost\Users\apple\Documents\%25E5%2588%259B%25E6%2596%25B0%25E8%25A1%258C%25E5%258A%25A8%25E4%25B8%258E%25E8%25AF%258A%25E6%2594%25B9%25E5%25B7%25A5%25E4%25BD%259C\%25E4%25B8%2581%25E7%259A%2584%25E8%25AE%25B2%25E5%25BA%25A7%25E5%259F%25B9%25E8%25AE%25AD%25E7%25A8%25BF\%25E8%25B4%25A8%25E4%25BF%259D%25E5%25BB%25BA%25E7%25AB%258B%25E4%25B8%258E%25E8%25BF%2590%25E8%25A1%258C%25E5%259F%25B9%25E8%25AE%25AD%25E8%25AE%25B2%25E5%25BA%25A7%25E5%258C%2585\%25E6%259D%25A8%25E5%25BA%2594%25E5%25B4%25A7%25E6%259D%2590%25E6%2596%2599\%25E5%2585%25B3%25E4%25BA%258E%25E8%25B4%25A8%25E9%2587%258F%25E8%25AE%25A1%25E5%2588%2592%25E5%2588%25B6%25E5%25AE%259A.ppt" TargetMode="External"/><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hyperlink" Target="file:///\\localhost\Users\apple\Documents\%25E5%2588%259B%25E6%2596%25B0%25E8%25A1%258C%25E5%258A%25A8%25E4%25B8%258E%25E8%25AF%258A%25E6%2594%25B9%25E5%25B7%25A5%25E4%25BD%259C\%25E4%25B8%2581%25E7%259A%2584%25E8%25AE%25B2%25E5%25BA%25A7%25E5%259F%25B9%25E8%25AE%25AD%25E7%25A8%25BF\%25E8%25B4%25A8%25E4%25BF%259D%25E5%25BB%25BA%25E7%25AB%258B%25E4%25B8%258E%25E8%25BF%2590%25E8%25A1%258C%25E5%259F%25B9%25E8%25AE%25AD%25E8%25AE%25B2%25E5%25BA%25A7%25E5%258C%2585\%25E6%259D%25A8%25E5%25BA%2594%25E5%25B4%25A7%25E6%259D%2590%25E6%2596%2599\%25E5%2585%25B3%25E4%25BA%258E%25E6%25A0%2587%25E5%2587%2586%25E7%259A%2584%25E5%25BB%25BA%25E7%25AB%258B.ppt" TargetMode="External"/><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hyperlink" Target="file:///\\localhost\Users\apple\Documents\%25E5%2588%259B%25E6%2596%25B0%25E8%25A1%258C%25E5%258A%25A8%25E4%25B8%258E%25E8%25AF%258A%25E6%2594%25B9%25E5%25B7%25A5%25E4%25BD%259C\%25E4%25B8%2581%25E7%259A%2584%25E8%25AE%25B2%25E5%25BA%25A7%25E5%259F%25B9%25E8%25AE%25AD%25E7%25A8%25BF\%25E8%25B4%25A8%25E4%25BF%259D%25E5%25BB%25BA%25E7%25AB%258B%25E4%25B8%258E%25E8%25BF%2590%25E8%25A1%258C%25E5%259F%25B9%25E8%25AE%25AD%25E8%25AE%25B2%25E5%25BA%25A7%25E5%258C%2585\%25E5%2585%25B3%25E4%25BA%258E%25E5%258F%258C%25E5%25BE%25AA%25E7%258E%25AF%25E6%2594%25B9%25E8%25BF%259B.ppt" TargetMode="Externa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3.xml"/><Relationship Id="rId5" Type="http://schemas.openxmlformats.org/officeDocument/2006/relationships/hyperlink" Target="&#20219;&#22788;&#38271;.pptx" TargetMode="External"/><Relationship Id="rId4" Type="http://schemas.openxmlformats.org/officeDocument/2006/relationships/hyperlink" Target="&#26519;&#23431;&#35762;&#35805;.pptx"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E5%85%B3%E4%BA%8E%E7%9B%AE%E6%A0%87%E7%A1%AE%E7%AB%8B.ppt"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22270;&#20070;&#39302;&#37096;&#38376;&#32844;&#36131;-&#23703;&#20301;-&#24037;&#20316;&#26631;&#20934;&#65288;12.14&#65289;.docx"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hyperlink" Target="&#38498;&#21150;&#37096;&#38376;&#32844;&#36131;-&#23703;&#20301;-&#24037;&#20316;&#26631;&#20934;.doc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file:///\\localhost\Users\apple\Documents\%25E5%2588%259B%25E6%2596%25B0%25E8%25A1%258C%25E5%258A%25A8%25E4%25B8%258E%25E8%25AF%258A%25E6%2594%25B9%25E5%25B7%25A5%25E4%25BD%259C\%25E4%25B8%2581%25E7%259A%2584%25E8%25AE%25B2%25E5%25BA%25A7%25E5%259F%25B9%25E8%25AE%25AD%25E7%25A8%25BF\%25E8%25B4%25A8%25E4%25BF%259D%25E5%25BB%25BA%25E7%25AB%258B%25E4%25B8%258E%25E8%25BF%2590%25E8%25A1%258C%25E5%259F%25B9%25E8%25AE%25AD%25E8%25AE%25B2%25E5%25BA%25A7%25E5%258C%2585\%25E5%258D%2581%25E4%25B8%2589%25E4%25BA%2594%25E8%25A7%2584%25E5%2588%2592\%25E2%2580%259C%25E5%258D%2581%25E4%25B8%2589%25E4%25BA%2594%25E2%2580%259D%25E4%25BA%258B%25E4%25B8%259A%25E5%258F%2591%25E5%25B1%2595%25E8%25A7%2584%25E5%2588%2592(%25E6%2580%25BB%25E8%25A7%2584%25E5%2588%2592)%25E5%25AE%259A%25E7%25A8%25BF.pdf" TargetMode="External"/><Relationship Id="rId7" Type="http://schemas.openxmlformats.org/officeDocument/2006/relationships/hyperlink" Target="&#8220;&#21313;&#19977;&#20116;&#8221;&#35268;&#21010;&#30446;&#26631;&#38142;2.0.pdf"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20851;&#20110;&#30446;&#26631;&#38142;&#65288;&#20307;&#31995;&#65289;&#21644;&#26631;&#20934;2.ppt" TargetMode="External"/><Relationship Id="rId5" Type="http://schemas.openxmlformats.org/officeDocument/2006/relationships/hyperlink" Target="file:///\\localhost\Users\apple\Documents\%25E5%2588%259B%25E6%2596%25B0%25E8%25A1%258C%25E5%258A%25A8%25E4%25B8%258E%25E8%25AF%258A%25E6%2594%25B9%25E5%25B7%25A5%25E4%25BD%259C\%25E4%25B8%2581%25E7%259A%2584%25E8%25AE%25B2%25E5%25BA%25A7%25E5%259F%25B9%25E8%25AE%25AD%25E7%25A8%25BF\%25E8%25B4%25A8%25E4%25BF%259D%25E5%25BB%25BA%25E7%25AB%258B%25E4%25B8%258E%25E8%25BF%2590%25E8%25A1%258C%25E5%259F%25B9%25E8%25AE%25AD%25E8%25AE%25B2%25E5%25BA%25A7%25E5%258C%2585\swot%25E5%2588%2586%25E6%259E%2590%25E6%258A%2580%25E6%259C%25AF.ppt" TargetMode="External"/><Relationship Id="rId4" Type="http://schemas.openxmlformats.org/officeDocument/2006/relationships/hyperlink" Target="&#8220;&#21313;&#19977;&#20116;&#8221;&#21457;&#23637;&#35268;&#21010;&#65288;&#19987;&#39033;&#35268;&#21010;&#65289;&#26368;&#32456;&#31295;.docx"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20170114_&#24120;&#24030;&#24037;&#31243;&#32844;&#19994;&#25216;&#26415;&#23398;&#38498;&#19987;&#19994;&#24314;&#35774;&#26041;&#26696;.docx"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hyperlink" Target="%E9%83%A8%E9%97%A8%E7%BB%A9%E6%95%88%E8%80%83%E6%A0%B8.pptx" TargetMode="External"/><Relationship Id="rId2" Type="http://schemas.openxmlformats.org/officeDocument/2006/relationships/hyperlink" Target="&#30446;&#26631;&#20219;&#21153;&#32771;&#26680;&#21019;&#24314;&#34920;.pptx" TargetMode="Externa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hyperlink" Target="&#8220;&#21313;&#19977;&#20116;&#8221;&#20107;&#19994;&#21457;&#23637;&#35268;&#21010;2016&#24180;&#24230;&#25191;&#34892;&#25253;&#21578;(&#23450;&#31295;&#65289;.pdf"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25307;&#29983;&#23601;&#19994;&#22788;&#37096;&#38376;&#26631;&#20934;&#21046;&#23450;(&#38886;&#24198;&#26161;).ppt"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26631;&#20934;&#20462;&#25913;(&#20309;&#38177;&#28059;).pp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file:///\\localhost\Users\apple\Desktop\%25E8%25AF%258A%25E6%2594%25B9%25E6%2596%25B9%25E6%25A1%2588%25E8%25BF%2590%25E8%25A1%258C2017%25E7%2589%2588\20170210%25E4%25B8%2593%25E4%25B8%259A%25EF%25BC%258D%25E8%25AF%25BE%25E7%25A8%258B%25E6%25A0%2587%25E5%2587%2586%25E6%259C%2580%25E6%2596%25B0%25E7%25A8%25BF\20170210_%25E5%25B8%25B8%25E5%25B7%259E%25E5%25B7%25A5%25E7%25A8%258B%25E8%2581%258C%25E4%25B8%259A%25E6%258A%2580%25E6%259C%25AF%25E5%25AD%25A6%25E9%2599%25A2%25E4%25B8%2593%25E4%25B8%259A%25E5%25BB%25BA%25E8%25AE%25BE%25E6%2596%25B9%25E6%25A1%2588.docx" TargetMode="External"/><Relationship Id="rId7" Type="http://schemas.openxmlformats.org/officeDocument/2006/relationships/hyperlink" Target="file:///\\localhost\Users\apple\Documents\%25E5%2588%259B%25E6%2596%25B0%25E8%25A1%258C%25E5%258A%25A8%25E4%25B8%258E%25E8%25AF%258A%25E6%2594%25B9%25E5%25B7%25A5%25E4%25BD%259C\%25E5%25B8%25B8%25E5%25B7%25A5%25E7%25A8%258B%25E8%25AF%258A%25E6%2594%25B9%25E6%2596%25B9%25E6%25A1%2588\%25E5%25B8%25B8%25E5%25B7%25A5%25E7%25A8%258B%25E8%25AF%258A%25E6%2594%25B9%25E5%25AE%259E%25E6%2596%25BD%25E6%2596%25B9%25E6%25A1%2588\%25E5%25B8%25B8%25E5%25B7%259E%25E5%25B7%25A5%25E7%25A8%258B%25E8%2581%258C%25E4%25B8%259A%25E6%258A%2580%25E6%259C%25AF%25E5%25AD%25A6%25E9%2599%25A2%25E5%2586%2585%25E9%2583%25A8%25E8%25B4%25A8%25E9%2587%258F%25E4%25BF%259D%25E8%25AF%2581%25E4%25BD%2593%25E7%25B3%25BB%25E8%25AF%258A%25E6%2596%25AD%25E9%25A1%25B9%25E7%259B%25AE%25E6%258C%2587%25E6%25A0%2587%25E5%25AF%25B9%25E6%25AF%2594%25E8%25A1%25A82.0.2.docx"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file:///\\localhost\Users\apple\Desktop\%25E8%25AF%258A%25E6%2594%25B9%25E6%2596%25B9%25E6%25A1%2588%25E8%25BF%2590%25E8%25A1%258C2017%25E7%2589%2588\%25E5%25B8%25B8%25E5%25B7%259E%25E5%25B7%25A5%25E7%25A8%258B%25E8%2581%258C%25E4%25B8%259A%25E6%258A%2580%25E6%259C%25AF%25E5%25AD%25A6%25E9%2599%25A2%25E4%25B8%2593%25E4%25B8%259A%25E6%25A0%2587%25E5%2587%2586%25E4%25B9%258B%25E8%25B5%2584%25E6%25BA%2590%25E6%25A0%2587%25E5%2587%2586%25EF%25BC%258820161228%25EF%25BC%2589.docx" TargetMode="External"/><Relationship Id="rId5" Type="http://schemas.openxmlformats.org/officeDocument/2006/relationships/hyperlink" Target="file:///\\localhost\Users\apple\Desktop\%25E8%25AF%258A%25E6%2594%25B9%25E6%2596%25B9%25E6%25A1%2588%25E8%25BF%2590%25E8%25A1%258C2017%25E7%2589%2588\20170210%25E4%25B8%2593%25E4%25B8%259A%25EF%25BC%258D%25E8%25AF%25BE%25E7%25A8%258B%25E6%25A0%2587%25E5%2587%2586%25E6%259C%2580%25E6%2596%25B0%25E7%25A8%25BF\20170210_%25E5%25B8%25B8%25E5%25B7%259E%25E5%25B7%25A5%25E7%25A8%258B%25E8%2581%258C%25E4%25B8%259A%25E6%258A%2580%25E6%259C%25AF%25E5%25AD%25A6%25E9%2599%25A2%25E8%25AF%25BE%25E7%25A8%258B%25E6%25A0%2587%25E5%2587%2586.docx" TargetMode="External"/><Relationship Id="rId4" Type="http://schemas.openxmlformats.org/officeDocument/2006/relationships/hyperlink" Target="file:///\\localhost\Users\apple\Desktop\%25E8%25AF%258A%25E6%2594%25B9%25E6%2596%25B9%25E6%25A1%2588%25E8%25BF%2590%25E8%25A1%258C2017%25E7%2589%2588\20170210%25E4%25B8%2593%25E4%25B8%259A%25EF%25BC%258D%25E8%25AF%25BE%25E7%25A8%258B%25E6%25A0%2587%25E5%2587%2586%25E6%259C%2580%25E6%2596%25B0%25E7%25A8%25BF\20170210_%25E5%25B8%25B8%25E5%25B7%259E%25E5%25B7%25A5%25E7%25A8%258B%25E8%2581%258C%25E4%25B8%259A%25E6%258A%2580%25E6%259C%25AF%25E5%25AD%25A6%25E9%2599%25A2%25E4%25B8%2593%25E4%25B8%259A%25E6%2595%2599%25E5%25AD%25A6%25E6%25A0%2587%25E5%2587%2586.docx"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2017%E6%95%99%E5%AD%A6%E5%B7%A5%E4%BD%9C%E5%A4%A7%E4%BC%9A/%E8%AF%BE%E7%A8%8B%E6%A0%87%E5%87%86%E5%88%B6%E5%AE%9A/20170207%E4%B8%93%E4%B8%9A%E3%80%81%E8%AF%BE%E7%A8%8B%E6%A0%87%E5%87%86%E4%BF%AE%E6%94%B9%E7%A8%BF/20170210%E6%9C%80%E6%96%B0%E7%A8%BF/20170304%E7%89%88%E4%B8%93%E4%B8%9A%E6%95%99%E5%AD%A6%E6%A0%87%E5%87%86%E4%B9%8B%E8%AE%A1%E5%88%92%E6%A0%87%E5%87%86/20170304_%E5%B8%B8%E5%B7%9E%E5%B7%A5%E7%A8%8B%E8%81%8C%E4%B8%9A%E6%8A%80%E6%9C%AF%E5%AD%A6%E9%99%A2%E8%AF%BE%E7%A8%8B%E6%A0%87%E5%87%86.docx"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24120;&#24030;&#24037;&#31243;&#32844;&#19994;&#25216;&#26415;&#23398;&#38498;&#25945;&#24072;&#21457;&#23637;&#26631;&#20934;1022.xlsx"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23398;&#29983;&#21457;&#23637;&#26631;&#20934;&#31034;&#24847;&#22270;.pptx" TargetMode="External"/><Relationship Id="rId2" Type="http://schemas.openxmlformats.org/officeDocument/2006/relationships/hyperlink" Target="&#24120;&#24030;&#24037;&#31243;&#32844;&#19994;&#25216;&#26415;&#23398;&#38498;&#23398;&#29983;&#33258;&#25105;&#21457;&#23637;&#25913;&#36827;&#26631;&#20934;20170405.doc"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hyperlink" Target="%E6%99%BA%E8%83%BD%E6%A0%A1%E5%9B%AD%E6%A8%A1%E5%9E%8B.ppt"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http://iwork.czie.edu.cn/default/businessplatfrom/processform/taskForm/show.jsp?processInstID=202895"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hyperlink" Target="&#35838;&#22530;&#35786;&#26029;&#19982;&#25913;&#36827;&#24179;&#21488;.png"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hyperlink" Target="%E5%B9%B3%E5%8F%B0%E5%BB%BA%E8%AE%BE%E8%BF%9B%E5%B1%95%E6%83%85%E5%86%B5.pptx"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30446;&#26631;&#31649;&#29702;&#19982;&#37096;&#38376;&#32489;&#25928;&#32771;&#26680;2017&#24180;&#24230;.pptx"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E5%BB%BA%E8%AE%BE%E4%B8%8E%E5%AE%9E%E6%96%BD%E8%BF%9B%E5%BA%A6%E8%A1%A8.docx" TargetMode="Externa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file:///\\localhost\Users\apple\Documents\%25E5%2588%259B%25E6%2596%25B0%25E8%25A1%258C%25E5%258A%25A8%25E4%25B8%258E%25E8%25AF%258A%25E6%2594%25B9%25E5%25B7%25A5%25E4%25BD%259C\%25E4%25B8%2581%25E7%259A%2584%25E8%25AE%25B2%25E5%25BA%25A7%25E5%259F%25B9%25E8%25AE%25AD%25E7%25A8%25BF\%25E8%25B4%25A8%25E4%25BF%259D%25E5%25BB%25BA%25E7%25AB%258B%25E4%25B8%258E%25E8%25BF%2590%25E8%25A1%258C%25E5%259F%25B9%25E8%25AE%25AD%25E8%25AE%25B2%25E5%25BA%25A7%25E5%258C%2585\%25E6%259D%25A8%25E5%25BA%2594%25E5%25B4%25A7%25E6%259D%2590%25E6%2596%2599\%25E5%2586%2585%25E9%2583%25A8%25E6%25B2%25BB%25E7%2590%2586%25E5%25BD%25A2%25E6%2580%2581%25E8%25BD%25AC%25E5%258F%2598.pptx"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hyperlink" Target="file:///\\localhost\Users\apple\Documents\%25E5%2588%259B%25E6%2596%25B0%25E8%25A1%258C%25E5%258A%25A8%25E4%25B8%258E%25E8%25AF%258A%25E6%2594%25B9%25E5%25B7%25A5%25E4%25BD%259C\%25E4%25B8%2581%25E7%259A%2584%25E8%25AE%25B2%25E5%25BA%25A7%25E5%259F%25B9%25E8%25AE%25AD%25E7%25A8%25BF\%25E8%25B4%25A8%25E4%25BF%259D%25E5%25BB%25BA%25E7%25AB%258B%25E4%25B8%258E%25E8%25BF%2590%25E8%25A1%258C%25E5%259F%25B9%25E8%25AE%25AD%25E8%25AE%25B2%25E5%25BA%25A7%25E5%258C%2585\%25E6%259D%25A8%25E5%25BA%2594%25E5%25B4%25A7%25E6%259D%2590%25E6%2596%2599\%25E8%25AF%25BE%25E5%25A0%2582%25E6%2595%2599%25E5%25AD%25A6%25E5%25BD%25A2%25E6%2580%2581%25E8%25BD%25AC%25E5%258F%2598.pptx"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www.zyjyzg.org/"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20116;&#32437;&#20116;&#27178;&#19968;&#24179;&#21488;.pptx" TargetMode="External"/><Relationship Id="rId2" Type="http://schemas.openxmlformats.org/officeDocument/2006/relationships/hyperlink" Target="&#22522;&#26412;&#27010;&#24565;&#21450;&#27743;&#33487;&#26041;&#26696;.pptx" TargetMode="External"/><Relationship Id="rId1" Type="http://schemas.openxmlformats.org/officeDocument/2006/relationships/slideLayout" Target="../slideLayouts/slideLayout53.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4989" y="89513"/>
            <a:ext cx="4858642" cy="671190"/>
          </a:xfrm>
        </p:spPr>
        <p:txBody>
          <a:bodyPr>
            <a:normAutofit fontScale="90000"/>
          </a:bodyPr>
          <a:lstStyle/>
          <a:p>
            <a:r>
              <a:rPr lang="zh-CN" altLang="en-US" sz="2400" dirty="0" smtClean="0"/>
              <a:t>常州工程职业技术学院诊改工作进展</a:t>
            </a:r>
            <a:endParaRPr lang="zh-CN" altLang="en-US" sz="2400" dirty="0"/>
          </a:p>
        </p:txBody>
      </p:sp>
      <p:sp>
        <p:nvSpPr>
          <p:cNvPr id="50" name="直角三角形 49"/>
          <p:cNvSpPr/>
          <p:nvPr/>
        </p:nvSpPr>
        <p:spPr>
          <a:xfrm rot="2519004" flipH="1" flipV="1">
            <a:off x="5363036" y="3396018"/>
            <a:ext cx="394388" cy="358878"/>
          </a:xfrm>
          <a:prstGeom prst="rtTriangle">
            <a:avLst/>
          </a:prstGeom>
          <a:solidFill>
            <a:srgbClr val="9A75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 name="直角三角形 50"/>
          <p:cNvSpPr/>
          <p:nvPr/>
        </p:nvSpPr>
        <p:spPr>
          <a:xfrm rot="2519004" flipH="1" flipV="1">
            <a:off x="4497272" y="2045868"/>
            <a:ext cx="394388" cy="358878"/>
          </a:xfrm>
          <a:prstGeom prst="rtTriangle">
            <a:avLst/>
          </a:prstGeom>
          <a:solidFill>
            <a:srgbClr val="9A75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矩形 51"/>
          <p:cNvSpPr/>
          <p:nvPr/>
        </p:nvSpPr>
        <p:spPr>
          <a:xfrm>
            <a:off x="401058" y="1077540"/>
            <a:ext cx="4320480" cy="1620180"/>
          </a:xfrm>
          <a:prstGeom prst="rect">
            <a:avLst/>
          </a:prstGeom>
          <a:solidFill>
            <a:sysClr val="window" lastClr="FFFFFF"/>
          </a:solidFill>
          <a:ln w="25400" cap="flat" cmpd="sng" algn="ctr">
            <a:solidFill>
              <a:srgbClr val="984807">
                <a:alpha val="50980"/>
              </a:srgbClr>
            </a:solidFill>
            <a:prstDash val="solid"/>
          </a:ln>
          <a:effectLst>
            <a:outerShdw blurRad="215900" sx="104000" sy="104000" algn="ctr" rotWithShape="0">
              <a:srgbClr val="F79646">
                <a:lumMod val="50000"/>
                <a:alpha val="39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 name="五边形 52"/>
          <p:cNvSpPr/>
          <p:nvPr/>
        </p:nvSpPr>
        <p:spPr>
          <a:xfrm flipH="1">
            <a:off x="3402575" y="1377575"/>
            <a:ext cx="1584176" cy="840093"/>
          </a:xfrm>
          <a:prstGeom prst="homePlate">
            <a:avLst/>
          </a:prstGeom>
          <a:gradFill flip="none" rotWithShape="1">
            <a:gsLst>
              <a:gs pos="100000">
                <a:srgbClr val="C97937"/>
              </a:gs>
              <a:gs pos="0">
                <a:srgbClr val="C97937"/>
              </a:gs>
              <a:gs pos="4000">
                <a:srgbClr val="FFC000"/>
              </a:gs>
              <a:gs pos="94000">
                <a:srgbClr val="FFC000"/>
              </a:gs>
            </a:gsLst>
            <a:lin ang="10800000" scaled="1"/>
            <a:tileRect/>
          </a:gra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直角三角形 53"/>
          <p:cNvSpPr/>
          <p:nvPr/>
        </p:nvSpPr>
        <p:spPr>
          <a:xfrm rot="2519004" flipH="1" flipV="1">
            <a:off x="4945361" y="3396018"/>
            <a:ext cx="394388" cy="358878"/>
          </a:xfrm>
          <a:prstGeom prst="rtTriangle">
            <a:avLst/>
          </a:prstGeom>
          <a:gradFill flip="none" rotWithShape="1">
            <a:gsLst>
              <a:gs pos="0">
                <a:srgbClr val="984807">
                  <a:shade val="30000"/>
                  <a:satMod val="115000"/>
                </a:srgbClr>
              </a:gs>
              <a:gs pos="50000">
                <a:srgbClr val="984807">
                  <a:shade val="67500"/>
                  <a:satMod val="115000"/>
                </a:srgbClr>
              </a:gs>
              <a:gs pos="100000">
                <a:srgbClr val="984807">
                  <a:shade val="100000"/>
                  <a:satMod val="115000"/>
                </a:srgbClr>
              </a:gs>
            </a:gsLst>
            <a:lin ang="81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 name="矩形 8"/>
          <p:cNvSpPr/>
          <p:nvPr/>
        </p:nvSpPr>
        <p:spPr>
          <a:xfrm>
            <a:off x="1265155" y="2427690"/>
            <a:ext cx="4320480" cy="1620180"/>
          </a:xfrm>
          <a:custGeom>
            <a:avLst/>
            <a:gdLst>
              <a:gd name="connsiteX0" fmla="*/ 0 w 4320480"/>
              <a:gd name="connsiteY0" fmla="*/ 0 h 1944216"/>
              <a:gd name="connsiteX1" fmla="*/ 4320480 w 4320480"/>
              <a:gd name="connsiteY1" fmla="*/ 0 h 1944216"/>
              <a:gd name="connsiteX2" fmla="*/ 4320480 w 4320480"/>
              <a:gd name="connsiteY2" fmla="*/ 1944216 h 1944216"/>
              <a:gd name="connsiteX3" fmla="*/ 0 w 4320480"/>
              <a:gd name="connsiteY3" fmla="*/ 1944216 h 1944216"/>
              <a:gd name="connsiteX4" fmla="*/ 0 w 4320480"/>
              <a:gd name="connsiteY4" fmla="*/ 0 h 1944216"/>
              <a:gd name="connsiteX0" fmla="*/ 4320480 w 4411920"/>
              <a:gd name="connsiteY0" fmla="*/ 0 h 1944216"/>
              <a:gd name="connsiteX1" fmla="*/ 4320480 w 4411920"/>
              <a:gd name="connsiteY1" fmla="*/ 1944216 h 1944216"/>
              <a:gd name="connsiteX2" fmla="*/ 0 w 4411920"/>
              <a:gd name="connsiteY2" fmla="*/ 1944216 h 1944216"/>
              <a:gd name="connsiteX3" fmla="*/ 0 w 4411920"/>
              <a:gd name="connsiteY3" fmla="*/ 0 h 1944216"/>
              <a:gd name="connsiteX4" fmla="*/ 4411920 w 4411920"/>
              <a:gd name="connsiteY4" fmla="*/ 91440 h 1944216"/>
              <a:gd name="connsiteX0" fmla="*/ 4320480 w 4320480"/>
              <a:gd name="connsiteY0" fmla="*/ 0 h 1944216"/>
              <a:gd name="connsiteX1" fmla="*/ 4320480 w 4320480"/>
              <a:gd name="connsiteY1" fmla="*/ 1944216 h 1944216"/>
              <a:gd name="connsiteX2" fmla="*/ 0 w 4320480"/>
              <a:gd name="connsiteY2" fmla="*/ 1944216 h 1944216"/>
              <a:gd name="connsiteX3" fmla="*/ 0 w 4320480"/>
              <a:gd name="connsiteY3" fmla="*/ 0 h 1944216"/>
            </a:gdLst>
            <a:ahLst/>
            <a:cxnLst>
              <a:cxn ang="0">
                <a:pos x="connsiteX0" y="connsiteY0"/>
              </a:cxn>
              <a:cxn ang="0">
                <a:pos x="connsiteX1" y="connsiteY1"/>
              </a:cxn>
              <a:cxn ang="0">
                <a:pos x="connsiteX2" y="connsiteY2"/>
              </a:cxn>
              <a:cxn ang="0">
                <a:pos x="connsiteX3" y="connsiteY3"/>
              </a:cxn>
            </a:cxnLst>
            <a:rect l="l" t="t" r="r" b="b"/>
            <a:pathLst>
              <a:path w="4320480" h="1944216">
                <a:moveTo>
                  <a:pt x="4320480" y="0"/>
                </a:moveTo>
                <a:lnTo>
                  <a:pt x="4320480" y="1944216"/>
                </a:lnTo>
                <a:lnTo>
                  <a:pt x="0" y="1944216"/>
                </a:lnTo>
                <a:lnTo>
                  <a:pt x="0" y="0"/>
                </a:lnTo>
              </a:path>
            </a:pathLst>
          </a:custGeom>
          <a:solidFill>
            <a:sysClr val="window" lastClr="FFFFFF"/>
          </a:solidFill>
          <a:ln w="25400" cap="flat" cmpd="sng" algn="ctr">
            <a:solidFill>
              <a:srgbClr val="984807">
                <a:alpha val="50980"/>
              </a:srgbClr>
            </a:solidFill>
            <a:prstDash val="solid"/>
          </a:ln>
          <a:effectLst>
            <a:outerShdw blurRad="215900" sx="104000" sy="104000" algn="ctr" rotWithShape="0">
              <a:srgbClr val="F79646">
                <a:lumMod val="50000"/>
                <a:alpha val="39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 name="五边形 55"/>
          <p:cNvSpPr/>
          <p:nvPr/>
        </p:nvSpPr>
        <p:spPr>
          <a:xfrm flipH="1">
            <a:off x="4266671" y="2727725"/>
            <a:ext cx="1584176" cy="840093"/>
          </a:xfrm>
          <a:prstGeom prst="homePlate">
            <a:avLst/>
          </a:prstGeom>
          <a:gradFill flip="none" rotWithShape="1">
            <a:gsLst>
              <a:gs pos="100000">
                <a:srgbClr val="C97937"/>
              </a:gs>
              <a:gs pos="0">
                <a:srgbClr val="C97937"/>
              </a:gs>
              <a:gs pos="4000">
                <a:srgbClr val="FFC000"/>
              </a:gs>
              <a:gs pos="94000">
                <a:srgbClr val="FFC000"/>
              </a:gs>
            </a:gsLst>
            <a:lin ang="10800000" scaled="1"/>
            <a:tileRect/>
          </a:gra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 name="直角三角形 56"/>
          <p:cNvSpPr/>
          <p:nvPr/>
        </p:nvSpPr>
        <p:spPr>
          <a:xfrm rot="2519004" flipH="1" flipV="1">
            <a:off x="6241506" y="4746168"/>
            <a:ext cx="394388" cy="358878"/>
          </a:xfrm>
          <a:prstGeom prst="rtTriangle">
            <a:avLst/>
          </a:prstGeom>
          <a:solidFill>
            <a:srgbClr val="9A75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 name="矩形 11"/>
          <p:cNvSpPr/>
          <p:nvPr/>
        </p:nvSpPr>
        <p:spPr>
          <a:xfrm>
            <a:off x="2129251" y="3790668"/>
            <a:ext cx="4320480" cy="1620180"/>
          </a:xfrm>
          <a:custGeom>
            <a:avLst/>
            <a:gdLst>
              <a:gd name="connsiteX0" fmla="*/ 0 w 4320480"/>
              <a:gd name="connsiteY0" fmla="*/ 0 h 1944216"/>
              <a:gd name="connsiteX1" fmla="*/ 4320480 w 4320480"/>
              <a:gd name="connsiteY1" fmla="*/ 0 h 1944216"/>
              <a:gd name="connsiteX2" fmla="*/ 4320480 w 4320480"/>
              <a:gd name="connsiteY2" fmla="*/ 1944216 h 1944216"/>
              <a:gd name="connsiteX3" fmla="*/ 0 w 4320480"/>
              <a:gd name="connsiteY3" fmla="*/ 1944216 h 1944216"/>
              <a:gd name="connsiteX4" fmla="*/ 0 w 4320480"/>
              <a:gd name="connsiteY4" fmla="*/ 0 h 1944216"/>
              <a:gd name="connsiteX0" fmla="*/ 4320480 w 4411920"/>
              <a:gd name="connsiteY0" fmla="*/ 0 h 1944216"/>
              <a:gd name="connsiteX1" fmla="*/ 4320480 w 4411920"/>
              <a:gd name="connsiteY1" fmla="*/ 1944216 h 1944216"/>
              <a:gd name="connsiteX2" fmla="*/ 0 w 4411920"/>
              <a:gd name="connsiteY2" fmla="*/ 1944216 h 1944216"/>
              <a:gd name="connsiteX3" fmla="*/ 0 w 4411920"/>
              <a:gd name="connsiteY3" fmla="*/ 0 h 1944216"/>
              <a:gd name="connsiteX4" fmla="*/ 4411920 w 4411920"/>
              <a:gd name="connsiteY4" fmla="*/ 91440 h 1944216"/>
              <a:gd name="connsiteX0" fmla="*/ 4320480 w 4320480"/>
              <a:gd name="connsiteY0" fmla="*/ 0 h 1944216"/>
              <a:gd name="connsiteX1" fmla="*/ 4320480 w 4320480"/>
              <a:gd name="connsiteY1" fmla="*/ 1944216 h 1944216"/>
              <a:gd name="connsiteX2" fmla="*/ 0 w 4320480"/>
              <a:gd name="connsiteY2" fmla="*/ 1944216 h 1944216"/>
              <a:gd name="connsiteX3" fmla="*/ 0 w 4320480"/>
              <a:gd name="connsiteY3" fmla="*/ 0 h 1944216"/>
            </a:gdLst>
            <a:ahLst/>
            <a:cxnLst>
              <a:cxn ang="0">
                <a:pos x="connsiteX0" y="connsiteY0"/>
              </a:cxn>
              <a:cxn ang="0">
                <a:pos x="connsiteX1" y="connsiteY1"/>
              </a:cxn>
              <a:cxn ang="0">
                <a:pos x="connsiteX2" y="connsiteY2"/>
              </a:cxn>
              <a:cxn ang="0">
                <a:pos x="connsiteX3" y="connsiteY3"/>
              </a:cxn>
            </a:cxnLst>
            <a:rect l="l" t="t" r="r" b="b"/>
            <a:pathLst>
              <a:path w="4320480" h="1944216">
                <a:moveTo>
                  <a:pt x="4320480" y="0"/>
                </a:moveTo>
                <a:lnTo>
                  <a:pt x="4320480" y="1944216"/>
                </a:lnTo>
                <a:lnTo>
                  <a:pt x="0" y="1944216"/>
                </a:lnTo>
                <a:lnTo>
                  <a:pt x="0" y="0"/>
                </a:lnTo>
              </a:path>
            </a:pathLst>
          </a:custGeom>
          <a:solidFill>
            <a:sysClr val="window" lastClr="FFFFFF"/>
          </a:solidFill>
          <a:ln w="25400" cap="flat" cmpd="sng" algn="ctr">
            <a:solidFill>
              <a:srgbClr val="984807">
                <a:alpha val="50980"/>
              </a:srgbClr>
            </a:solidFill>
            <a:prstDash val="solid"/>
          </a:ln>
          <a:effectLst>
            <a:outerShdw blurRad="215900" sx="104000" sy="104000" algn="ctr" rotWithShape="0">
              <a:srgbClr val="F79646">
                <a:lumMod val="50000"/>
                <a:alpha val="39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五边形 58"/>
          <p:cNvSpPr/>
          <p:nvPr/>
        </p:nvSpPr>
        <p:spPr>
          <a:xfrm flipH="1">
            <a:off x="5130767" y="4263403"/>
            <a:ext cx="1584176" cy="840093"/>
          </a:xfrm>
          <a:prstGeom prst="homePlate">
            <a:avLst/>
          </a:prstGeom>
          <a:gradFill flip="none" rotWithShape="1">
            <a:gsLst>
              <a:gs pos="100000">
                <a:srgbClr val="C97937"/>
              </a:gs>
              <a:gs pos="0">
                <a:srgbClr val="C97937"/>
              </a:gs>
              <a:gs pos="4000">
                <a:srgbClr val="FFC000"/>
              </a:gs>
              <a:gs pos="94000">
                <a:srgbClr val="FFC000"/>
              </a:gs>
            </a:gsLst>
            <a:lin ang="10800000" scaled="1"/>
            <a:tileRect/>
          </a:gra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 name="直角三角形 59"/>
          <p:cNvSpPr/>
          <p:nvPr/>
        </p:nvSpPr>
        <p:spPr>
          <a:xfrm flipH="1">
            <a:off x="401059" y="2427690"/>
            <a:ext cx="864096" cy="270030"/>
          </a:xfrm>
          <a:prstGeom prst="rtTriangle">
            <a:avLst/>
          </a:prstGeom>
          <a:gradFill flip="none" rotWithShape="1">
            <a:gsLst>
              <a:gs pos="0">
                <a:srgbClr val="C97937"/>
              </a:gs>
              <a:gs pos="100000">
                <a:srgbClr val="F79646">
                  <a:lumMod val="60000"/>
                  <a:lumOff val="40000"/>
                  <a:shade val="100000"/>
                  <a:satMod val="11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直角三角形 60"/>
          <p:cNvSpPr/>
          <p:nvPr/>
        </p:nvSpPr>
        <p:spPr>
          <a:xfrm flipH="1">
            <a:off x="1265155" y="3767844"/>
            <a:ext cx="864096" cy="270030"/>
          </a:xfrm>
          <a:prstGeom prst="rtTriangle">
            <a:avLst/>
          </a:prstGeom>
          <a:gradFill flip="none" rotWithShape="1">
            <a:gsLst>
              <a:gs pos="0">
                <a:srgbClr val="C97937"/>
              </a:gs>
              <a:gs pos="100000">
                <a:srgbClr val="F79646">
                  <a:lumMod val="60000"/>
                  <a:lumOff val="40000"/>
                  <a:shade val="100000"/>
                  <a:satMod val="11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 name="TextBox 34"/>
          <p:cNvSpPr txBox="1"/>
          <p:nvPr/>
        </p:nvSpPr>
        <p:spPr>
          <a:xfrm flipH="1">
            <a:off x="3632974" y="1660076"/>
            <a:ext cx="1182878" cy="45140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800" b="1" i="0" u="none" strike="noStrike" kern="0" cap="none" spc="0" normalizeH="0" baseline="0" noProof="0" dirty="0" smtClean="0">
                <a:ln w="18415" cmpd="sng">
                  <a:noFill/>
                  <a:prstDash val="solid"/>
                </a:ln>
                <a:solidFill>
                  <a:srgbClr val="984807"/>
                </a:solidFill>
                <a:uLnTx/>
                <a:uFillTx/>
                <a:latin typeface="Arial Rounded MT Bold" pitchFamily="34" charset="0"/>
                <a:ea typeface="微软雅黑" pitchFamily="34" charset="-122"/>
                <a:cs typeface="Times New Roman" pitchFamily="18" charset="0"/>
              </a:rPr>
              <a:t>2017</a:t>
            </a:r>
            <a:endParaRPr kumimoji="0" lang="zh-CN" altLang="en-US" sz="2800" b="1" i="0" u="none" strike="noStrike" kern="0" cap="none" spc="0" normalizeH="0" baseline="0" noProof="0" dirty="0">
              <a:ln w="18415" cmpd="sng">
                <a:noFill/>
                <a:prstDash val="solid"/>
              </a:ln>
              <a:solidFill>
                <a:srgbClr val="984807"/>
              </a:solidFill>
              <a:uLnTx/>
              <a:uFillTx/>
              <a:latin typeface="Arial Rounded MT Bold" pitchFamily="34" charset="0"/>
              <a:ea typeface="微软雅黑" pitchFamily="34" charset="-122"/>
              <a:cs typeface="Times New Roman" pitchFamily="18" charset="0"/>
            </a:endParaRPr>
          </a:p>
        </p:txBody>
      </p:sp>
      <p:sp>
        <p:nvSpPr>
          <p:cNvPr id="63" name="TextBox 35"/>
          <p:cNvSpPr txBox="1"/>
          <p:nvPr/>
        </p:nvSpPr>
        <p:spPr>
          <a:xfrm flipH="1">
            <a:off x="4551116" y="3004482"/>
            <a:ext cx="1182878" cy="45140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800" b="1" i="0" u="none" strike="noStrike" kern="0" cap="none" spc="0" normalizeH="0" baseline="0" noProof="0" dirty="0" smtClean="0">
                <a:ln w="18415" cmpd="sng">
                  <a:noFill/>
                  <a:prstDash val="solid"/>
                </a:ln>
                <a:solidFill>
                  <a:srgbClr val="984807"/>
                </a:solidFill>
                <a:uLnTx/>
                <a:uFillTx/>
                <a:latin typeface="Arial Rounded MT Bold" pitchFamily="34" charset="0"/>
                <a:ea typeface="微软雅黑" pitchFamily="34" charset="-122"/>
                <a:cs typeface="Times New Roman" pitchFamily="18" charset="0"/>
              </a:rPr>
              <a:t>2016</a:t>
            </a:r>
            <a:endParaRPr kumimoji="0" lang="zh-CN" altLang="en-US" sz="2800" b="1" i="0" u="none" strike="noStrike" kern="0" cap="none" spc="0" normalizeH="0" baseline="0" noProof="0" dirty="0">
              <a:ln w="18415" cmpd="sng">
                <a:noFill/>
                <a:prstDash val="solid"/>
              </a:ln>
              <a:solidFill>
                <a:srgbClr val="984807"/>
              </a:solidFill>
              <a:uLnTx/>
              <a:uFillTx/>
              <a:latin typeface="Arial Rounded MT Bold" pitchFamily="34" charset="0"/>
              <a:ea typeface="微软雅黑" pitchFamily="34" charset="-122"/>
              <a:cs typeface="Times New Roman" pitchFamily="18" charset="0"/>
            </a:endParaRPr>
          </a:p>
        </p:txBody>
      </p:sp>
      <p:sp>
        <p:nvSpPr>
          <p:cNvPr id="64" name="TextBox 36"/>
          <p:cNvSpPr txBox="1"/>
          <p:nvPr/>
        </p:nvSpPr>
        <p:spPr>
          <a:xfrm flipH="1">
            <a:off x="5401090" y="4358204"/>
            <a:ext cx="1182878" cy="45140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800" b="1" i="0" u="none" strike="noStrike" kern="0" cap="none" spc="0" normalizeH="0" baseline="0" noProof="0" dirty="0" smtClean="0">
                <a:ln w="18415" cmpd="sng">
                  <a:noFill/>
                  <a:prstDash val="solid"/>
                </a:ln>
                <a:solidFill>
                  <a:srgbClr val="984807"/>
                </a:solidFill>
                <a:uLnTx/>
                <a:uFillTx/>
                <a:latin typeface="Arial Rounded MT Bold" pitchFamily="34" charset="0"/>
                <a:ea typeface="微软雅黑" pitchFamily="34" charset="-122"/>
                <a:cs typeface="Times New Roman" pitchFamily="18" charset="0"/>
              </a:rPr>
              <a:t>2015</a:t>
            </a:r>
            <a:endParaRPr kumimoji="0" lang="zh-CN" altLang="en-US" sz="2800" b="1" i="0" u="none" strike="noStrike" kern="0" cap="none" spc="0" normalizeH="0" baseline="0" noProof="0" dirty="0">
              <a:ln w="18415" cmpd="sng">
                <a:noFill/>
                <a:prstDash val="solid"/>
              </a:ln>
              <a:solidFill>
                <a:srgbClr val="984807"/>
              </a:solidFill>
              <a:uLnTx/>
              <a:uFillTx/>
              <a:latin typeface="Arial Rounded MT Bold" pitchFamily="34" charset="0"/>
              <a:ea typeface="微软雅黑" pitchFamily="34" charset="-122"/>
              <a:cs typeface="Times New Roman" pitchFamily="18" charset="0"/>
            </a:endParaRPr>
          </a:p>
        </p:txBody>
      </p:sp>
      <p:sp>
        <p:nvSpPr>
          <p:cNvPr id="65" name="TextBox 37"/>
          <p:cNvSpPr txBox="1"/>
          <p:nvPr/>
        </p:nvSpPr>
        <p:spPr>
          <a:xfrm>
            <a:off x="514566" y="1102974"/>
            <a:ext cx="3176163" cy="1201867"/>
          </a:xfrm>
          <a:prstGeom prst="rect">
            <a:avLst/>
          </a:prstGeom>
          <a:noFill/>
        </p:spPr>
        <p:txBody>
          <a:bodyPr wrap="square" rtlCol="0">
            <a:spAutoFit/>
          </a:bodyPr>
          <a:lstStyle/>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运行方案的</a:t>
            </a:r>
            <a:r>
              <a:rPr lang="zh-CN" altLang="en-US" sz="1400" kern="0" dirty="0" smtClean="0">
                <a:solidFill>
                  <a:srgbClr val="FF0000"/>
                </a:solidFill>
                <a:latin typeface="微软雅黑"/>
                <a:ea typeface="微软雅黑"/>
                <a:cs typeface="微软雅黑"/>
              </a:rPr>
              <a:t>完善</a:t>
            </a: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与实施</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制定</a:t>
            </a:r>
            <a:r>
              <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2017</a:t>
            </a: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年部门绩效考核办法</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完成标准与制度建设</a:t>
            </a:r>
            <a:r>
              <a:rPr lang="zh-CN" altLang="en-US" sz="1400" kern="0" noProof="0" dirty="0" smtClean="0">
                <a:solidFill>
                  <a:sysClr val="windowText" lastClr="000000">
                    <a:lumMod val="65000"/>
                    <a:lumOff val="35000"/>
                  </a:sysClr>
                </a:solidFill>
                <a:latin typeface="微软雅黑"/>
                <a:ea typeface="微软雅黑"/>
                <a:cs typeface="微软雅黑"/>
              </a:rPr>
              <a:t>工作</a:t>
            </a:r>
            <a:endParaRPr lang="en-US" altLang="zh-CN" sz="1400" kern="0" noProof="0" dirty="0" smtClean="0">
              <a:solidFill>
                <a:sysClr val="windowText" lastClr="000000">
                  <a:lumMod val="65000"/>
                  <a:lumOff val="35000"/>
                </a:sysClr>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lang="zh-CN" altLang="en-US" sz="1400" kern="0" dirty="0" smtClean="0">
                <a:solidFill>
                  <a:sysClr val="windowText" lastClr="000000">
                    <a:lumMod val="65000"/>
                    <a:lumOff val="35000"/>
                  </a:sysClr>
                </a:solidFill>
                <a:latin typeface="微软雅黑"/>
                <a:ea typeface="微软雅黑"/>
                <a:cs typeface="微软雅黑"/>
              </a:rPr>
              <a:t>校本数据平台的应用与作用显现</a:t>
            </a:r>
            <a:endParaRPr kumimoji="0" lang="en-US" altLang="zh-CN" sz="1400" b="0" i="0" u="none" strike="noStrike" kern="0" cap="none" spc="0" normalizeH="0" baseline="0" dirty="0" smtClean="0">
              <a:ln>
                <a:noFill/>
              </a:ln>
              <a:solidFill>
                <a:sysClr val="windowText" lastClr="000000">
                  <a:lumMod val="65000"/>
                  <a:lumOff val="35000"/>
                </a:sysClr>
              </a:solidFill>
              <a:effectLst/>
              <a:uLnTx/>
              <a:uFillTx/>
              <a:latin typeface="微软雅黑"/>
              <a:ea typeface="微软雅黑"/>
              <a:cs typeface="微软雅黑"/>
            </a:endParaRPr>
          </a:p>
        </p:txBody>
      </p:sp>
      <p:sp>
        <p:nvSpPr>
          <p:cNvPr id="66" name="TextBox 38"/>
          <p:cNvSpPr txBox="1"/>
          <p:nvPr/>
        </p:nvSpPr>
        <p:spPr>
          <a:xfrm>
            <a:off x="1282433" y="2520398"/>
            <a:ext cx="3053832" cy="1201867"/>
          </a:xfrm>
          <a:prstGeom prst="rect">
            <a:avLst/>
          </a:prstGeom>
          <a:noFill/>
        </p:spPr>
        <p:txBody>
          <a:bodyPr wrap="square" rtlCol="0">
            <a:spAutoFit/>
          </a:bodyPr>
          <a:lstStyle/>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修改完善十三五规划，定稿发布</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制定</a:t>
            </a:r>
            <a:r>
              <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2016</a:t>
            </a: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年度部门绩效考核办法</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lang="zh-CN" altLang="en-US" sz="1400" kern="0" dirty="0" smtClean="0">
                <a:solidFill>
                  <a:sysClr val="windowText" lastClr="000000">
                    <a:lumMod val="65000"/>
                    <a:lumOff val="35000"/>
                  </a:sysClr>
                </a:solidFill>
                <a:latin typeface="微软雅黑"/>
                <a:ea typeface="微软雅黑"/>
                <a:cs typeface="微软雅黑"/>
              </a:rPr>
              <a:t>编制质保体系</a:t>
            </a:r>
            <a:r>
              <a:rPr lang="zh-CN" altLang="en-US" sz="1400" kern="0" dirty="0" smtClean="0">
                <a:solidFill>
                  <a:srgbClr val="FF0000"/>
                </a:solidFill>
                <a:latin typeface="微软雅黑"/>
                <a:ea typeface="微软雅黑"/>
                <a:cs typeface="微软雅黑"/>
              </a:rPr>
              <a:t>建设与运行方案</a:t>
            </a:r>
            <a:endParaRPr lang="en-US" altLang="zh-CN" sz="1400" kern="0" dirty="0" smtClean="0">
              <a:solidFill>
                <a:srgbClr val="FF0000"/>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u"/>
              <a:tabLst/>
              <a:defRPr/>
            </a:pPr>
            <a:r>
              <a:rPr lang="zh-CN" altLang="en-US" sz="1400" kern="0" dirty="0" smtClean="0">
                <a:solidFill>
                  <a:sysClr val="windowText" lastClr="000000">
                    <a:lumMod val="65000"/>
                    <a:lumOff val="35000"/>
                  </a:sysClr>
                </a:solidFill>
                <a:latin typeface="微软雅黑"/>
                <a:ea typeface="微软雅黑"/>
                <a:cs typeface="微软雅黑"/>
              </a:rPr>
              <a:t>校本数据</a:t>
            </a:r>
            <a:r>
              <a:rPr lang="zh-CN" altLang="en-US" sz="1400" kern="0" dirty="0" smtClean="0">
                <a:solidFill>
                  <a:srgbClr val="FF0000"/>
                </a:solidFill>
                <a:latin typeface="微软雅黑"/>
                <a:ea typeface="微软雅黑"/>
                <a:cs typeface="微软雅黑"/>
              </a:rPr>
              <a:t>平台建设</a:t>
            </a:r>
            <a:endParaRPr kumimoji="0" lang="en-US" altLang="zh-CN" sz="1400" b="0" i="0" u="none" strike="noStrike" kern="0" cap="none" spc="0" normalizeH="0" baseline="0" noProof="0" dirty="0">
              <a:ln>
                <a:noFill/>
              </a:ln>
              <a:solidFill>
                <a:srgbClr val="FF0000"/>
              </a:solidFill>
              <a:effectLst/>
              <a:uLnTx/>
              <a:uFillTx/>
              <a:latin typeface="微软雅黑"/>
              <a:ea typeface="微软雅黑"/>
              <a:cs typeface="微软雅黑"/>
            </a:endParaRPr>
          </a:p>
        </p:txBody>
      </p:sp>
      <p:sp>
        <p:nvSpPr>
          <p:cNvPr id="67" name="TextBox 39"/>
          <p:cNvSpPr txBox="1"/>
          <p:nvPr/>
        </p:nvSpPr>
        <p:spPr>
          <a:xfrm>
            <a:off x="2169072" y="3845871"/>
            <a:ext cx="4236281" cy="1492716"/>
          </a:xfrm>
          <a:prstGeom prst="rect">
            <a:avLst/>
          </a:prstGeom>
          <a:noFill/>
        </p:spPr>
        <p:txBody>
          <a:bodyPr wrap="square" rtlCol="0">
            <a:spAutoFit/>
          </a:bodyPr>
          <a:lstStyle/>
          <a:p>
            <a:pPr marL="285750" lvl="0" indent="-285750" defTabSz="914400">
              <a:lnSpc>
                <a:spcPct val="130000"/>
              </a:lnSpc>
              <a:buFont typeface="Wingdings" charset="2"/>
              <a:buChar char="u"/>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微软雅黑"/>
                <a:ea typeface="微软雅黑"/>
                <a:cs typeface="微软雅黑"/>
              </a:rPr>
              <a:t>编制“十三五”规划：</a:t>
            </a:r>
            <a:r>
              <a:rPr lang="zh-CN" altLang="en-US" sz="1400" kern="0" dirty="0" smtClean="0">
                <a:solidFill>
                  <a:srgbClr val="FF0000"/>
                </a:solidFill>
                <a:latin typeface="微软雅黑"/>
                <a:ea typeface="微软雅黑"/>
                <a:cs typeface="微软雅黑"/>
              </a:rPr>
              <a:t>内部</a:t>
            </a:r>
            <a:r>
              <a:rPr lang="zh-CN" altLang="en-US" sz="1400" kern="0" dirty="0">
                <a:solidFill>
                  <a:srgbClr val="FF0000"/>
                </a:solidFill>
                <a:latin typeface="微软雅黑"/>
                <a:ea typeface="微软雅黑"/>
                <a:cs typeface="微软雅黑"/>
              </a:rPr>
              <a:t>质保体系建设规划</a:t>
            </a:r>
            <a:endParaRPr lang="en-US" altLang="zh-CN" sz="1400" kern="0" dirty="0">
              <a:solidFill>
                <a:srgbClr val="FF0000"/>
              </a:solidFill>
              <a:latin typeface="微软雅黑"/>
              <a:ea typeface="微软雅黑"/>
              <a:cs typeface="微软雅黑"/>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400" kern="0" dirty="0" smtClean="0">
                <a:solidFill>
                  <a:sysClr val="windowText" lastClr="000000">
                    <a:lumMod val="65000"/>
                    <a:lumOff val="35000"/>
                  </a:sysClr>
                </a:solidFill>
                <a:latin typeface="微软雅黑"/>
                <a:ea typeface="微软雅黑"/>
                <a:cs typeface="微软雅黑"/>
              </a:rPr>
              <a:t>      </a:t>
            </a:r>
            <a:r>
              <a:rPr lang="zh-CN" altLang="en-US" sz="1400" kern="0" dirty="0" smtClean="0">
                <a:solidFill>
                  <a:sysClr val="windowText" lastClr="000000">
                    <a:lumMod val="65000"/>
                    <a:lumOff val="35000"/>
                  </a:sysClr>
                </a:solidFill>
                <a:latin typeface="微软雅黑"/>
                <a:ea typeface="微软雅黑"/>
                <a:cs typeface="微软雅黑"/>
              </a:rPr>
              <a:t>实施发展能力诊断</a:t>
            </a:r>
            <a:endParaRPr lang="en-US" altLang="zh-CN" sz="1400" kern="0" dirty="0" smtClean="0">
              <a:solidFill>
                <a:sysClr val="windowText" lastClr="000000">
                  <a:lumMod val="65000"/>
                  <a:lumOff val="35000"/>
                </a:sysClr>
              </a:solidFill>
              <a:latin typeface="微软雅黑"/>
              <a:ea typeface="微软雅黑"/>
              <a:cs typeface="微软雅黑"/>
            </a:endParaRPr>
          </a:p>
          <a:p>
            <a:pPr marL="285750" indent="-285750" defTabSz="914400">
              <a:lnSpc>
                <a:spcPct val="130000"/>
              </a:lnSpc>
              <a:buFont typeface="Wingdings" charset="2"/>
              <a:buChar char="u"/>
              <a:defRPr/>
            </a:pPr>
            <a:r>
              <a:rPr lang="zh-CN" altLang="en-US" sz="1400" kern="0" dirty="0" smtClean="0">
                <a:solidFill>
                  <a:sysClr val="windowText" lastClr="000000">
                    <a:lumMod val="65000"/>
                    <a:lumOff val="35000"/>
                  </a:sysClr>
                </a:solidFill>
                <a:latin typeface="微软雅黑"/>
                <a:ea typeface="微软雅黑"/>
                <a:cs typeface="微软雅黑"/>
              </a:rPr>
              <a:t>制定部门</a:t>
            </a:r>
            <a:r>
              <a:rPr lang="zh-CN" altLang="en-US" sz="1400" kern="0" dirty="0" smtClean="0">
                <a:latin typeface="微软雅黑"/>
                <a:ea typeface="微软雅黑"/>
                <a:cs typeface="微软雅黑"/>
              </a:rPr>
              <a:t>绩效考核办法</a:t>
            </a:r>
            <a:endParaRPr lang="en-US" altLang="zh-CN" sz="1400" kern="0" dirty="0" smtClean="0">
              <a:latin typeface="微软雅黑"/>
              <a:ea typeface="微软雅黑"/>
              <a:cs typeface="微软雅黑"/>
            </a:endParaRPr>
          </a:p>
          <a:p>
            <a:pPr defTabSz="914400">
              <a:lnSpc>
                <a:spcPct val="130000"/>
              </a:lnSpc>
              <a:defRPr/>
            </a:pPr>
            <a:r>
              <a:rPr lang="en-US" altLang="zh-CN" sz="1400" kern="0" dirty="0" smtClean="0">
                <a:solidFill>
                  <a:sysClr val="windowText" lastClr="000000">
                    <a:lumMod val="65000"/>
                    <a:lumOff val="35000"/>
                  </a:sysClr>
                </a:solidFill>
                <a:latin typeface="微软雅黑"/>
                <a:ea typeface="微软雅黑"/>
                <a:cs typeface="微软雅黑"/>
              </a:rPr>
              <a:t>     </a:t>
            </a:r>
            <a:r>
              <a:rPr lang="zh-CN" altLang="en-US" sz="1400" kern="0" dirty="0" smtClean="0">
                <a:solidFill>
                  <a:sysClr val="windowText" lastClr="000000">
                    <a:lumMod val="65000"/>
                    <a:lumOff val="35000"/>
                  </a:sysClr>
                </a:solidFill>
                <a:latin typeface="微软雅黑"/>
                <a:ea typeface="微软雅黑"/>
                <a:cs typeface="微软雅黑"/>
              </a:rPr>
              <a:t>下半年实施部门绩效考核办法</a:t>
            </a:r>
            <a:endParaRPr lang="en-US" altLang="zh-CN" sz="1400" kern="0" dirty="0" smtClean="0">
              <a:solidFill>
                <a:sysClr val="windowText" lastClr="000000">
                  <a:lumMod val="65000"/>
                  <a:lumOff val="35000"/>
                </a:sysClr>
              </a:solidFill>
              <a:latin typeface="微软雅黑"/>
              <a:ea typeface="微软雅黑"/>
              <a:cs typeface="微软雅黑"/>
            </a:endParaRPr>
          </a:p>
          <a:p>
            <a:pPr marL="285750" indent="-285750" defTabSz="914400">
              <a:lnSpc>
                <a:spcPct val="130000"/>
              </a:lnSpc>
              <a:buFont typeface="Wingdings" charset="2"/>
              <a:buChar char="u"/>
              <a:defRPr/>
            </a:pPr>
            <a:r>
              <a:rPr lang="zh-CN" altLang="en-US" sz="1400" kern="0" dirty="0" smtClean="0">
                <a:solidFill>
                  <a:sysClr val="windowText" lastClr="000000">
                    <a:lumMod val="65000"/>
                    <a:lumOff val="35000"/>
                  </a:sysClr>
                </a:solidFill>
                <a:latin typeface="微软雅黑"/>
                <a:ea typeface="微软雅黑"/>
                <a:cs typeface="微软雅黑"/>
              </a:rPr>
              <a:t>进行校本</a:t>
            </a:r>
            <a:r>
              <a:rPr lang="zh-CN" altLang="en-US" sz="1400" kern="0" dirty="0" smtClean="0">
                <a:solidFill>
                  <a:srgbClr val="FF0000"/>
                </a:solidFill>
                <a:latin typeface="微软雅黑"/>
                <a:ea typeface="微软雅黑"/>
                <a:cs typeface="微软雅黑"/>
              </a:rPr>
              <a:t>数据平台</a:t>
            </a:r>
            <a:r>
              <a:rPr lang="zh-CN" altLang="en-US" sz="1400" kern="0" dirty="0" smtClean="0">
                <a:solidFill>
                  <a:sysClr val="windowText" lastClr="000000">
                    <a:lumMod val="65000"/>
                    <a:lumOff val="35000"/>
                  </a:sysClr>
                </a:solidFill>
                <a:latin typeface="微软雅黑"/>
                <a:ea typeface="微软雅黑"/>
                <a:cs typeface="微软雅黑"/>
              </a:rPr>
              <a:t>的</a:t>
            </a:r>
            <a:r>
              <a:rPr lang="zh-CN" altLang="en-US" sz="1400" kern="0" dirty="0" smtClean="0">
                <a:solidFill>
                  <a:srgbClr val="FF0000"/>
                </a:solidFill>
                <a:latin typeface="微软雅黑"/>
                <a:ea typeface="微软雅黑"/>
                <a:cs typeface="微软雅黑"/>
              </a:rPr>
              <a:t>基础</a:t>
            </a:r>
            <a:r>
              <a:rPr lang="zh-CN" altLang="en-US" sz="1400" kern="0" dirty="0" smtClean="0">
                <a:solidFill>
                  <a:sysClr val="windowText" lastClr="000000">
                    <a:lumMod val="65000"/>
                    <a:lumOff val="35000"/>
                  </a:sysClr>
                </a:solidFill>
                <a:latin typeface="微软雅黑"/>
                <a:ea typeface="微软雅黑"/>
                <a:cs typeface="微软雅黑"/>
              </a:rPr>
              <a:t>建设</a:t>
            </a:r>
            <a:endParaRPr lang="en-US" altLang="zh-CN" sz="1400" kern="0" dirty="0">
              <a:solidFill>
                <a:sysClr val="windowText" lastClr="000000">
                  <a:lumMod val="65000"/>
                  <a:lumOff val="35000"/>
                </a:sysClr>
              </a:solidFill>
              <a:latin typeface="微软雅黑"/>
              <a:ea typeface="微软雅黑"/>
              <a:cs typeface="微软雅黑"/>
            </a:endParaRPr>
          </a:p>
        </p:txBody>
      </p:sp>
      <p:sp>
        <p:nvSpPr>
          <p:cNvPr id="68" name="TextBox 39"/>
          <p:cNvSpPr txBox="1"/>
          <p:nvPr/>
        </p:nvSpPr>
        <p:spPr>
          <a:xfrm>
            <a:off x="6804802" y="4314376"/>
            <a:ext cx="2226943" cy="641714"/>
          </a:xfrm>
          <a:prstGeom prst="rect">
            <a:avLst/>
          </a:prstGeom>
          <a:noFill/>
        </p:spPr>
        <p:txBody>
          <a:bodyPr wrap="square" rtlCol="0">
            <a:spAutoFit/>
          </a:bodyPr>
          <a:lstStyle/>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en-US" altLang="zh-CN" sz="1400" kern="0" dirty="0" smtClean="0">
                <a:solidFill>
                  <a:srgbClr val="CC0000"/>
                </a:solidFill>
                <a:latin typeface="微软雅黑"/>
                <a:ea typeface="微软雅黑"/>
                <a:cs typeface="微软雅黑"/>
              </a:rPr>
              <a:t>2015</a:t>
            </a:r>
            <a:r>
              <a:rPr lang="zh-CN" altLang="en-US" sz="1400" kern="0" dirty="0" smtClean="0">
                <a:solidFill>
                  <a:srgbClr val="CC0000"/>
                </a:solidFill>
                <a:latin typeface="微软雅黑"/>
                <a:ea typeface="微软雅黑"/>
                <a:cs typeface="微软雅黑"/>
              </a:rPr>
              <a:t>年规划编制完成</a:t>
            </a:r>
            <a:endParaRPr lang="en-US" altLang="zh-CN" sz="1400" kern="0" dirty="0" smtClean="0">
              <a:solidFill>
                <a:srgbClr val="CC0000"/>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en-US" altLang="zh-CN" sz="1400" kern="0" dirty="0" smtClean="0">
                <a:solidFill>
                  <a:srgbClr val="CC0000"/>
                </a:solidFill>
                <a:latin typeface="微软雅黑"/>
                <a:ea typeface="微软雅黑"/>
                <a:cs typeface="微软雅黑"/>
              </a:rPr>
              <a:t>2015</a:t>
            </a:r>
            <a:r>
              <a:rPr lang="zh-CN" altLang="en-US" sz="1400" kern="0" dirty="0" smtClean="0">
                <a:solidFill>
                  <a:srgbClr val="CC0000"/>
                </a:solidFill>
                <a:latin typeface="微软雅黑"/>
                <a:ea typeface="微软雅黑"/>
                <a:cs typeface="微软雅黑"/>
              </a:rPr>
              <a:t>部门绩效试运行</a:t>
            </a:r>
            <a:endParaRPr lang="en-US" altLang="zh-CN" sz="1400" kern="0" dirty="0" smtClean="0">
              <a:solidFill>
                <a:srgbClr val="CC0000"/>
              </a:solidFill>
              <a:latin typeface="微软雅黑"/>
              <a:ea typeface="微软雅黑"/>
              <a:cs typeface="微软雅黑"/>
            </a:endParaRPr>
          </a:p>
        </p:txBody>
      </p:sp>
      <p:sp>
        <p:nvSpPr>
          <p:cNvPr id="70" name="TextBox 39"/>
          <p:cNvSpPr txBox="1"/>
          <p:nvPr/>
        </p:nvSpPr>
        <p:spPr>
          <a:xfrm>
            <a:off x="5979895" y="2433986"/>
            <a:ext cx="3164105" cy="1201867"/>
          </a:xfrm>
          <a:prstGeom prst="rect">
            <a:avLst/>
          </a:prstGeom>
          <a:noFill/>
        </p:spPr>
        <p:txBody>
          <a:bodyPr wrap="square" rtlCol="0">
            <a:spAutoFit/>
          </a:bodyPr>
          <a:lstStyle/>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zh-CN" altLang="en-US" sz="1400" kern="0" dirty="0" smtClean="0">
                <a:solidFill>
                  <a:srgbClr val="0000FF"/>
                </a:solidFill>
                <a:latin typeface="微软雅黑"/>
                <a:ea typeface="微软雅黑"/>
                <a:cs typeface="微软雅黑"/>
              </a:rPr>
              <a:t>质保建设规划－质保实施方案</a:t>
            </a:r>
            <a:endParaRPr lang="en-US" altLang="zh-CN" sz="1400" kern="0" dirty="0" smtClean="0">
              <a:solidFill>
                <a:srgbClr val="0000FF"/>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en-US" altLang="zh-CN" sz="1400" kern="0" dirty="0" smtClean="0">
                <a:solidFill>
                  <a:srgbClr val="CC0000"/>
                </a:solidFill>
                <a:latin typeface="微软雅黑"/>
                <a:ea typeface="微软雅黑"/>
                <a:cs typeface="微软雅黑"/>
              </a:rPr>
              <a:t>2016</a:t>
            </a:r>
            <a:r>
              <a:rPr lang="zh-CN" altLang="en-US" sz="1400" kern="0" dirty="0" smtClean="0">
                <a:solidFill>
                  <a:srgbClr val="CC0000"/>
                </a:solidFill>
                <a:latin typeface="微软雅黑"/>
                <a:ea typeface="微软雅黑"/>
                <a:cs typeface="微软雅黑"/>
              </a:rPr>
              <a:t>年度规划任务实施与分析</a:t>
            </a:r>
            <a:endParaRPr lang="en-US" altLang="zh-CN" sz="1400" kern="0" dirty="0" smtClean="0">
              <a:solidFill>
                <a:srgbClr val="CC0000"/>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zh-CN" altLang="en-US" sz="1400" kern="0" dirty="0" smtClean="0">
                <a:solidFill>
                  <a:srgbClr val="CC0000"/>
                </a:solidFill>
                <a:latin typeface="微软雅黑"/>
                <a:ea typeface="微软雅黑"/>
                <a:cs typeface="微软雅黑"/>
              </a:rPr>
              <a:t>部门绩效考核诊改完整运行</a:t>
            </a:r>
            <a:endParaRPr lang="en-US" altLang="zh-CN" sz="1400" kern="0" dirty="0" smtClean="0">
              <a:solidFill>
                <a:srgbClr val="CC0000"/>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zh-CN" altLang="en-US" sz="1400" kern="0" dirty="0" smtClean="0">
                <a:solidFill>
                  <a:srgbClr val="CC0000"/>
                </a:solidFill>
                <a:latin typeface="微软雅黑"/>
                <a:ea typeface="微软雅黑"/>
                <a:cs typeface="微软雅黑"/>
              </a:rPr>
              <a:t>网上办事大厅试运行</a:t>
            </a:r>
            <a:endParaRPr lang="en-US" altLang="zh-CN" sz="1400" kern="0" dirty="0" smtClean="0">
              <a:solidFill>
                <a:srgbClr val="CC0000"/>
              </a:solidFill>
              <a:latin typeface="微软雅黑"/>
              <a:ea typeface="微软雅黑"/>
              <a:cs typeface="微软雅黑"/>
            </a:endParaRPr>
          </a:p>
        </p:txBody>
      </p:sp>
      <p:pic>
        <p:nvPicPr>
          <p:cNvPr id="25" name="图片 24"/>
          <p:cNvPicPr>
            <a:picLocks noChangeAspect="1"/>
          </p:cNvPicPr>
          <p:nvPr/>
        </p:nvPicPr>
        <p:blipFill>
          <a:blip r:embed="rId3" cstate="print"/>
          <a:stretch>
            <a:fillRect/>
          </a:stretch>
        </p:blipFill>
        <p:spPr>
          <a:xfrm>
            <a:off x="76975" y="4182020"/>
            <a:ext cx="1924378" cy="1500907"/>
          </a:xfrm>
          <a:prstGeom prst="rect">
            <a:avLst/>
          </a:prstGeom>
        </p:spPr>
      </p:pic>
      <p:sp>
        <p:nvSpPr>
          <p:cNvPr id="26" name="TextBox 39"/>
          <p:cNvSpPr txBox="1"/>
          <p:nvPr/>
        </p:nvSpPr>
        <p:spPr>
          <a:xfrm>
            <a:off x="5689485" y="1043530"/>
            <a:ext cx="3164776" cy="1201867"/>
          </a:xfrm>
          <a:prstGeom prst="rect">
            <a:avLst/>
          </a:prstGeom>
          <a:noFill/>
        </p:spPr>
        <p:txBody>
          <a:bodyPr wrap="square" rtlCol="0">
            <a:spAutoFit/>
          </a:bodyPr>
          <a:lstStyle/>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zh-CN" altLang="en-US" sz="1400" kern="0" dirty="0" smtClean="0">
                <a:solidFill>
                  <a:srgbClr val="0000FF"/>
                </a:solidFill>
                <a:latin typeface="微软雅黑"/>
                <a:ea typeface="微软雅黑"/>
                <a:cs typeface="微软雅黑"/>
              </a:rPr>
              <a:t>职能部门绩效特征分析与考核完善</a:t>
            </a:r>
            <a:endParaRPr lang="en-US" altLang="zh-CN" sz="1400" kern="0" dirty="0" smtClean="0">
              <a:solidFill>
                <a:srgbClr val="0000FF"/>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en-US" altLang="zh-CN" sz="1400" kern="0" dirty="0" smtClean="0">
                <a:solidFill>
                  <a:srgbClr val="CC0000"/>
                </a:solidFill>
                <a:latin typeface="微软雅黑"/>
                <a:ea typeface="微软雅黑"/>
                <a:cs typeface="微软雅黑"/>
              </a:rPr>
              <a:t>2017</a:t>
            </a:r>
            <a:r>
              <a:rPr lang="zh-CN" altLang="en-US" sz="1400" kern="0" dirty="0" smtClean="0">
                <a:solidFill>
                  <a:srgbClr val="CC0000"/>
                </a:solidFill>
                <a:latin typeface="微软雅黑"/>
                <a:ea typeface="微软雅黑"/>
                <a:cs typeface="微软雅黑"/>
              </a:rPr>
              <a:t>年度目标任务与计划编制</a:t>
            </a:r>
            <a:endParaRPr lang="en-US" altLang="zh-CN" sz="1400" kern="0" dirty="0" smtClean="0">
              <a:solidFill>
                <a:srgbClr val="CC0000"/>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en-US" altLang="zh-CN" sz="1400" kern="0" dirty="0" smtClean="0">
                <a:solidFill>
                  <a:srgbClr val="CC0000"/>
                </a:solidFill>
                <a:latin typeface="微软雅黑"/>
                <a:ea typeface="微软雅黑"/>
                <a:cs typeface="微软雅黑"/>
              </a:rPr>
              <a:t>2017</a:t>
            </a:r>
            <a:r>
              <a:rPr lang="zh-CN" altLang="en-US" sz="1400" kern="0" dirty="0" smtClean="0">
                <a:solidFill>
                  <a:srgbClr val="CC0000"/>
                </a:solidFill>
                <a:latin typeface="微软雅黑"/>
                <a:ea typeface="微软雅黑"/>
                <a:cs typeface="微软雅黑"/>
              </a:rPr>
              <a:t>年部门绩效考核方案完善</a:t>
            </a:r>
            <a:endParaRPr lang="en-US" altLang="zh-CN" sz="1400" kern="0" dirty="0" smtClean="0">
              <a:solidFill>
                <a:srgbClr val="CC0000"/>
              </a:solidFill>
              <a:latin typeface="微软雅黑"/>
              <a:ea typeface="微软雅黑"/>
              <a:cs typeface="微软雅黑"/>
            </a:endParaRPr>
          </a:p>
          <a:p>
            <a:pPr marL="285750" marR="0" lvl="0" indent="-285750" defTabSz="914400" eaLnBrk="1" fontAlgn="auto" latinLnBrk="0" hangingPunct="1">
              <a:lnSpc>
                <a:spcPct val="130000"/>
              </a:lnSpc>
              <a:spcBef>
                <a:spcPts val="0"/>
              </a:spcBef>
              <a:spcAft>
                <a:spcPts val="0"/>
              </a:spcAft>
              <a:buClrTx/>
              <a:buSzTx/>
              <a:buFont typeface="Wingdings" charset="2"/>
              <a:buChar char="Ø"/>
              <a:tabLst/>
              <a:defRPr/>
            </a:pPr>
            <a:r>
              <a:rPr lang="zh-CN" altLang="en-US" sz="1400" kern="0" dirty="0" smtClean="0">
                <a:solidFill>
                  <a:srgbClr val="CC0000"/>
                </a:solidFill>
                <a:latin typeface="微软雅黑"/>
                <a:ea typeface="微软雅黑"/>
                <a:cs typeface="微软雅黑"/>
              </a:rPr>
              <a:t>网上办事大厅运行，</a:t>
            </a:r>
            <a:r>
              <a:rPr lang="zh-CN" altLang="en-US" sz="1400" b="1" kern="0" dirty="0" smtClean="0">
                <a:solidFill>
                  <a:srgbClr val="CC0000"/>
                </a:solidFill>
                <a:latin typeface="微软雅黑"/>
                <a:ea typeface="微软雅黑"/>
                <a:cs typeface="微软雅黑"/>
              </a:rPr>
              <a:t>开发云课堂</a:t>
            </a:r>
            <a:endParaRPr lang="en-US" altLang="zh-CN" sz="1400" b="1" kern="0" dirty="0" smtClean="0">
              <a:solidFill>
                <a:srgbClr val="CC0000"/>
              </a:solidFill>
              <a:latin typeface="微软雅黑"/>
              <a:ea typeface="微软雅黑"/>
              <a:cs typeface="微软雅黑"/>
            </a:endParaRPr>
          </a:p>
        </p:txBody>
      </p:sp>
    </p:spTree>
    <p:extLst>
      <p:ext uri="{BB962C8B-B14F-4D97-AF65-F5344CB8AC3E}">
        <p14:creationId xmlns:p14="http://schemas.microsoft.com/office/powerpoint/2010/main" xmlns="" val="25725583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p:cNvSpPr>
            <a:spLocks/>
          </p:cNvSpPr>
          <p:nvPr/>
        </p:nvSpPr>
        <p:spPr bwMode="auto">
          <a:xfrm>
            <a:off x="1872403" y="2047410"/>
            <a:ext cx="1306896" cy="1010368"/>
          </a:xfrm>
          <a:custGeom>
            <a:avLst/>
            <a:gdLst>
              <a:gd name="T0" fmla="*/ 247 w 1269"/>
              <a:gd name="T1" fmla="*/ 191 h 1250"/>
              <a:gd name="T2" fmla="*/ 329 w 1269"/>
              <a:gd name="T3" fmla="*/ 127 h 1250"/>
              <a:gd name="T4" fmla="*/ 318 w 1269"/>
              <a:gd name="T5" fmla="*/ 81 h 1250"/>
              <a:gd name="T6" fmla="*/ 431 w 1269"/>
              <a:gd name="T7" fmla="*/ 30 h 1250"/>
              <a:gd name="T8" fmla="*/ 460 w 1269"/>
              <a:gd name="T9" fmla="*/ 73 h 1250"/>
              <a:gd name="T10" fmla="*/ 562 w 1269"/>
              <a:gd name="T11" fmla="*/ 49 h 1250"/>
              <a:gd name="T12" fmla="*/ 573 w 1269"/>
              <a:gd name="T13" fmla="*/ 1 h 1250"/>
              <a:gd name="T14" fmla="*/ 692 w 1269"/>
              <a:gd name="T15" fmla="*/ 0 h 1250"/>
              <a:gd name="T16" fmla="*/ 701 w 1269"/>
              <a:gd name="T17" fmla="*/ 49 h 1250"/>
              <a:gd name="T18" fmla="*/ 801 w 1269"/>
              <a:gd name="T19" fmla="*/ 69 h 1250"/>
              <a:gd name="T20" fmla="*/ 833 w 1269"/>
              <a:gd name="T21" fmla="*/ 30 h 1250"/>
              <a:gd name="T22" fmla="*/ 945 w 1269"/>
              <a:gd name="T23" fmla="*/ 79 h 1250"/>
              <a:gd name="T24" fmla="*/ 932 w 1269"/>
              <a:gd name="T25" fmla="*/ 126 h 1250"/>
              <a:gd name="T26" fmla="*/ 1016 w 1269"/>
              <a:gd name="T27" fmla="*/ 185 h 1250"/>
              <a:gd name="T28" fmla="*/ 1059 w 1269"/>
              <a:gd name="T29" fmla="*/ 162 h 1250"/>
              <a:gd name="T30" fmla="*/ 1141 w 1269"/>
              <a:gd name="T31" fmla="*/ 252 h 1250"/>
              <a:gd name="T32" fmla="*/ 1111 w 1269"/>
              <a:gd name="T33" fmla="*/ 288 h 1250"/>
              <a:gd name="T34" fmla="*/ 1163 w 1269"/>
              <a:gd name="T35" fmla="*/ 379 h 1250"/>
              <a:gd name="T36" fmla="*/ 1214 w 1269"/>
              <a:gd name="T37" fmla="*/ 372 h 1250"/>
              <a:gd name="T38" fmla="*/ 1253 w 1269"/>
              <a:gd name="T39" fmla="*/ 488 h 1250"/>
              <a:gd name="T40" fmla="*/ 1206 w 1269"/>
              <a:gd name="T41" fmla="*/ 512 h 1250"/>
              <a:gd name="T42" fmla="*/ 1220 w 1269"/>
              <a:gd name="T43" fmla="*/ 612 h 1250"/>
              <a:gd name="T44" fmla="*/ 1268 w 1269"/>
              <a:gd name="T45" fmla="*/ 631 h 1250"/>
              <a:gd name="T46" fmla="*/ 1257 w 1269"/>
              <a:gd name="T47" fmla="*/ 748 h 1250"/>
              <a:gd name="T48" fmla="*/ 1206 w 1269"/>
              <a:gd name="T49" fmla="*/ 751 h 1250"/>
              <a:gd name="T50" fmla="*/ 1173 w 1269"/>
              <a:gd name="T51" fmla="*/ 852 h 1250"/>
              <a:gd name="T52" fmla="*/ 1211 w 1269"/>
              <a:gd name="T53" fmla="*/ 885 h 1250"/>
              <a:gd name="T54" fmla="*/ 1150 w 1269"/>
              <a:gd name="T55" fmla="*/ 990 h 1250"/>
              <a:gd name="T56" fmla="*/ 1103 w 1269"/>
              <a:gd name="T57" fmla="*/ 970 h 1250"/>
              <a:gd name="T58" fmla="*/ 1035 w 1269"/>
              <a:gd name="T59" fmla="*/ 1048 h 1250"/>
              <a:gd name="T60" fmla="*/ 1054 w 1269"/>
              <a:gd name="T61" fmla="*/ 1097 h 1250"/>
              <a:gd name="T62" fmla="*/ 955 w 1269"/>
              <a:gd name="T63" fmla="*/ 1167 h 1250"/>
              <a:gd name="T64" fmla="*/ 920 w 1269"/>
              <a:gd name="T65" fmla="*/ 1130 h 1250"/>
              <a:gd name="T66" fmla="*/ 826 w 1269"/>
              <a:gd name="T67" fmla="*/ 1174 h 1250"/>
              <a:gd name="T68" fmla="*/ 826 w 1269"/>
              <a:gd name="T69" fmla="*/ 1224 h 1250"/>
              <a:gd name="T70" fmla="*/ 705 w 1269"/>
              <a:gd name="T71" fmla="*/ 1249 h 1250"/>
              <a:gd name="T72" fmla="*/ 687 w 1269"/>
              <a:gd name="T73" fmla="*/ 1201 h 1250"/>
              <a:gd name="T74" fmla="*/ 585 w 1269"/>
              <a:gd name="T75" fmla="*/ 1203 h 1250"/>
              <a:gd name="T76" fmla="*/ 564 w 1269"/>
              <a:gd name="T77" fmla="*/ 1249 h 1250"/>
              <a:gd name="T78" fmla="*/ 445 w 1269"/>
              <a:gd name="T79" fmla="*/ 1224 h 1250"/>
              <a:gd name="T80" fmla="*/ 446 w 1269"/>
              <a:gd name="T81" fmla="*/ 1174 h 1250"/>
              <a:gd name="T82" fmla="*/ 351 w 1269"/>
              <a:gd name="T83" fmla="*/ 1135 h 1250"/>
              <a:gd name="T84" fmla="*/ 314 w 1269"/>
              <a:gd name="T85" fmla="*/ 1167 h 1250"/>
              <a:gd name="T86" fmla="*/ 212 w 1269"/>
              <a:gd name="T87" fmla="*/ 1097 h 1250"/>
              <a:gd name="T88" fmla="*/ 237 w 1269"/>
              <a:gd name="T89" fmla="*/ 1051 h 1250"/>
              <a:gd name="T90" fmla="*/ 167 w 1269"/>
              <a:gd name="T91" fmla="*/ 978 h 1250"/>
              <a:gd name="T92" fmla="*/ 117 w 1269"/>
              <a:gd name="T93" fmla="*/ 990 h 1250"/>
              <a:gd name="T94" fmla="*/ 55 w 1269"/>
              <a:gd name="T95" fmla="*/ 885 h 1250"/>
              <a:gd name="T96" fmla="*/ 95 w 1269"/>
              <a:gd name="T97" fmla="*/ 856 h 1250"/>
              <a:gd name="T98" fmla="*/ 63 w 1269"/>
              <a:gd name="T99" fmla="*/ 759 h 1250"/>
              <a:gd name="T100" fmla="*/ 14 w 1269"/>
              <a:gd name="T101" fmla="*/ 751 h 1250"/>
              <a:gd name="T102" fmla="*/ 0 w 1269"/>
              <a:gd name="T103" fmla="*/ 631 h 1250"/>
              <a:gd name="T104" fmla="*/ 47 w 1269"/>
              <a:gd name="T105" fmla="*/ 620 h 1250"/>
              <a:gd name="T106" fmla="*/ 58 w 1269"/>
              <a:gd name="T107" fmla="*/ 517 h 1250"/>
              <a:gd name="T108" fmla="*/ 14 w 1269"/>
              <a:gd name="T109" fmla="*/ 491 h 1250"/>
              <a:gd name="T110" fmla="*/ 51 w 1269"/>
              <a:gd name="T111" fmla="*/ 375 h 1250"/>
              <a:gd name="T112" fmla="*/ 101 w 1269"/>
              <a:gd name="T113" fmla="*/ 383 h 1250"/>
              <a:gd name="T114" fmla="*/ 151 w 1269"/>
              <a:gd name="T115" fmla="*/ 293 h 1250"/>
              <a:gd name="T116" fmla="*/ 121 w 1269"/>
              <a:gd name="T117" fmla="*/ 254 h 1250"/>
              <a:gd name="T118" fmla="*/ 204 w 1269"/>
              <a:gd name="T119" fmla="*/ 162 h 1250"/>
              <a:gd name="T120" fmla="*/ 247 w 1269"/>
              <a:gd name="T121" fmla="*/ 191 h 12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9"/>
              <a:gd name="T184" fmla="*/ 0 h 1250"/>
              <a:gd name="T185" fmla="*/ 1269 w 1269"/>
              <a:gd name="T186" fmla="*/ 1250 h 12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9" h="1250">
                <a:moveTo>
                  <a:pt x="247" y="191"/>
                </a:moveTo>
                <a:lnTo>
                  <a:pt x="329" y="127"/>
                </a:lnTo>
                <a:lnTo>
                  <a:pt x="318" y="81"/>
                </a:lnTo>
                <a:lnTo>
                  <a:pt x="431" y="30"/>
                </a:lnTo>
                <a:lnTo>
                  <a:pt x="460" y="73"/>
                </a:lnTo>
                <a:lnTo>
                  <a:pt x="562" y="49"/>
                </a:lnTo>
                <a:lnTo>
                  <a:pt x="573" y="1"/>
                </a:lnTo>
                <a:lnTo>
                  <a:pt x="692" y="0"/>
                </a:lnTo>
                <a:lnTo>
                  <a:pt x="701" y="49"/>
                </a:lnTo>
                <a:lnTo>
                  <a:pt x="801" y="69"/>
                </a:lnTo>
                <a:lnTo>
                  <a:pt x="833" y="30"/>
                </a:lnTo>
                <a:lnTo>
                  <a:pt x="945" y="79"/>
                </a:lnTo>
                <a:lnTo>
                  <a:pt x="932" y="126"/>
                </a:lnTo>
                <a:lnTo>
                  <a:pt x="1016" y="185"/>
                </a:lnTo>
                <a:lnTo>
                  <a:pt x="1059" y="162"/>
                </a:lnTo>
                <a:lnTo>
                  <a:pt x="1141" y="252"/>
                </a:lnTo>
                <a:lnTo>
                  <a:pt x="1111" y="288"/>
                </a:lnTo>
                <a:lnTo>
                  <a:pt x="1163" y="379"/>
                </a:lnTo>
                <a:lnTo>
                  <a:pt x="1214" y="372"/>
                </a:lnTo>
                <a:lnTo>
                  <a:pt x="1253" y="488"/>
                </a:lnTo>
                <a:lnTo>
                  <a:pt x="1206" y="512"/>
                </a:lnTo>
                <a:lnTo>
                  <a:pt x="1220" y="612"/>
                </a:lnTo>
                <a:lnTo>
                  <a:pt x="1268" y="631"/>
                </a:lnTo>
                <a:lnTo>
                  <a:pt x="1257" y="748"/>
                </a:lnTo>
                <a:lnTo>
                  <a:pt x="1206" y="751"/>
                </a:lnTo>
                <a:lnTo>
                  <a:pt x="1173" y="852"/>
                </a:lnTo>
                <a:lnTo>
                  <a:pt x="1211" y="885"/>
                </a:lnTo>
                <a:lnTo>
                  <a:pt x="1150" y="990"/>
                </a:lnTo>
                <a:lnTo>
                  <a:pt x="1103" y="970"/>
                </a:lnTo>
                <a:lnTo>
                  <a:pt x="1035" y="1048"/>
                </a:lnTo>
                <a:lnTo>
                  <a:pt x="1054" y="1097"/>
                </a:lnTo>
                <a:lnTo>
                  <a:pt x="955" y="1167"/>
                </a:lnTo>
                <a:lnTo>
                  <a:pt x="920" y="1130"/>
                </a:lnTo>
                <a:lnTo>
                  <a:pt x="826" y="1174"/>
                </a:lnTo>
                <a:lnTo>
                  <a:pt x="826" y="1224"/>
                </a:lnTo>
                <a:lnTo>
                  <a:pt x="705" y="1249"/>
                </a:lnTo>
                <a:lnTo>
                  <a:pt x="687" y="1201"/>
                </a:lnTo>
                <a:lnTo>
                  <a:pt x="585" y="1203"/>
                </a:lnTo>
                <a:lnTo>
                  <a:pt x="564" y="1249"/>
                </a:lnTo>
                <a:lnTo>
                  <a:pt x="445" y="1224"/>
                </a:lnTo>
                <a:lnTo>
                  <a:pt x="446" y="1174"/>
                </a:lnTo>
                <a:lnTo>
                  <a:pt x="351" y="1135"/>
                </a:lnTo>
                <a:lnTo>
                  <a:pt x="314" y="1167"/>
                </a:lnTo>
                <a:lnTo>
                  <a:pt x="212" y="1097"/>
                </a:lnTo>
                <a:lnTo>
                  <a:pt x="237" y="1051"/>
                </a:lnTo>
                <a:lnTo>
                  <a:pt x="167" y="978"/>
                </a:lnTo>
                <a:lnTo>
                  <a:pt x="117" y="990"/>
                </a:lnTo>
                <a:lnTo>
                  <a:pt x="55" y="885"/>
                </a:lnTo>
                <a:lnTo>
                  <a:pt x="95" y="856"/>
                </a:lnTo>
                <a:lnTo>
                  <a:pt x="63" y="759"/>
                </a:lnTo>
                <a:lnTo>
                  <a:pt x="14" y="751"/>
                </a:lnTo>
                <a:lnTo>
                  <a:pt x="0" y="631"/>
                </a:lnTo>
                <a:lnTo>
                  <a:pt x="47" y="620"/>
                </a:lnTo>
                <a:lnTo>
                  <a:pt x="58" y="517"/>
                </a:lnTo>
                <a:lnTo>
                  <a:pt x="14" y="491"/>
                </a:lnTo>
                <a:lnTo>
                  <a:pt x="51" y="375"/>
                </a:lnTo>
                <a:lnTo>
                  <a:pt x="101" y="383"/>
                </a:lnTo>
                <a:lnTo>
                  <a:pt x="151" y="293"/>
                </a:lnTo>
                <a:lnTo>
                  <a:pt x="121" y="254"/>
                </a:lnTo>
                <a:lnTo>
                  <a:pt x="204" y="162"/>
                </a:lnTo>
                <a:lnTo>
                  <a:pt x="247" y="191"/>
                </a:lnTo>
              </a:path>
            </a:pathLst>
          </a:custGeom>
          <a:gradFill flip="none" rotWithShape="1">
            <a:gsLst>
              <a:gs pos="0">
                <a:srgbClr val="6EFF01"/>
              </a:gs>
              <a:gs pos="90000">
                <a:srgbClr val="0F5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a:bevelT/>
            <a:bevelB/>
            <a:contourClr>
              <a:sysClr val="window" lastClr="FFFFFF"/>
            </a:contourClr>
          </a:sp3d>
        </p:spPr>
        <p:txBody>
          <a:bodyPr lIns="91402" tIns="45701" rIns="91402" bIns="45701" anchor="ctr">
            <a:sp3d/>
          </a:bodyPr>
          <a:lstStyle/>
          <a:p>
            <a:pPr algn="ctr" defTabSz="685513" eaLnBrk="0" fontAlgn="ctr" hangingPunct="0">
              <a:buClr>
                <a:srgbClr val="FF0000"/>
              </a:buClr>
              <a:buSzPct val="70000"/>
              <a:defRPr/>
            </a:pPr>
            <a:endParaRPr lang="zh-CN" altLang="en-US" sz="1200" b="1" kern="0" dirty="0">
              <a:solidFill>
                <a:sysClr val="window" lastClr="FFFFFF"/>
              </a:solidFill>
              <a:latin typeface="微软雅黑" pitchFamily="34" charset="-122"/>
              <a:ea typeface="微软雅黑" pitchFamily="34" charset="-122"/>
            </a:endParaRPr>
          </a:p>
        </p:txBody>
      </p:sp>
      <p:sp>
        <p:nvSpPr>
          <p:cNvPr id="10" name="Freeform 7"/>
          <p:cNvSpPr>
            <a:spLocks/>
          </p:cNvSpPr>
          <p:nvPr/>
        </p:nvSpPr>
        <p:spPr bwMode="auto">
          <a:xfrm>
            <a:off x="6481809" y="3207371"/>
            <a:ext cx="1266177" cy="1038932"/>
          </a:xfrm>
          <a:custGeom>
            <a:avLst/>
            <a:gdLst>
              <a:gd name="T0" fmla="*/ 6 w 1269"/>
              <a:gd name="T1" fmla="*/ 5 h 1250"/>
              <a:gd name="T2" fmla="*/ 8 w 1269"/>
              <a:gd name="T3" fmla="*/ 4 h 1250"/>
              <a:gd name="T4" fmla="*/ 8 w 1269"/>
              <a:gd name="T5" fmla="*/ 2 h 1250"/>
              <a:gd name="T6" fmla="*/ 11 w 1269"/>
              <a:gd name="T7" fmla="*/ 2 h 1250"/>
              <a:gd name="T8" fmla="*/ 12 w 1269"/>
              <a:gd name="T9" fmla="*/ 2 h 1250"/>
              <a:gd name="T10" fmla="*/ 15 w 1269"/>
              <a:gd name="T11" fmla="*/ 2 h 1250"/>
              <a:gd name="T12" fmla="*/ 15 w 1269"/>
              <a:gd name="T13" fmla="*/ 1 h 1250"/>
              <a:gd name="T14" fmla="*/ 18 w 1269"/>
              <a:gd name="T15" fmla="*/ 0 h 1250"/>
              <a:gd name="T16" fmla="*/ 19 w 1269"/>
              <a:gd name="T17" fmla="*/ 2 h 1250"/>
              <a:gd name="T18" fmla="*/ 20 w 1269"/>
              <a:gd name="T19" fmla="*/ 2 h 1250"/>
              <a:gd name="T20" fmla="*/ 23 w 1269"/>
              <a:gd name="T21" fmla="*/ 2 h 1250"/>
              <a:gd name="T22" fmla="*/ 25 w 1269"/>
              <a:gd name="T23" fmla="*/ 2 h 1250"/>
              <a:gd name="T24" fmla="*/ 25 w 1269"/>
              <a:gd name="T25" fmla="*/ 4 h 1250"/>
              <a:gd name="T26" fmla="*/ 27 w 1269"/>
              <a:gd name="T27" fmla="*/ 5 h 1250"/>
              <a:gd name="T28" fmla="*/ 27 w 1269"/>
              <a:gd name="T29" fmla="*/ 5 h 1250"/>
              <a:gd name="T30" fmla="*/ 30 w 1269"/>
              <a:gd name="T31" fmla="*/ 6 h 1250"/>
              <a:gd name="T32" fmla="*/ 30 w 1269"/>
              <a:gd name="T33" fmla="*/ 8 h 1250"/>
              <a:gd name="T34" fmla="*/ 31 w 1269"/>
              <a:gd name="T35" fmla="*/ 10 h 1250"/>
              <a:gd name="T36" fmla="*/ 32 w 1269"/>
              <a:gd name="T37" fmla="*/ 10 h 1250"/>
              <a:gd name="T38" fmla="*/ 33 w 1269"/>
              <a:gd name="T39" fmla="*/ 13 h 1250"/>
              <a:gd name="T40" fmla="*/ 32 w 1269"/>
              <a:gd name="T41" fmla="*/ 14 h 1250"/>
              <a:gd name="T42" fmla="*/ 32 w 1269"/>
              <a:gd name="T43" fmla="*/ 16 h 1250"/>
              <a:gd name="T44" fmla="*/ 34 w 1269"/>
              <a:gd name="T45" fmla="*/ 17 h 1250"/>
              <a:gd name="T46" fmla="*/ 33 w 1269"/>
              <a:gd name="T47" fmla="*/ 20 h 1250"/>
              <a:gd name="T48" fmla="*/ 32 w 1269"/>
              <a:gd name="T49" fmla="*/ 20 h 1250"/>
              <a:gd name="T50" fmla="*/ 31 w 1269"/>
              <a:gd name="T51" fmla="*/ 22 h 1250"/>
              <a:gd name="T52" fmla="*/ 32 w 1269"/>
              <a:gd name="T53" fmla="*/ 23 h 1250"/>
              <a:gd name="T54" fmla="*/ 30 w 1269"/>
              <a:gd name="T55" fmla="*/ 26 h 1250"/>
              <a:gd name="T56" fmla="*/ 30 w 1269"/>
              <a:gd name="T57" fmla="*/ 26 h 1250"/>
              <a:gd name="T58" fmla="*/ 27 w 1269"/>
              <a:gd name="T59" fmla="*/ 27 h 1250"/>
              <a:gd name="T60" fmla="*/ 27 w 1269"/>
              <a:gd name="T61" fmla="*/ 29 h 1250"/>
              <a:gd name="T62" fmla="*/ 25 w 1269"/>
              <a:gd name="T63" fmla="*/ 31 h 1250"/>
              <a:gd name="T64" fmla="*/ 24 w 1269"/>
              <a:gd name="T65" fmla="*/ 29 h 1250"/>
              <a:gd name="T66" fmla="*/ 23 w 1269"/>
              <a:gd name="T67" fmla="*/ 31 h 1250"/>
              <a:gd name="T68" fmla="*/ 23 w 1269"/>
              <a:gd name="T69" fmla="*/ 32 h 1250"/>
              <a:gd name="T70" fmla="*/ 19 w 1269"/>
              <a:gd name="T71" fmla="*/ 33 h 1250"/>
              <a:gd name="T72" fmla="*/ 18 w 1269"/>
              <a:gd name="T73" fmla="*/ 32 h 1250"/>
              <a:gd name="T74" fmla="*/ 15 w 1269"/>
              <a:gd name="T75" fmla="*/ 32 h 1250"/>
              <a:gd name="T76" fmla="*/ 15 w 1269"/>
              <a:gd name="T77" fmla="*/ 33 h 1250"/>
              <a:gd name="T78" fmla="*/ 11 w 1269"/>
              <a:gd name="T79" fmla="*/ 32 h 1250"/>
              <a:gd name="T80" fmla="*/ 11 w 1269"/>
              <a:gd name="T81" fmla="*/ 31 h 1250"/>
              <a:gd name="T82" fmla="*/ 10 w 1269"/>
              <a:gd name="T83" fmla="*/ 29 h 1250"/>
              <a:gd name="T84" fmla="*/ 8 w 1269"/>
              <a:gd name="T85" fmla="*/ 31 h 1250"/>
              <a:gd name="T86" fmla="*/ 6 w 1269"/>
              <a:gd name="T87" fmla="*/ 29 h 1250"/>
              <a:gd name="T88" fmla="*/ 6 w 1269"/>
              <a:gd name="T89" fmla="*/ 27 h 1250"/>
              <a:gd name="T90" fmla="*/ 5 w 1269"/>
              <a:gd name="T91" fmla="*/ 26 h 1250"/>
              <a:gd name="T92" fmla="*/ 4 w 1269"/>
              <a:gd name="T93" fmla="*/ 26 h 1250"/>
              <a:gd name="T94" fmla="*/ 2 w 1269"/>
              <a:gd name="T95" fmla="*/ 23 h 1250"/>
              <a:gd name="T96" fmla="*/ 3 w 1269"/>
              <a:gd name="T97" fmla="*/ 22 h 1250"/>
              <a:gd name="T98" fmla="*/ 2 w 1269"/>
              <a:gd name="T99" fmla="*/ 20 h 1250"/>
              <a:gd name="T100" fmla="*/ 2 w 1269"/>
              <a:gd name="T101" fmla="*/ 20 h 1250"/>
              <a:gd name="T102" fmla="*/ 0 w 1269"/>
              <a:gd name="T103" fmla="*/ 17 h 1250"/>
              <a:gd name="T104" fmla="*/ 2 w 1269"/>
              <a:gd name="T105" fmla="*/ 17 h 1250"/>
              <a:gd name="T106" fmla="*/ 2 w 1269"/>
              <a:gd name="T107" fmla="*/ 14 h 1250"/>
              <a:gd name="T108" fmla="*/ 2 w 1269"/>
              <a:gd name="T109" fmla="*/ 13 h 1250"/>
              <a:gd name="T110" fmla="*/ 2 w 1269"/>
              <a:gd name="T111" fmla="*/ 10 h 1250"/>
              <a:gd name="T112" fmla="*/ 3 w 1269"/>
              <a:gd name="T113" fmla="*/ 10 h 1250"/>
              <a:gd name="T114" fmla="*/ 4 w 1269"/>
              <a:gd name="T115" fmla="*/ 8 h 1250"/>
              <a:gd name="T116" fmla="*/ 4 w 1269"/>
              <a:gd name="T117" fmla="*/ 6 h 1250"/>
              <a:gd name="T118" fmla="*/ 6 w 1269"/>
              <a:gd name="T119" fmla="*/ 5 h 1250"/>
              <a:gd name="T120" fmla="*/ 6 w 1269"/>
              <a:gd name="T121" fmla="*/ 5 h 12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9"/>
              <a:gd name="T184" fmla="*/ 0 h 1250"/>
              <a:gd name="T185" fmla="*/ 1269 w 1269"/>
              <a:gd name="T186" fmla="*/ 1250 h 12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9" h="1250">
                <a:moveTo>
                  <a:pt x="247" y="191"/>
                </a:moveTo>
                <a:lnTo>
                  <a:pt x="329" y="127"/>
                </a:lnTo>
                <a:lnTo>
                  <a:pt x="318" y="81"/>
                </a:lnTo>
                <a:lnTo>
                  <a:pt x="431" y="30"/>
                </a:lnTo>
                <a:lnTo>
                  <a:pt x="460" y="73"/>
                </a:lnTo>
                <a:lnTo>
                  <a:pt x="562" y="49"/>
                </a:lnTo>
                <a:lnTo>
                  <a:pt x="573" y="1"/>
                </a:lnTo>
                <a:lnTo>
                  <a:pt x="692" y="0"/>
                </a:lnTo>
                <a:lnTo>
                  <a:pt x="701" y="49"/>
                </a:lnTo>
                <a:lnTo>
                  <a:pt x="801" y="69"/>
                </a:lnTo>
                <a:lnTo>
                  <a:pt x="833" y="30"/>
                </a:lnTo>
                <a:lnTo>
                  <a:pt x="945" y="79"/>
                </a:lnTo>
                <a:lnTo>
                  <a:pt x="932" y="126"/>
                </a:lnTo>
                <a:lnTo>
                  <a:pt x="1016" y="185"/>
                </a:lnTo>
                <a:lnTo>
                  <a:pt x="1059" y="162"/>
                </a:lnTo>
                <a:lnTo>
                  <a:pt x="1141" y="252"/>
                </a:lnTo>
                <a:lnTo>
                  <a:pt x="1111" y="288"/>
                </a:lnTo>
                <a:lnTo>
                  <a:pt x="1163" y="379"/>
                </a:lnTo>
                <a:lnTo>
                  <a:pt x="1214" y="372"/>
                </a:lnTo>
                <a:lnTo>
                  <a:pt x="1253" y="488"/>
                </a:lnTo>
                <a:lnTo>
                  <a:pt x="1206" y="512"/>
                </a:lnTo>
                <a:lnTo>
                  <a:pt x="1220" y="612"/>
                </a:lnTo>
                <a:lnTo>
                  <a:pt x="1268" y="631"/>
                </a:lnTo>
                <a:lnTo>
                  <a:pt x="1257" y="748"/>
                </a:lnTo>
                <a:lnTo>
                  <a:pt x="1206" y="751"/>
                </a:lnTo>
                <a:lnTo>
                  <a:pt x="1173" y="852"/>
                </a:lnTo>
                <a:lnTo>
                  <a:pt x="1211" y="885"/>
                </a:lnTo>
                <a:lnTo>
                  <a:pt x="1150" y="990"/>
                </a:lnTo>
                <a:lnTo>
                  <a:pt x="1103" y="970"/>
                </a:lnTo>
                <a:lnTo>
                  <a:pt x="1035" y="1048"/>
                </a:lnTo>
                <a:lnTo>
                  <a:pt x="1054" y="1097"/>
                </a:lnTo>
                <a:lnTo>
                  <a:pt x="955" y="1167"/>
                </a:lnTo>
                <a:lnTo>
                  <a:pt x="920" y="1130"/>
                </a:lnTo>
                <a:lnTo>
                  <a:pt x="826" y="1174"/>
                </a:lnTo>
                <a:lnTo>
                  <a:pt x="826" y="1224"/>
                </a:lnTo>
                <a:lnTo>
                  <a:pt x="705" y="1249"/>
                </a:lnTo>
                <a:lnTo>
                  <a:pt x="687" y="1201"/>
                </a:lnTo>
                <a:lnTo>
                  <a:pt x="585" y="1203"/>
                </a:lnTo>
                <a:lnTo>
                  <a:pt x="564" y="1249"/>
                </a:lnTo>
                <a:lnTo>
                  <a:pt x="445" y="1224"/>
                </a:lnTo>
                <a:lnTo>
                  <a:pt x="446" y="1174"/>
                </a:lnTo>
                <a:lnTo>
                  <a:pt x="351" y="1135"/>
                </a:lnTo>
                <a:lnTo>
                  <a:pt x="314" y="1167"/>
                </a:lnTo>
                <a:lnTo>
                  <a:pt x="212" y="1097"/>
                </a:lnTo>
                <a:lnTo>
                  <a:pt x="237" y="1051"/>
                </a:lnTo>
                <a:lnTo>
                  <a:pt x="167" y="978"/>
                </a:lnTo>
                <a:lnTo>
                  <a:pt x="117" y="990"/>
                </a:lnTo>
                <a:lnTo>
                  <a:pt x="55" y="885"/>
                </a:lnTo>
                <a:lnTo>
                  <a:pt x="95" y="856"/>
                </a:lnTo>
                <a:lnTo>
                  <a:pt x="63" y="759"/>
                </a:lnTo>
                <a:lnTo>
                  <a:pt x="14" y="751"/>
                </a:lnTo>
                <a:lnTo>
                  <a:pt x="0" y="631"/>
                </a:lnTo>
                <a:lnTo>
                  <a:pt x="47" y="620"/>
                </a:lnTo>
                <a:lnTo>
                  <a:pt x="58" y="517"/>
                </a:lnTo>
                <a:lnTo>
                  <a:pt x="14" y="491"/>
                </a:lnTo>
                <a:lnTo>
                  <a:pt x="51" y="375"/>
                </a:lnTo>
                <a:lnTo>
                  <a:pt x="101" y="383"/>
                </a:lnTo>
                <a:lnTo>
                  <a:pt x="151" y="293"/>
                </a:lnTo>
                <a:lnTo>
                  <a:pt x="121" y="254"/>
                </a:lnTo>
                <a:lnTo>
                  <a:pt x="204" y="162"/>
                </a:lnTo>
                <a:lnTo>
                  <a:pt x="247" y="191"/>
                </a:lnTo>
              </a:path>
            </a:pathLst>
          </a:cu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a:bevelT w="50800" h="152400"/>
            <a:bevelB w="0" h="114300"/>
            <a:contourClr>
              <a:sysClr val="window" lastClr="FFFFFF"/>
            </a:contourClr>
          </a:sp3d>
        </p:spPr>
        <p:txBody>
          <a:bodyPr lIns="91402" tIns="45701" rIns="91402" bIns="45701" anchor="ctr">
            <a:sp3d/>
          </a:bodyPr>
          <a:lstStyle/>
          <a:p>
            <a:pPr algn="ctr" defTabSz="685513" eaLnBrk="0" fontAlgn="ctr" hangingPunct="0">
              <a:buClr>
                <a:srgbClr val="FF0000"/>
              </a:buClr>
              <a:buSzPct val="70000"/>
              <a:defRPr/>
            </a:pPr>
            <a:endParaRPr lang="zh-CN" altLang="en-US" sz="1200" kern="0" dirty="0">
              <a:solidFill>
                <a:sysClr val="window" lastClr="FFFFFF"/>
              </a:solidFill>
              <a:effectLst>
                <a:reflection blurRad="6350" stA="50000" endA="300" endPos="50000" dist="29997" dir="5400000" sy="-100000" algn="bl" rotWithShape="0"/>
              </a:effectLst>
              <a:latin typeface="微软雅黑" pitchFamily="34" charset="-122"/>
              <a:ea typeface="微软雅黑" pitchFamily="34" charset="-122"/>
            </a:endParaRPr>
          </a:p>
        </p:txBody>
      </p:sp>
      <p:sp>
        <p:nvSpPr>
          <p:cNvPr id="11" name="Freeform 10"/>
          <p:cNvSpPr>
            <a:spLocks/>
          </p:cNvSpPr>
          <p:nvPr/>
        </p:nvSpPr>
        <p:spPr bwMode="auto">
          <a:xfrm>
            <a:off x="5336274" y="2925888"/>
            <a:ext cx="1264859" cy="1038932"/>
          </a:xfrm>
          <a:custGeom>
            <a:avLst/>
            <a:gdLst>
              <a:gd name="T0" fmla="*/ 247 w 1269"/>
              <a:gd name="T1" fmla="*/ 191 h 1250"/>
              <a:gd name="T2" fmla="*/ 329 w 1269"/>
              <a:gd name="T3" fmla="*/ 127 h 1250"/>
              <a:gd name="T4" fmla="*/ 318 w 1269"/>
              <a:gd name="T5" fmla="*/ 81 h 1250"/>
              <a:gd name="T6" fmla="*/ 431 w 1269"/>
              <a:gd name="T7" fmla="*/ 30 h 1250"/>
              <a:gd name="T8" fmla="*/ 460 w 1269"/>
              <a:gd name="T9" fmla="*/ 73 h 1250"/>
              <a:gd name="T10" fmla="*/ 562 w 1269"/>
              <a:gd name="T11" fmla="*/ 49 h 1250"/>
              <a:gd name="T12" fmla="*/ 573 w 1269"/>
              <a:gd name="T13" fmla="*/ 1 h 1250"/>
              <a:gd name="T14" fmla="*/ 692 w 1269"/>
              <a:gd name="T15" fmla="*/ 0 h 1250"/>
              <a:gd name="T16" fmla="*/ 701 w 1269"/>
              <a:gd name="T17" fmla="*/ 49 h 1250"/>
              <a:gd name="T18" fmla="*/ 801 w 1269"/>
              <a:gd name="T19" fmla="*/ 69 h 1250"/>
              <a:gd name="T20" fmla="*/ 833 w 1269"/>
              <a:gd name="T21" fmla="*/ 30 h 1250"/>
              <a:gd name="T22" fmla="*/ 945 w 1269"/>
              <a:gd name="T23" fmla="*/ 79 h 1250"/>
              <a:gd name="T24" fmla="*/ 932 w 1269"/>
              <a:gd name="T25" fmla="*/ 126 h 1250"/>
              <a:gd name="T26" fmla="*/ 1016 w 1269"/>
              <a:gd name="T27" fmla="*/ 185 h 1250"/>
              <a:gd name="T28" fmla="*/ 1059 w 1269"/>
              <a:gd name="T29" fmla="*/ 162 h 1250"/>
              <a:gd name="T30" fmla="*/ 1141 w 1269"/>
              <a:gd name="T31" fmla="*/ 252 h 1250"/>
              <a:gd name="T32" fmla="*/ 1111 w 1269"/>
              <a:gd name="T33" fmla="*/ 288 h 1250"/>
              <a:gd name="T34" fmla="*/ 1163 w 1269"/>
              <a:gd name="T35" fmla="*/ 379 h 1250"/>
              <a:gd name="T36" fmla="*/ 1214 w 1269"/>
              <a:gd name="T37" fmla="*/ 372 h 1250"/>
              <a:gd name="T38" fmla="*/ 1253 w 1269"/>
              <a:gd name="T39" fmla="*/ 488 h 1250"/>
              <a:gd name="T40" fmla="*/ 1206 w 1269"/>
              <a:gd name="T41" fmla="*/ 512 h 1250"/>
              <a:gd name="T42" fmla="*/ 1220 w 1269"/>
              <a:gd name="T43" fmla="*/ 612 h 1250"/>
              <a:gd name="T44" fmla="*/ 1268 w 1269"/>
              <a:gd name="T45" fmla="*/ 631 h 1250"/>
              <a:gd name="T46" fmla="*/ 1257 w 1269"/>
              <a:gd name="T47" fmla="*/ 748 h 1250"/>
              <a:gd name="T48" fmla="*/ 1206 w 1269"/>
              <a:gd name="T49" fmla="*/ 751 h 1250"/>
              <a:gd name="T50" fmla="*/ 1173 w 1269"/>
              <a:gd name="T51" fmla="*/ 852 h 1250"/>
              <a:gd name="T52" fmla="*/ 1211 w 1269"/>
              <a:gd name="T53" fmla="*/ 885 h 1250"/>
              <a:gd name="T54" fmla="*/ 1150 w 1269"/>
              <a:gd name="T55" fmla="*/ 990 h 1250"/>
              <a:gd name="T56" fmla="*/ 1103 w 1269"/>
              <a:gd name="T57" fmla="*/ 970 h 1250"/>
              <a:gd name="T58" fmla="*/ 1035 w 1269"/>
              <a:gd name="T59" fmla="*/ 1048 h 1250"/>
              <a:gd name="T60" fmla="*/ 1054 w 1269"/>
              <a:gd name="T61" fmla="*/ 1097 h 1250"/>
              <a:gd name="T62" fmla="*/ 955 w 1269"/>
              <a:gd name="T63" fmla="*/ 1167 h 1250"/>
              <a:gd name="T64" fmla="*/ 920 w 1269"/>
              <a:gd name="T65" fmla="*/ 1130 h 1250"/>
              <a:gd name="T66" fmla="*/ 826 w 1269"/>
              <a:gd name="T67" fmla="*/ 1174 h 1250"/>
              <a:gd name="T68" fmla="*/ 826 w 1269"/>
              <a:gd name="T69" fmla="*/ 1224 h 1250"/>
              <a:gd name="T70" fmla="*/ 705 w 1269"/>
              <a:gd name="T71" fmla="*/ 1249 h 1250"/>
              <a:gd name="T72" fmla="*/ 687 w 1269"/>
              <a:gd name="T73" fmla="*/ 1201 h 1250"/>
              <a:gd name="T74" fmla="*/ 585 w 1269"/>
              <a:gd name="T75" fmla="*/ 1203 h 1250"/>
              <a:gd name="T76" fmla="*/ 564 w 1269"/>
              <a:gd name="T77" fmla="*/ 1249 h 1250"/>
              <a:gd name="T78" fmla="*/ 445 w 1269"/>
              <a:gd name="T79" fmla="*/ 1224 h 1250"/>
              <a:gd name="T80" fmla="*/ 446 w 1269"/>
              <a:gd name="T81" fmla="*/ 1174 h 1250"/>
              <a:gd name="T82" fmla="*/ 351 w 1269"/>
              <a:gd name="T83" fmla="*/ 1135 h 1250"/>
              <a:gd name="T84" fmla="*/ 314 w 1269"/>
              <a:gd name="T85" fmla="*/ 1167 h 1250"/>
              <a:gd name="T86" fmla="*/ 212 w 1269"/>
              <a:gd name="T87" fmla="*/ 1097 h 1250"/>
              <a:gd name="T88" fmla="*/ 237 w 1269"/>
              <a:gd name="T89" fmla="*/ 1051 h 1250"/>
              <a:gd name="T90" fmla="*/ 167 w 1269"/>
              <a:gd name="T91" fmla="*/ 978 h 1250"/>
              <a:gd name="T92" fmla="*/ 117 w 1269"/>
              <a:gd name="T93" fmla="*/ 990 h 1250"/>
              <a:gd name="T94" fmla="*/ 55 w 1269"/>
              <a:gd name="T95" fmla="*/ 885 h 1250"/>
              <a:gd name="T96" fmla="*/ 95 w 1269"/>
              <a:gd name="T97" fmla="*/ 856 h 1250"/>
              <a:gd name="T98" fmla="*/ 63 w 1269"/>
              <a:gd name="T99" fmla="*/ 759 h 1250"/>
              <a:gd name="T100" fmla="*/ 14 w 1269"/>
              <a:gd name="T101" fmla="*/ 751 h 1250"/>
              <a:gd name="T102" fmla="*/ 0 w 1269"/>
              <a:gd name="T103" fmla="*/ 631 h 1250"/>
              <a:gd name="T104" fmla="*/ 47 w 1269"/>
              <a:gd name="T105" fmla="*/ 620 h 1250"/>
              <a:gd name="T106" fmla="*/ 58 w 1269"/>
              <a:gd name="T107" fmla="*/ 517 h 1250"/>
              <a:gd name="T108" fmla="*/ 14 w 1269"/>
              <a:gd name="T109" fmla="*/ 491 h 1250"/>
              <a:gd name="T110" fmla="*/ 51 w 1269"/>
              <a:gd name="T111" fmla="*/ 375 h 1250"/>
              <a:gd name="T112" fmla="*/ 101 w 1269"/>
              <a:gd name="T113" fmla="*/ 383 h 1250"/>
              <a:gd name="T114" fmla="*/ 151 w 1269"/>
              <a:gd name="T115" fmla="*/ 293 h 1250"/>
              <a:gd name="T116" fmla="*/ 121 w 1269"/>
              <a:gd name="T117" fmla="*/ 254 h 1250"/>
              <a:gd name="T118" fmla="*/ 204 w 1269"/>
              <a:gd name="T119" fmla="*/ 162 h 1250"/>
              <a:gd name="T120" fmla="*/ 247 w 1269"/>
              <a:gd name="T121" fmla="*/ 191 h 12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9"/>
              <a:gd name="T184" fmla="*/ 0 h 1250"/>
              <a:gd name="T185" fmla="*/ 1269 w 1269"/>
              <a:gd name="T186" fmla="*/ 1250 h 12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9" h="1250">
                <a:moveTo>
                  <a:pt x="247" y="191"/>
                </a:moveTo>
                <a:lnTo>
                  <a:pt x="329" y="127"/>
                </a:lnTo>
                <a:lnTo>
                  <a:pt x="318" y="81"/>
                </a:lnTo>
                <a:lnTo>
                  <a:pt x="431" y="30"/>
                </a:lnTo>
                <a:lnTo>
                  <a:pt x="460" y="73"/>
                </a:lnTo>
                <a:lnTo>
                  <a:pt x="562" y="49"/>
                </a:lnTo>
                <a:lnTo>
                  <a:pt x="573" y="1"/>
                </a:lnTo>
                <a:lnTo>
                  <a:pt x="692" y="0"/>
                </a:lnTo>
                <a:lnTo>
                  <a:pt x="701" y="49"/>
                </a:lnTo>
                <a:lnTo>
                  <a:pt x="801" y="69"/>
                </a:lnTo>
                <a:lnTo>
                  <a:pt x="833" y="30"/>
                </a:lnTo>
                <a:lnTo>
                  <a:pt x="945" y="79"/>
                </a:lnTo>
                <a:lnTo>
                  <a:pt x="932" y="126"/>
                </a:lnTo>
                <a:lnTo>
                  <a:pt x="1016" y="185"/>
                </a:lnTo>
                <a:lnTo>
                  <a:pt x="1059" y="162"/>
                </a:lnTo>
                <a:lnTo>
                  <a:pt x="1141" y="252"/>
                </a:lnTo>
                <a:lnTo>
                  <a:pt x="1111" y="288"/>
                </a:lnTo>
                <a:lnTo>
                  <a:pt x="1163" y="379"/>
                </a:lnTo>
                <a:lnTo>
                  <a:pt x="1214" y="372"/>
                </a:lnTo>
                <a:lnTo>
                  <a:pt x="1253" y="488"/>
                </a:lnTo>
                <a:lnTo>
                  <a:pt x="1206" y="512"/>
                </a:lnTo>
                <a:lnTo>
                  <a:pt x="1220" y="612"/>
                </a:lnTo>
                <a:lnTo>
                  <a:pt x="1268" y="631"/>
                </a:lnTo>
                <a:lnTo>
                  <a:pt x="1257" y="748"/>
                </a:lnTo>
                <a:lnTo>
                  <a:pt x="1206" y="751"/>
                </a:lnTo>
                <a:lnTo>
                  <a:pt x="1173" y="852"/>
                </a:lnTo>
                <a:lnTo>
                  <a:pt x="1211" y="885"/>
                </a:lnTo>
                <a:lnTo>
                  <a:pt x="1150" y="990"/>
                </a:lnTo>
                <a:lnTo>
                  <a:pt x="1103" y="970"/>
                </a:lnTo>
                <a:lnTo>
                  <a:pt x="1035" y="1048"/>
                </a:lnTo>
                <a:lnTo>
                  <a:pt x="1054" y="1097"/>
                </a:lnTo>
                <a:lnTo>
                  <a:pt x="955" y="1167"/>
                </a:lnTo>
                <a:lnTo>
                  <a:pt x="920" y="1130"/>
                </a:lnTo>
                <a:lnTo>
                  <a:pt x="826" y="1174"/>
                </a:lnTo>
                <a:lnTo>
                  <a:pt x="826" y="1224"/>
                </a:lnTo>
                <a:lnTo>
                  <a:pt x="705" y="1249"/>
                </a:lnTo>
                <a:lnTo>
                  <a:pt x="687" y="1201"/>
                </a:lnTo>
                <a:lnTo>
                  <a:pt x="585" y="1203"/>
                </a:lnTo>
                <a:lnTo>
                  <a:pt x="564" y="1249"/>
                </a:lnTo>
                <a:lnTo>
                  <a:pt x="445" y="1224"/>
                </a:lnTo>
                <a:lnTo>
                  <a:pt x="446" y="1174"/>
                </a:lnTo>
                <a:lnTo>
                  <a:pt x="351" y="1135"/>
                </a:lnTo>
                <a:lnTo>
                  <a:pt x="314" y="1167"/>
                </a:lnTo>
                <a:lnTo>
                  <a:pt x="212" y="1097"/>
                </a:lnTo>
                <a:lnTo>
                  <a:pt x="237" y="1051"/>
                </a:lnTo>
                <a:lnTo>
                  <a:pt x="167" y="978"/>
                </a:lnTo>
                <a:lnTo>
                  <a:pt x="117" y="990"/>
                </a:lnTo>
                <a:lnTo>
                  <a:pt x="55" y="885"/>
                </a:lnTo>
                <a:lnTo>
                  <a:pt x="95" y="856"/>
                </a:lnTo>
                <a:lnTo>
                  <a:pt x="63" y="759"/>
                </a:lnTo>
                <a:lnTo>
                  <a:pt x="14" y="751"/>
                </a:lnTo>
                <a:lnTo>
                  <a:pt x="0" y="631"/>
                </a:lnTo>
                <a:lnTo>
                  <a:pt x="47" y="620"/>
                </a:lnTo>
                <a:lnTo>
                  <a:pt x="58" y="517"/>
                </a:lnTo>
                <a:lnTo>
                  <a:pt x="14" y="491"/>
                </a:lnTo>
                <a:lnTo>
                  <a:pt x="51" y="375"/>
                </a:lnTo>
                <a:lnTo>
                  <a:pt x="101" y="383"/>
                </a:lnTo>
                <a:lnTo>
                  <a:pt x="151" y="293"/>
                </a:lnTo>
                <a:lnTo>
                  <a:pt x="121" y="254"/>
                </a:lnTo>
                <a:lnTo>
                  <a:pt x="204" y="162"/>
                </a:lnTo>
                <a:lnTo>
                  <a:pt x="247" y="191"/>
                </a:lnTo>
              </a:path>
            </a:pathLst>
          </a:custGeom>
          <a:gradFill flip="none" rotWithShape="1">
            <a:gsLst>
              <a:gs pos="0">
                <a:srgbClr val="00DFF6"/>
              </a:gs>
              <a:gs pos="90000">
                <a:srgbClr val="002774"/>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w="50800" h="152400"/>
            <a:bevelB w="0" h="114300"/>
            <a:contourClr>
              <a:srgbClr val="AFEAFF"/>
            </a:contourClr>
          </a:sp3d>
        </p:spPr>
        <p:txBody>
          <a:bodyPr lIns="91402" tIns="45701" rIns="91402" bIns="45701" anchor="ctr">
            <a:sp3d/>
          </a:bodyPr>
          <a:lstStyle/>
          <a:p>
            <a:pPr algn="ctr" defTabSz="685513" eaLnBrk="0" fontAlgn="ctr" hangingPunct="0">
              <a:buClr>
                <a:srgbClr val="FF0000"/>
              </a:buClr>
              <a:buSzPct val="70000"/>
              <a:defRPr/>
            </a:pPr>
            <a:endParaRPr lang="zh-CN" altLang="en-US" sz="1200" b="1" kern="0" dirty="0">
              <a:solidFill>
                <a:sysClr val="window" lastClr="FFFFFF"/>
              </a:solidFill>
              <a:latin typeface="微软雅黑" pitchFamily="34" charset="-122"/>
              <a:ea typeface="微软雅黑" pitchFamily="34" charset="-122"/>
            </a:endParaRPr>
          </a:p>
        </p:txBody>
      </p:sp>
      <p:sp>
        <p:nvSpPr>
          <p:cNvPr id="12" name="Freeform 13"/>
          <p:cNvSpPr>
            <a:spLocks/>
          </p:cNvSpPr>
          <p:nvPr/>
        </p:nvSpPr>
        <p:spPr bwMode="auto">
          <a:xfrm>
            <a:off x="3046956" y="2362448"/>
            <a:ext cx="1266177" cy="1037832"/>
          </a:xfrm>
          <a:custGeom>
            <a:avLst/>
            <a:gdLst>
              <a:gd name="T0" fmla="*/ 247 w 1269"/>
              <a:gd name="T1" fmla="*/ 191 h 1250"/>
              <a:gd name="T2" fmla="*/ 329 w 1269"/>
              <a:gd name="T3" fmla="*/ 127 h 1250"/>
              <a:gd name="T4" fmla="*/ 318 w 1269"/>
              <a:gd name="T5" fmla="*/ 81 h 1250"/>
              <a:gd name="T6" fmla="*/ 431 w 1269"/>
              <a:gd name="T7" fmla="*/ 30 h 1250"/>
              <a:gd name="T8" fmla="*/ 460 w 1269"/>
              <a:gd name="T9" fmla="*/ 73 h 1250"/>
              <a:gd name="T10" fmla="*/ 562 w 1269"/>
              <a:gd name="T11" fmla="*/ 49 h 1250"/>
              <a:gd name="T12" fmla="*/ 573 w 1269"/>
              <a:gd name="T13" fmla="*/ 1 h 1250"/>
              <a:gd name="T14" fmla="*/ 692 w 1269"/>
              <a:gd name="T15" fmla="*/ 0 h 1250"/>
              <a:gd name="T16" fmla="*/ 701 w 1269"/>
              <a:gd name="T17" fmla="*/ 49 h 1250"/>
              <a:gd name="T18" fmla="*/ 801 w 1269"/>
              <a:gd name="T19" fmla="*/ 69 h 1250"/>
              <a:gd name="T20" fmla="*/ 833 w 1269"/>
              <a:gd name="T21" fmla="*/ 30 h 1250"/>
              <a:gd name="T22" fmla="*/ 945 w 1269"/>
              <a:gd name="T23" fmla="*/ 79 h 1250"/>
              <a:gd name="T24" fmla="*/ 932 w 1269"/>
              <a:gd name="T25" fmla="*/ 126 h 1250"/>
              <a:gd name="T26" fmla="*/ 1016 w 1269"/>
              <a:gd name="T27" fmla="*/ 185 h 1250"/>
              <a:gd name="T28" fmla="*/ 1059 w 1269"/>
              <a:gd name="T29" fmla="*/ 162 h 1250"/>
              <a:gd name="T30" fmla="*/ 1141 w 1269"/>
              <a:gd name="T31" fmla="*/ 252 h 1250"/>
              <a:gd name="T32" fmla="*/ 1111 w 1269"/>
              <a:gd name="T33" fmla="*/ 288 h 1250"/>
              <a:gd name="T34" fmla="*/ 1163 w 1269"/>
              <a:gd name="T35" fmla="*/ 379 h 1250"/>
              <a:gd name="T36" fmla="*/ 1214 w 1269"/>
              <a:gd name="T37" fmla="*/ 372 h 1250"/>
              <a:gd name="T38" fmla="*/ 1253 w 1269"/>
              <a:gd name="T39" fmla="*/ 488 h 1250"/>
              <a:gd name="T40" fmla="*/ 1206 w 1269"/>
              <a:gd name="T41" fmla="*/ 512 h 1250"/>
              <a:gd name="T42" fmla="*/ 1220 w 1269"/>
              <a:gd name="T43" fmla="*/ 612 h 1250"/>
              <a:gd name="T44" fmla="*/ 1268 w 1269"/>
              <a:gd name="T45" fmla="*/ 631 h 1250"/>
              <a:gd name="T46" fmla="*/ 1257 w 1269"/>
              <a:gd name="T47" fmla="*/ 748 h 1250"/>
              <a:gd name="T48" fmla="*/ 1206 w 1269"/>
              <a:gd name="T49" fmla="*/ 751 h 1250"/>
              <a:gd name="T50" fmla="*/ 1173 w 1269"/>
              <a:gd name="T51" fmla="*/ 852 h 1250"/>
              <a:gd name="T52" fmla="*/ 1211 w 1269"/>
              <a:gd name="T53" fmla="*/ 885 h 1250"/>
              <a:gd name="T54" fmla="*/ 1150 w 1269"/>
              <a:gd name="T55" fmla="*/ 990 h 1250"/>
              <a:gd name="T56" fmla="*/ 1103 w 1269"/>
              <a:gd name="T57" fmla="*/ 970 h 1250"/>
              <a:gd name="T58" fmla="*/ 1035 w 1269"/>
              <a:gd name="T59" fmla="*/ 1048 h 1250"/>
              <a:gd name="T60" fmla="*/ 1054 w 1269"/>
              <a:gd name="T61" fmla="*/ 1097 h 1250"/>
              <a:gd name="T62" fmla="*/ 955 w 1269"/>
              <a:gd name="T63" fmla="*/ 1167 h 1250"/>
              <a:gd name="T64" fmla="*/ 920 w 1269"/>
              <a:gd name="T65" fmla="*/ 1130 h 1250"/>
              <a:gd name="T66" fmla="*/ 826 w 1269"/>
              <a:gd name="T67" fmla="*/ 1174 h 1250"/>
              <a:gd name="T68" fmla="*/ 826 w 1269"/>
              <a:gd name="T69" fmla="*/ 1224 h 1250"/>
              <a:gd name="T70" fmla="*/ 705 w 1269"/>
              <a:gd name="T71" fmla="*/ 1249 h 1250"/>
              <a:gd name="T72" fmla="*/ 687 w 1269"/>
              <a:gd name="T73" fmla="*/ 1201 h 1250"/>
              <a:gd name="T74" fmla="*/ 585 w 1269"/>
              <a:gd name="T75" fmla="*/ 1203 h 1250"/>
              <a:gd name="T76" fmla="*/ 564 w 1269"/>
              <a:gd name="T77" fmla="*/ 1249 h 1250"/>
              <a:gd name="T78" fmla="*/ 445 w 1269"/>
              <a:gd name="T79" fmla="*/ 1224 h 1250"/>
              <a:gd name="T80" fmla="*/ 446 w 1269"/>
              <a:gd name="T81" fmla="*/ 1174 h 1250"/>
              <a:gd name="T82" fmla="*/ 351 w 1269"/>
              <a:gd name="T83" fmla="*/ 1135 h 1250"/>
              <a:gd name="T84" fmla="*/ 314 w 1269"/>
              <a:gd name="T85" fmla="*/ 1167 h 1250"/>
              <a:gd name="T86" fmla="*/ 212 w 1269"/>
              <a:gd name="T87" fmla="*/ 1097 h 1250"/>
              <a:gd name="T88" fmla="*/ 237 w 1269"/>
              <a:gd name="T89" fmla="*/ 1051 h 1250"/>
              <a:gd name="T90" fmla="*/ 167 w 1269"/>
              <a:gd name="T91" fmla="*/ 978 h 1250"/>
              <a:gd name="T92" fmla="*/ 117 w 1269"/>
              <a:gd name="T93" fmla="*/ 990 h 1250"/>
              <a:gd name="T94" fmla="*/ 55 w 1269"/>
              <a:gd name="T95" fmla="*/ 885 h 1250"/>
              <a:gd name="T96" fmla="*/ 95 w 1269"/>
              <a:gd name="T97" fmla="*/ 856 h 1250"/>
              <a:gd name="T98" fmla="*/ 63 w 1269"/>
              <a:gd name="T99" fmla="*/ 759 h 1250"/>
              <a:gd name="T100" fmla="*/ 14 w 1269"/>
              <a:gd name="T101" fmla="*/ 751 h 1250"/>
              <a:gd name="T102" fmla="*/ 0 w 1269"/>
              <a:gd name="T103" fmla="*/ 631 h 1250"/>
              <a:gd name="T104" fmla="*/ 47 w 1269"/>
              <a:gd name="T105" fmla="*/ 620 h 1250"/>
              <a:gd name="T106" fmla="*/ 58 w 1269"/>
              <a:gd name="T107" fmla="*/ 517 h 1250"/>
              <a:gd name="T108" fmla="*/ 14 w 1269"/>
              <a:gd name="T109" fmla="*/ 491 h 1250"/>
              <a:gd name="T110" fmla="*/ 51 w 1269"/>
              <a:gd name="T111" fmla="*/ 375 h 1250"/>
              <a:gd name="T112" fmla="*/ 101 w 1269"/>
              <a:gd name="T113" fmla="*/ 383 h 1250"/>
              <a:gd name="T114" fmla="*/ 151 w 1269"/>
              <a:gd name="T115" fmla="*/ 293 h 1250"/>
              <a:gd name="T116" fmla="*/ 121 w 1269"/>
              <a:gd name="T117" fmla="*/ 254 h 1250"/>
              <a:gd name="T118" fmla="*/ 204 w 1269"/>
              <a:gd name="T119" fmla="*/ 162 h 1250"/>
              <a:gd name="T120" fmla="*/ 247 w 1269"/>
              <a:gd name="T121" fmla="*/ 191 h 12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9"/>
              <a:gd name="T184" fmla="*/ 0 h 1250"/>
              <a:gd name="T185" fmla="*/ 1269 w 1269"/>
              <a:gd name="T186" fmla="*/ 1250 h 12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9" h="1250">
                <a:moveTo>
                  <a:pt x="247" y="191"/>
                </a:moveTo>
                <a:lnTo>
                  <a:pt x="329" y="127"/>
                </a:lnTo>
                <a:lnTo>
                  <a:pt x="318" y="81"/>
                </a:lnTo>
                <a:lnTo>
                  <a:pt x="431" y="30"/>
                </a:lnTo>
                <a:lnTo>
                  <a:pt x="460" y="73"/>
                </a:lnTo>
                <a:lnTo>
                  <a:pt x="562" y="49"/>
                </a:lnTo>
                <a:lnTo>
                  <a:pt x="573" y="1"/>
                </a:lnTo>
                <a:lnTo>
                  <a:pt x="692" y="0"/>
                </a:lnTo>
                <a:lnTo>
                  <a:pt x="701" y="49"/>
                </a:lnTo>
                <a:lnTo>
                  <a:pt x="801" y="69"/>
                </a:lnTo>
                <a:lnTo>
                  <a:pt x="833" y="30"/>
                </a:lnTo>
                <a:lnTo>
                  <a:pt x="945" y="79"/>
                </a:lnTo>
                <a:lnTo>
                  <a:pt x="932" y="126"/>
                </a:lnTo>
                <a:lnTo>
                  <a:pt x="1016" y="185"/>
                </a:lnTo>
                <a:lnTo>
                  <a:pt x="1059" y="162"/>
                </a:lnTo>
                <a:lnTo>
                  <a:pt x="1141" y="252"/>
                </a:lnTo>
                <a:lnTo>
                  <a:pt x="1111" y="288"/>
                </a:lnTo>
                <a:lnTo>
                  <a:pt x="1163" y="379"/>
                </a:lnTo>
                <a:lnTo>
                  <a:pt x="1214" y="372"/>
                </a:lnTo>
                <a:lnTo>
                  <a:pt x="1253" y="488"/>
                </a:lnTo>
                <a:lnTo>
                  <a:pt x="1206" y="512"/>
                </a:lnTo>
                <a:lnTo>
                  <a:pt x="1220" y="612"/>
                </a:lnTo>
                <a:lnTo>
                  <a:pt x="1268" y="631"/>
                </a:lnTo>
                <a:lnTo>
                  <a:pt x="1257" y="748"/>
                </a:lnTo>
                <a:lnTo>
                  <a:pt x="1206" y="751"/>
                </a:lnTo>
                <a:lnTo>
                  <a:pt x="1173" y="852"/>
                </a:lnTo>
                <a:lnTo>
                  <a:pt x="1211" y="885"/>
                </a:lnTo>
                <a:lnTo>
                  <a:pt x="1150" y="990"/>
                </a:lnTo>
                <a:lnTo>
                  <a:pt x="1103" y="970"/>
                </a:lnTo>
                <a:lnTo>
                  <a:pt x="1035" y="1048"/>
                </a:lnTo>
                <a:lnTo>
                  <a:pt x="1054" y="1097"/>
                </a:lnTo>
                <a:lnTo>
                  <a:pt x="955" y="1167"/>
                </a:lnTo>
                <a:lnTo>
                  <a:pt x="920" y="1130"/>
                </a:lnTo>
                <a:lnTo>
                  <a:pt x="826" y="1174"/>
                </a:lnTo>
                <a:lnTo>
                  <a:pt x="826" y="1224"/>
                </a:lnTo>
                <a:lnTo>
                  <a:pt x="705" y="1249"/>
                </a:lnTo>
                <a:lnTo>
                  <a:pt x="687" y="1201"/>
                </a:lnTo>
                <a:lnTo>
                  <a:pt x="585" y="1203"/>
                </a:lnTo>
                <a:lnTo>
                  <a:pt x="564" y="1249"/>
                </a:lnTo>
                <a:lnTo>
                  <a:pt x="445" y="1224"/>
                </a:lnTo>
                <a:lnTo>
                  <a:pt x="446" y="1174"/>
                </a:lnTo>
                <a:lnTo>
                  <a:pt x="351" y="1135"/>
                </a:lnTo>
                <a:lnTo>
                  <a:pt x="314" y="1167"/>
                </a:lnTo>
                <a:lnTo>
                  <a:pt x="212" y="1097"/>
                </a:lnTo>
                <a:lnTo>
                  <a:pt x="237" y="1051"/>
                </a:lnTo>
                <a:lnTo>
                  <a:pt x="167" y="978"/>
                </a:lnTo>
                <a:lnTo>
                  <a:pt x="117" y="990"/>
                </a:lnTo>
                <a:lnTo>
                  <a:pt x="55" y="885"/>
                </a:lnTo>
                <a:lnTo>
                  <a:pt x="95" y="856"/>
                </a:lnTo>
                <a:lnTo>
                  <a:pt x="63" y="759"/>
                </a:lnTo>
                <a:lnTo>
                  <a:pt x="14" y="751"/>
                </a:lnTo>
                <a:lnTo>
                  <a:pt x="0" y="631"/>
                </a:lnTo>
                <a:lnTo>
                  <a:pt x="47" y="620"/>
                </a:lnTo>
                <a:lnTo>
                  <a:pt x="58" y="517"/>
                </a:lnTo>
                <a:lnTo>
                  <a:pt x="14" y="491"/>
                </a:lnTo>
                <a:lnTo>
                  <a:pt x="51" y="375"/>
                </a:lnTo>
                <a:lnTo>
                  <a:pt x="101" y="383"/>
                </a:lnTo>
                <a:lnTo>
                  <a:pt x="151" y="293"/>
                </a:lnTo>
                <a:lnTo>
                  <a:pt x="121" y="254"/>
                </a:lnTo>
                <a:lnTo>
                  <a:pt x="204" y="162"/>
                </a:lnTo>
                <a:lnTo>
                  <a:pt x="247" y="191"/>
                </a:lnTo>
              </a:path>
            </a:pathLst>
          </a:custGeom>
          <a:solidFill>
            <a:srgbClr val="7030A0"/>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a:bevelT/>
            <a:bevelB/>
            <a:contourClr>
              <a:sysClr val="window" lastClr="FFFFFF"/>
            </a:contourClr>
          </a:sp3d>
        </p:spPr>
        <p:txBody>
          <a:bodyPr lIns="91402" tIns="45701" rIns="91402" bIns="45701" anchor="ctr">
            <a:sp3d/>
          </a:bodyPr>
          <a:lstStyle/>
          <a:p>
            <a:pPr algn="ctr" defTabSz="685513" eaLnBrk="0" fontAlgn="ctr" hangingPunct="0">
              <a:buClr>
                <a:srgbClr val="FF0000"/>
              </a:buClr>
              <a:buSzPct val="70000"/>
              <a:defRPr/>
            </a:pPr>
            <a:endParaRPr lang="zh-CN" altLang="en-US" sz="1200" b="1" kern="0" dirty="0">
              <a:solidFill>
                <a:sysClr val="window" lastClr="FFFFFF"/>
              </a:solidFill>
              <a:latin typeface="微软雅黑" pitchFamily="34" charset="-122"/>
              <a:ea typeface="微软雅黑" pitchFamily="34" charset="-122"/>
            </a:endParaRPr>
          </a:p>
        </p:txBody>
      </p:sp>
      <p:sp>
        <p:nvSpPr>
          <p:cNvPr id="13" name="Freeform 16"/>
          <p:cNvSpPr>
            <a:spLocks/>
          </p:cNvSpPr>
          <p:nvPr/>
        </p:nvSpPr>
        <p:spPr bwMode="auto">
          <a:xfrm>
            <a:off x="4205152" y="2677482"/>
            <a:ext cx="1264859" cy="1037832"/>
          </a:xfrm>
          <a:custGeom>
            <a:avLst/>
            <a:gdLst>
              <a:gd name="T0" fmla="*/ 247 w 1269"/>
              <a:gd name="T1" fmla="*/ 191 h 1250"/>
              <a:gd name="T2" fmla="*/ 329 w 1269"/>
              <a:gd name="T3" fmla="*/ 127 h 1250"/>
              <a:gd name="T4" fmla="*/ 318 w 1269"/>
              <a:gd name="T5" fmla="*/ 81 h 1250"/>
              <a:gd name="T6" fmla="*/ 431 w 1269"/>
              <a:gd name="T7" fmla="*/ 30 h 1250"/>
              <a:gd name="T8" fmla="*/ 460 w 1269"/>
              <a:gd name="T9" fmla="*/ 73 h 1250"/>
              <a:gd name="T10" fmla="*/ 562 w 1269"/>
              <a:gd name="T11" fmla="*/ 49 h 1250"/>
              <a:gd name="T12" fmla="*/ 573 w 1269"/>
              <a:gd name="T13" fmla="*/ 1 h 1250"/>
              <a:gd name="T14" fmla="*/ 692 w 1269"/>
              <a:gd name="T15" fmla="*/ 0 h 1250"/>
              <a:gd name="T16" fmla="*/ 701 w 1269"/>
              <a:gd name="T17" fmla="*/ 49 h 1250"/>
              <a:gd name="T18" fmla="*/ 801 w 1269"/>
              <a:gd name="T19" fmla="*/ 69 h 1250"/>
              <a:gd name="T20" fmla="*/ 833 w 1269"/>
              <a:gd name="T21" fmla="*/ 30 h 1250"/>
              <a:gd name="T22" fmla="*/ 945 w 1269"/>
              <a:gd name="T23" fmla="*/ 79 h 1250"/>
              <a:gd name="T24" fmla="*/ 932 w 1269"/>
              <a:gd name="T25" fmla="*/ 126 h 1250"/>
              <a:gd name="T26" fmla="*/ 1016 w 1269"/>
              <a:gd name="T27" fmla="*/ 185 h 1250"/>
              <a:gd name="T28" fmla="*/ 1059 w 1269"/>
              <a:gd name="T29" fmla="*/ 162 h 1250"/>
              <a:gd name="T30" fmla="*/ 1141 w 1269"/>
              <a:gd name="T31" fmla="*/ 252 h 1250"/>
              <a:gd name="T32" fmla="*/ 1111 w 1269"/>
              <a:gd name="T33" fmla="*/ 288 h 1250"/>
              <a:gd name="T34" fmla="*/ 1163 w 1269"/>
              <a:gd name="T35" fmla="*/ 379 h 1250"/>
              <a:gd name="T36" fmla="*/ 1214 w 1269"/>
              <a:gd name="T37" fmla="*/ 372 h 1250"/>
              <a:gd name="T38" fmla="*/ 1253 w 1269"/>
              <a:gd name="T39" fmla="*/ 488 h 1250"/>
              <a:gd name="T40" fmla="*/ 1206 w 1269"/>
              <a:gd name="T41" fmla="*/ 512 h 1250"/>
              <a:gd name="T42" fmla="*/ 1220 w 1269"/>
              <a:gd name="T43" fmla="*/ 612 h 1250"/>
              <a:gd name="T44" fmla="*/ 1268 w 1269"/>
              <a:gd name="T45" fmla="*/ 631 h 1250"/>
              <a:gd name="T46" fmla="*/ 1257 w 1269"/>
              <a:gd name="T47" fmla="*/ 748 h 1250"/>
              <a:gd name="T48" fmla="*/ 1206 w 1269"/>
              <a:gd name="T49" fmla="*/ 751 h 1250"/>
              <a:gd name="T50" fmla="*/ 1173 w 1269"/>
              <a:gd name="T51" fmla="*/ 852 h 1250"/>
              <a:gd name="T52" fmla="*/ 1211 w 1269"/>
              <a:gd name="T53" fmla="*/ 885 h 1250"/>
              <a:gd name="T54" fmla="*/ 1150 w 1269"/>
              <a:gd name="T55" fmla="*/ 990 h 1250"/>
              <a:gd name="T56" fmla="*/ 1103 w 1269"/>
              <a:gd name="T57" fmla="*/ 970 h 1250"/>
              <a:gd name="T58" fmla="*/ 1035 w 1269"/>
              <a:gd name="T59" fmla="*/ 1048 h 1250"/>
              <a:gd name="T60" fmla="*/ 1054 w 1269"/>
              <a:gd name="T61" fmla="*/ 1097 h 1250"/>
              <a:gd name="T62" fmla="*/ 955 w 1269"/>
              <a:gd name="T63" fmla="*/ 1167 h 1250"/>
              <a:gd name="T64" fmla="*/ 920 w 1269"/>
              <a:gd name="T65" fmla="*/ 1130 h 1250"/>
              <a:gd name="T66" fmla="*/ 826 w 1269"/>
              <a:gd name="T67" fmla="*/ 1174 h 1250"/>
              <a:gd name="T68" fmla="*/ 826 w 1269"/>
              <a:gd name="T69" fmla="*/ 1224 h 1250"/>
              <a:gd name="T70" fmla="*/ 705 w 1269"/>
              <a:gd name="T71" fmla="*/ 1249 h 1250"/>
              <a:gd name="T72" fmla="*/ 687 w 1269"/>
              <a:gd name="T73" fmla="*/ 1201 h 1250"/>
              <a:gd name="T74" fmla="*/ 585 w 1269"/>
              <a:gd name="T75" fmla="*/ 1203 h 1250"/>
              <a:gd name="T76" fmla="*/ 564 w 1269"/>
              <a:gd name="T77" fmla="*/ 1249 h 1250"/>
              <a:gd name="T78" fmla="*/ 445 w 1269"/>
              <a:gd name="T79" fmla="*/ 1224 h 1250"/>
              <a:gd name="T80" fmla="*/ 446 w 1269"/>
              <a:gd name="T81" fmla="*/ 1174 h 1250"/>
              <a:gd name="T82" fmla="*/ 351 w 1269"/>
              <a:gd name="T83" fmla="*/ 1135 h 1250"/>
              <a:gd name="T84" fmla="*/ 314 w 1269"/>
              <a:gd name="T85" fmla="*/ 1167 h 1250"/>
              <a:gd name="T86" fmla="*/ 212 w 1269"/>
              <a:gd name="T87" fmla="*/ 1097 h 1250"/>
              <a:gd name="T88" fmla="*/ 237 w 1269"/>
              <a:gd name="T89" fmla="*/ 1051 h 1250"/>
              <a:gd name="T90" fmla="*/ 167 w 1269"/>
              <a:gd name="T91" fmla="*/ 978 h 1250"/>
              <a:gd name="T92" fmla="*/ 117 w 1269"/>
              <a:gd name="T93" fmla="*/ 990 h 1250"/>
              <a:gd name="T94" fmla="*/ 55 w 1269"/>
              <a:gd name="T95" fmla="*/ 885 h 1250"/>
              <a:gd name="T96" fmla="*/ 95 w 1269"/>
              <a:gd name="T97" fmla="*/ 856 h 1250"/>
              <a:gd name="T98" fmla="*/ 63 w 1269"/>
              <a:gd name="T99" fmla="*/ 759 h 1250"/>
              <a:gd name="T100" fmla="*/ 14 w 1269"/>
              <a:gd name="T101" fmla="*/ 751 h 1250"/>
              <a:gd name="T102" fmla="*/ 0 w 1269"/>
              <a:gd name="T103" fmla="*/ 631 h 1250"/>
              <a:gd name="T104" fmla="*/ 47 w 1269"/>
              <a:gd name="T105" fmla="*/ 620 h 1250"/>
              <a:gd name="T106" fmla="*/ 58 w 1269"/>
              <a:gd name="T107" fmla="*/ 517 h 1250"/>
              <a:gd name="T108" fmla="*/ 14 w 1269"/>
              <a:gd name="T109" fmla="*/ 491 h 1250"/>
              <a:gd name="T110" fmla="*/ 51 w 1269"/>
              <a:gd name="T111" fmla="*/ 375 h 1250"/>
              <a:gd name="T112" fmla="*/ 101 w 1269"/>
              <a:gd name="T113" fmla="*/ 383 h 1250"/>
              <a:gd name="T114" fmla="*/ 151 w 1269"/>
              <a:gd name="T115" fmla="*/ 293 h 1250"/>
              <a:gd name="T116" fmla="*/ 121 w 1269"/>
              <a:gd name="T117" fmla="*/ 254 h 1250"/>
              <a:gd name="T118" fmla="*/ 204 w 1269"/>
              <a:gd name="T119" fmla="*/ 162 h 1250"/>
              <a:gd name="T120" fmla="*/ 247 w 1269"/>
              <a:gd name="T121" fmla="*/ 191 h 12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9"/>
              <a:gd name="T184" fmla="*/ 0 h 1250"/>
              <a:gd name="T185" fmla="*/ 1269 w 1269"/>
              <a:gd name="T186" fmla="*/ 1250 h 12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9" h="1250">
                <a:moveTo>
                  <a:pt x="247" y="191"/>
                </a:moveTo>
                <a:lnTo>
                  <a:pt x="329" y="127"/>
                </a:lnTo>
                <a:lnTo>
                  <a:pt x="318" y="81"/>
                </a:lnTo>
                <a:lnTo>
                  <a:pt x="431" y="30"/>
                </a:lnTo>
                <a:lnTo>
                  <a:pt x="460" y="73"/>
                </a:lnTo>
                <a:lnTo>
                  <a:pt x="562" y="49"/>
                </a:lnTo>
                <a:lnTo>
                  <a:pt x="573" y="1"/>
                </a:lnTo>
                <a:lnTo>
                  <a:pt x="692" y="0"/>
                </a:lnTo>
                <a:lnTo>
                  <a:pt x="701" y="49"/>
                </a:lnTo>
                <a:lnTo>
                  <a:pt x="801" y="69"/>
                </a:lnTo>
                <a:lnTo>
                  <a:pt x="833" y="30"/>
                </a:lnTo>
                <a:lnTo>
                  <a:pt x="945" y="79"/>
                </a:lnTo>
                <a:lnTo>
                  <a:pt x="932" y="126"/>
                </a:lnTo>
                <a:lnTo>
                  <a:pt x="1016" y="185"/>
                </a:lnTo>
                <a:lnTo>
                  <a:pt x="1059" y="162"/>
                </a:lnTo>
                <a:lnTo>
                  <a:pt x="1141" y="252"/>
                </a:lnTo>
                <a:lnTo>
                  <a:pt x="1111" y="288"/>
                </a:lnTo>
                <a:lnTo>
                  <a:pt x="1163" y="379"/>
                </a:lnTo>
                <a:lnTo>
                  <a:pt x="1214" y="372"/>
                </a:lnTo>
                <a:lnTo>
                  <a:pt x="1253" y="488"/>
                </a:lnTo>
                <a:lnTo>
                  <a:pt x="1206" y="512"/>
                </a:lnTo>
                <a:lnTo>
                  <a:pt x="1220" y="612"/>
                </a:lnTo>
                <a:lnTo>
                  <a:pt x="1268" y="631"/>
                </a:lnTo>
                <a:lnTo>
                  <a:pt x="1257" y="748"/>
                </a:lnTo>
                <a:lnTo>
                  <a:pt x="1206" y="751"/>
                </a:lnTo>
                <a:lnTo>
                  <a:pt x="1173" y="852"/>
                </a:lnTo>
                <a:lnTo>
                  <a:pt x="1211" y="885"/>
                </a:lnTo>
                <a:lnTo>
                  <a:pt x="1150" y="990"/>
                </a:lnTo>
                <a:lnTo>
                  <a:pt x="1103" y="970"/>
                </a:lnTo>
                <a:lnTo>
                  <a:pt x="1035" y="1048"/>
                </a:lnTo>
                <a:lnTo>
                  <a:pt x="1054" y="1097"/>
                </a:lnTo>
                <a:lnTo>
                  <a:pt x="955" y="1167"/>
                </a:lnTo>
                <a:lnTo>
                  <a:pt x="920" y="1130"/>
                </a:lnTo>
                <a:lnTo>
                  <a:pt x="826" y="1174"/>
                </a:lnTo>
                <a:lnTo>
                  <a:pt x="826" y="1224"/>
                </a:lnTo>
                <a:lnTo>
                  <a:pt x="705" y="1249"/>
                </a:lnTo>
                <a:lnTo>
                  <a:pt x="687" y="1201"/>
                </a:lnTo>
                <a:lnTo>
                  <a:pt x="585" y="1203"/>
                </a:lnTo>
                <a:lnTo>
                  <a:pt x="564" y="1249"/>
                </a:lnTo>
                <a:lnTo>
                  <a:pt x="445" y="1224"/>
                </a:lnTo>
                <a:lnTo>
                  <a:pt x="446" y="1174"/>
                </a:lnTo>
                <a:lnTo>
                  <a:pt x="351" y="1135"/>
                </a:lnTo>
                <a:lnTo>
                  <a:pt x="314" y="1167"/>
                </a:lnTo>
                <a:lnTo>
                  <a:pt x="212" y="1097"/>
                </a:lnTo>
                <a:lnTo>
                  <a:pt x="237" y="1051"/>
                </a:lnTo>
                <a:lnTo>
                  <a:pt x="167" y="978"/>
                </a:lnTo>
                <a:lnTo>
                  <a:pt x="117" y="990"/>
                </a:lnTo>
                <a:lnTo>
                  <a:pt x="55" y="885"/>
                </a:lnTo>
                <a:lnTo>
                  <a:pt x="95" y="856"/>
                </a:lnTo>
                <a:lnTo>
                  <a:pt x="63" y="759"/>
                </a:lnTo>
                <a:lnTo>
                  <a:pt x="14" y="751"/>
                </a:lnTo>
                <a:lnTo>
                  <a:pt x="0" y="631"/>
                </a:lnTo>
                <a:lnTo>
                  <a:pt x="47" y="620"/>
                </a:lnTo>
                <a:lnTo>
                  <a:pt x="58" y="517"/>
                </a:lnTo>
                <a:lnTo>
                  <a:pt x="14" y="491"/>
                </a:lnTo>
                <a:lnTo>
                  <a:pt x="51" y="375"/>
                </a:lnTo>
                <a:lnTo>
                  <a:pt x="101" y="383"/>
                </a:lnTo>
                <a:lnTo>
                  <a:pt x="151" y="293"/>
                </a:lnTo>
                <a:lnTo>
                  <a:pt x="121" y="254"/>
                </a:lnTo>
                <a:lnTo>
                  <a:pt x="204" y="162"/>
                </a:lnTo>
                <a:lnTo>
                  <a:pt x="247" y="191"/>
                </a:lnTo>
              </a:path>
            </a:pathLst>
          </a:custGeom>
          <a:solidFill>
            <a:srgbClr val="1F497D"/>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a:bevelT/>
            <a:bevelB/>
            <a:contourClr>
              <a:sysClr val="window" lastClr="FFFFFF"/>
            </a:contourClr>
          </a:sp3d>
        </p:spPr>
        <p:txBody>
          <a:bodyPr lIns="91402" tIns="45701" rIns="91402" bIns="45701" anchor="ctr">
            <a:sp3d/>
          </a:bodyPr>
          <a:lstStyle/>
          <a:p>
            <a:pPr algn="ctr" defTabSz="685513" eaLnBrk="0" fontAlgn="ctr" hangingPunct="0">
              <a:buClr>
                <a:srgbClr val="FF0000"/>
              </a:buClr>
              <a:buSzPct val="70000"/>
              <a:defRPr/>
            </a:pPr>
            <a:endParaRPr lang="zh-CN" altLang="en-US" sz="1200" b="1" kern="0" dirty="0">
              <a:solidFill>
                <a:sysClr val="window" lastClr="FFFFFF"/>
              </a:solidFill>
              <a:latin typeface="微软雅黑" pitchFamily="34" charset="-122"/>
              <a:ea typeface="微软雅黑" pitchFamily="34" charset="-122"/>
            </a:endParaRPr>
          </a:p>
        </p:txBody>
      </p:sp>
      <p:sp>
        <p:nvSpPr>
          <p:cNvPr id="14" name="Freeform 14"/>
          <p:cNvSpPr>
            <a:spLocks/>
          </p:cNvSpPr>
          <p:nvPr/>
        </p:nvSpPr>
        <p:spPr bwMode="auto">
          <a:xfrm>
            <a:off x="576600" y="1249146"/>
            <a:ext cx="390131" cy="332937"/>
          </a:xfrm>
          <a:custGeom>
            <a:avLst/>
            <a:gdLst>
              <a:gd name="T0" fmla="*/ 193 w 391"/>
              <a:gd name="T1" fmla="*/ 400 h 401"/>
              <a:gd name="T2" fmla="*/ 193 w 391"/>
              <a:gd name="T3" fmla="*/ 400 h 401"/>
              <a:gd name="T4" fmla="*/ 231 w 391"/>
              <a:gd name="T5" fmla="*/ 393 h 401"/>
              <a:gd name="T6" fmla="*/ 271 w 391"/>
              <a:gd name="T7" fmla="*/ 383 h 401"/>
              <a:gd name="T8" fmla="*/ 304 w 391"/>
              <a:gd name="T9" fmla="*/ 365 h 401"/>
              <a:gd name="T10" fmla="*/ 332 w 391"/>
              <a:gd name="T11" fmla="*/ 341 h 401"/>
              <a:gd name="T12" fmla="*/ 356 w 391"/>
              <a:gd name="T13" fmla="*/ 313 h 401"/>
              <a:gd name="T14" fmla="*/ 374 w 391"/>
              <a:gd name="T15" fmla="*/ 277 h 401"/>
              <a:gd name="T16" fmla="*/ 385 w 391"/>
              <a:gd name="T17" fmla="*/ 240 h 401"/>
              <a:gd name="T18" fmla="*/ 390 w 391"/>
              <a:gd name="T19" fmla="*/ 200 h 401"/>
              <a:gd name="T20" fmla="*/ 385 w 391"/>
              <a:gd name="T21" fmla="*/ 160 h 401"/>
              <a:gd name="T22" fmla="*/ 374 w 391"/>
              <a:gd name="T23" fmla="*/ 120 h 401"/>
              <a:gd name="T24" fmla="*/ 356 w 391"/>
              <a:gd name="T25" fmla="*/ 87 h 401"/>
              <a:gd name="T26" fmla="*/ 332 w 391"/>
              <a:gd name="T27" fmla="*/ 58 h 401"/>
              <a:gd name="T28" fmla="*/ 304 w 391"/>
              <a:gd name="T29" fmla="*/ 33 h 401"/>
              <a:gd name="T30" fmla="*/ 271 w 391"/>
              <a:gd name="T31" fmla="*/ 15 h 401"/>
              <a:gd name="T32" fmla="*/ 231 w 391"/>
              <a:gd name="T33" fmla="*/ 4 h 401"/>
              <a:gd name="T34" fmla="*/ 193 w 391"/>
              <a:gd name="T35" fmla="*/ 0 h 401"/>
              <a:gd name="T36" fmla="*/ 153 w 391"/>
              <a:gd name="T37" fmla="*/ 4 h 401"/>
              <a:gd name="T38" fmla="*/ 117 w 391"/>
              <a:gd name="T39" fmla="*/ 15 h 401"/>
              <a:gd name="T40" fmla="*/ 85 w 391"/>
              <a:gd name="T41" fmla="*/ 33 h 401"/>
              <a:gd name="T42" fmla="*/ 57 w 391"/>
              <a:gd name="T43" fmla="*/ 58 h 401"/>
              <a:gd name="T44" fmla="*/ 34 w 391"/>
              <a:gd name="T45" fmla="*/ 87 h 401"/>
              <a:gd name="T46" fmla="*/ 17 w 391"/>
              <a:gd name="T47" fmla="*/ 120 h 401"/>
              <a:gd name="T48" fmla="*/ 3 w 391"/>
              <a:gd name="T49" fmla="*/ 160 h 401"/>
              <a:gd name="T50" fmla="*/ 0 w 391"/>
              <a:gd name="T51" fmla="*/ 200 h 401"/>
              <a:gd name="T52" fmla="*/ 3 w 391"/>
              <a:gd name="T53" fmla="*/ 240 h 401"/>
              <a:gd name="T54" fmla="*/ 17 w 391"/>
              <a:gd name="T55" fmla="*/ 277 h 401"/>
              <a:gd name="T56" fmla="*/ 34 w 391"/>
              <a:gd name="T57" fmla="*/ 313 h 401"/>
              <a:gd name="T58" fmla="*/ 57 w 391"/>
              <a:gd name="T59" fmla="*/ 341 h 401"/>
              <a:gd name="T60" fmla="*/ 85 w 391"/>
              <a:gd name="T61" fmla="*/ 365 h 401"/>
              <a:gd name="T62" fmla="*/ 117 w 391"/>
              <a:gd name="T63" fmla="*/ 383 h 401"/>
              <a:gd name="T64" fmla="*/ 153 w 391"/>
              <a:gd name="T65" fmla="*/ 393 h 401"/>
              <a:gd name="T66" fmla="*/ 193 w 391"/>
              <a:gd name="T67" fmla="*/ 40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1"/>
              <a:gd name="T103" fmla="*/ 0 h 401"/>
              <a:gd name="T104" fmla="*/ 391 w 39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1" h="401">
                <a:moveTo>
                  <a:pt x="193" y="400"/>
                </a:moveTo>
                <a:lnTo>
                  <a:pt x="193" y="400"/>
                </a:lnTo>
                <a:lnTo>
                  <a:pt x="231" y="393"/>
                </a:lnTo>
                <a:lnTo>
                  <a:pt x="271" y="383"/>
                </a:lnTo>
                <a:lnTo>
                  <a:pt x="304" y="365"/>
                </a:lnTo>
                <a:lnTo>
                  <a:pt x="332" y="341"/>
                </a:lnTo>
                <a:lnTo>
                  <a:pt x="356" y="313"/>
                </a:lnTo>
                <a:lnTo>
                  <a:pt x="374" y="277"/>
                </a:lnTo>
                <a:lnTo>
                  <a:pt x="385" y="240"/>
                </a:lnTo>
                <a:lnTo>
                  <a:pt x="390" y="200"/>
                </a:lnTo>
                <a:lnTo>
                  <a:pt x="385" y="160"/>
                </a:lnTo>
                <a:lnTo>
                  <a:pt x="374" y="120"/>
                </a:lnTo>
                <a:lnTo>
                  <a:pt x="356" y="87"/>
                </a:lnTo>
                <a:lnTo>
                  <a:pt x="332" y="58"/>
                </a:lnTo>
                <a:lnTo>
                  <a:pt x="304" y="33"/>
                </a:lnTo>
                <a:lnTo>
                  <a:pt x="271" y="15"/>
                </a:lnTo>
                <a:lnTo>
                  <a:pt x="231" y="4"/>
                </a:lnTo>
                <a:lnTo>
                  <a:pt x="193" y="0"/>
                </a:lnTo>
                <a:lnTo>
                  <a:pt x="153" y="4"/>
                </a:lnTo>
                <a:lnTo>
                  <a:pt x="117" y="15"/>
                </a:lnTo>
                <a:lnTo>
                  <a:pt x="85" y="33"/>
                </a:lnTo>
                <a:lnTo>
                  <a:pt x="57" y="58"/>
                </a:lnTo>
                <a:lnTo>
                  <a:pt x="34" y="87"/>
                </a:lnTo>
                <a:lnTo>
                  <a:pt x="17" y="120"/>
                </a:lnTo>
                <a:lnTo>
                  <a:pt x="3" y="160"/>
                </a:lnTo>
                <a:lnTo>
                  <a:pt x="0" y="200"/>
                </a:lnTo>
                <a:lnTo>
                  <a:pt x="3" y="240"/>
                </a:lnTo>
                <a:lnTo>
                  <a:pt x="17" y="277"/>
                </a:lnTo>
                <a:lnTo>
                  <a:pt x="34" y="313"/>
                </a:lnTo>
                <a:lnTo>
                  <a:pt x="57" y="341"/>
                </a:lnTo>
                <a:lnTo>
                  <a:pt x="85" y="365"/>
                </a:lnTo>
                <a:lnTo>
                  <a:pt x="117" y="383"/>
                </a:lnTo>
                <a:lnTo>
                  <a:pt x="153" y="393"/>
                </a:lnTo>
                <a:lnTo>
                  <a:pt x="193" y="400"/>
                </a:lnTo>
              </a:path>
            </a:pathLst>
          </a:custGeom>
          <a:solidFill>
            <a:srgbClr val="FFCC00"/>
          </a:solidFill>
          <a:ln w="25400" cap="flat" cmpd="sng" algn="ctr">
            <a:noFill/>
            <a:prstDash val="solid"/>
          </a:ln>
          <a:effectLst>
            <a:outerShdw blurRad="225425" dist="38100" dir="5220000" algn="ctr">
              <a:srgbClr val="000000">
                <a:alpha val="33000"/>
              </a:srgbClr>
            </a:outerShdw>
          </a:effectLst>
          <a:scene3d>
            <a:camera prst="perspectiveFront"/>
            <a:lightRig rig="balanced" dir="t"/>
          </a:scene3d>
          <a:sp3d extrusionH="1428750" prstMaterial="plastic">
            <a:bevelT w="152400" h="50800" prst="softRound"/>
            <a:bevelB w="0" h="400050"/>
            <a:extrusionClr>
              <a:sysClr val="window" lastClr="FFFFFF"/>
            </a:extrusionClr>
            <a:contourClr>
              <a:sysClr val="window" lastClr="FFFFFF"/>
            </a:contourClr>
          </a:sp3d>
        </p:spPr>
        <p:txBody>
          <a:bodyPr lIns="91402" tIns="45701" rIns="91402" bIns="45701" anchor="ctr">
            <a:sp3d/>
          </a:bodyPr>
          <a:lstStyle/>
          <a:p>
            <a:pPr marL="0" lvl="2" algn="ctr" defTabSz="685513" eaLnBrk="0" fontAlgn="ctr" hangingPunct="0">
              <a:buClr>
                <a:srgbClr val="FF0000"/>
              </a:buClr>
              <a:buSzPct val="70000"/>
              <a:buFont typeface="Wingdings" pitchFamily="2" charset="2"/>
              <a:buChar char="u"/>
              <a:tabLst>
                <a:tab pos="102351" algn="l"/>
              </a:tabLst>
              <a:defRPr/>
            </a:pPr>
            <a:endParaRPr lang="zh-CN" altLang="en-US" sz="1200" b="1" kern="0" dirty="0">
              <a:solidFill>
                <a:sysClr val="window" lastClr="FFFFFF"/>
              </a:solidFill>
              <a:latin typeface="微软雅黑" pitchFamily="34" charset="-122"/>
              <a:ea typeface="微软雅黑" pitchFamily="34" charset="-122"/>
            </a:endParaRPr>
          </a:p>
        </p:txBody>
      </p:sp>
      <p:sp>
        <p:nvSpPr>
          <p:cNvPr id="3" name="矩形 2"/>
          <p:cNvSpPr/>
          <p:nvPr/>
        </p:nvSpPr>
        <p:spPr>
          <a:xfrm>
            <a:off x="2165723" y="2352229"/>
            <a:ext cx="907983" cy="388530"/>
          </a:xfrm>
          <a:prstGeom prst="rect">
            <a:avLst/>
          </a:prstGeom>
        </p:spPr>
        <p:txBody>
          <a:bodyPr wrap="square" lIns="91402" tIns="45701" rIns="91402" bIns="45701">
            <a:spAutoFit/>
          </a:bodyPr>
          <a:lstStyle/>
          <a:p>
            <a:pPr>
              <a:lnSpc>
                <a:spcPct val="90000"/>
              </a:lnSpc>
            </a:pPr>
            <a:r>
              <a:rPr lang="zh-CN" alt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a typeface="黑体" panose="02010609060101010101" pitchFamily="49" charset="-122"/>
              </a:rPr>
              <a:t>学校</a:t>
            </a:r>
          </a:p>
        </p:txBody>
      </p:sp>
      <p:sp>
        <p:nvSpPr>
          <p:cNvPr id="30" name="矩形 29"/>
          <p:cNvSpPr/>
          <p:nvPr/>
        </p:nvSpPr>
        <p:spPr>
          <a:xfrm>
            <a:off x="3341276" y="2756151"/>
            <a:ext cx="723198" cy="388530"/>
          </a:xfrm>
          <a:prstGeom prst="rect">
            <a:avLst/>
          </a:prstGeom>
        </p:spPr>
        <p:txBody>
          <a:bodyPr wrap="none" lIns="91402" tIns="45701" rIns="91402" bIns="45701">
            <a:spAutoFit/>
          </a:bodyPr>
          <a:lstStyle/>
          <a:p>
            <a:pPr>
              <a:lnSpc>
                <a:spcPct val="90000"/>
              </a:lnSpc>
            </a:pPr>
            <a:r>
              <a:rPr lang="zh-CN" alt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a typeface="黑体" panose="02010609060101010101" pitchFamily="49" charset="-122"/>
              </a:rPr>
              <a:t>专业</a:t>
            </a:r>
          </a:p>
        </p:txBody>
      </p:sp>
      <p:sp>
        <p:nvSpPr>
          <p:cNvPr id="31" name="矩形 30"/>
          <p:cNvSpPr/>
          <p:nvPr/>
        </p:nvSpPr>
        <p:spPr>
          <a:xfrm>
            <a:off x="4502212" y="3037524"/>
            <a:ext cx="723198" cy="388530"/>
          </a:xfrm>
          <a:prstGeom prst="rect">
            <a:avLst/>
          </a:prstGeom>
        </p:spPr>
        <p:txBody>
          <a:bodyPr wrap="none" lIns="91402" tIns="45701" rIns="91402" bIns="45701">
            <a:spAutoFit/>
          </a:bodyPr>
          <a:lstStyle/>
          <a:p>
            <a:pPr>
              <a:lnSpc>
                <a:spcPct val="90000"/>
              </a:lnSpc>
            </a:pPr>
            <a:r>
              <a:rPr lang="zh-CN" alt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a typeface="黑体" panose="02010609060101010101" pitchFamily="49" charset="-122"/>
              </a:rPr>
              <a:t>课程</a:t>
            </a:r>
          </a:p>
        </p:txBody>
      </p:sp>
      <p:sp>
        <p:nvSpPr>
          <p:cNvPr id="64512" name="矩形 64511"/>
          <p:cNvSpPr/>
          <p:nvPr/>
        </p:nvSpPr>
        <p:spPr>
          <a:xfrm>
            <a:off x="5587394" y="3217542"/>
            <a:ext cx="723198" cy="388530"/>
          </a:xfrm>
          <a:prstGeom prst="rect">
            <a:avLst/>
          </a:prstGeom>
        </p:spPr>
        <p:txBody>
          <a:bodyPr wrap="none" lIns="91402" tIns="45701" rIns="91402" bIns="45701">
            <a:spAutoFit/>
          </a:bodyPr>
          <a:lstStyle/>
          <a:p>
            <a:pPr>
              <a:lnSpc>
                <a:spcPct val="90000"/>
              </a:lnSpc>
            </a:pPr>
            <a:r>
              <a:rPr lang="zh-CN" alt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a typeface="黑体" panose="02010609060101010101" pitchFamily="49" charset="-122"/>
              </a:rPr>
              <a:t>教师</a:t>
            </a:r>
          </a:p>
        </p:txBody>
      </p:sp>
      <p:sp>
        <p:nvSpPr>
          <p:cNvPr id="64513" name="矩形 64512"/>
          <p:cNvSpPr/>
          <p:nvPr/>
        </p:nvSpPr>
        <p:spPr>
          <a:xfrm>
            <a:off x="6790286" y="3593240"/>
            <a:ext cx="723198" cy="388530"/>
          </a:xfrm>
          <a:prstGeom prst="rect">
            <a:avLst/>
          </a:prstGeom>
        </p:spPr>
        <p:txBody>
          <a:bodyPr wrap="none" lIns="91402" tIns="45701" rIns="91402" bIns="45701">
            <a:spAutoFit/>
          </a:bodyPr>
          <a:lstStyle/>
          <a:p>
            <a:pPr>
              <a:lnSpc>
                <a:spcPct val="90000"/>
              </a:lnSpc>
            </a:pPr>
            <a:r>
              <a:rPr lang="zh-CN" alt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a typeface="黑体" panose="02010609060101010101" pitchFamily="49" charset="-122"/>
              </a:rPr>
              <a:t>学生</a:t>
            </a:r>
          </a:p>
        </p:txBody>
      </p:sp>
      <p:sp>
        <p:nvSpPr>
          <p:cNvPr id="64514" name="矩形 64513"/>
          <p:cNvSpPr/>
          <p:nvPr/>
        </p:nvSpPr>
        <p:spPr>
          <a:xfrm>
            <a:off x="1224831" y="1152310"/>
            <a:ext cx="3931511" cy="461626"/>
          </a:xfrm>
          <a:prstGeom prst="rect">
            <a:avLst/>
          </a:prstGeom>
        </p:spPr>
        <p:txBody>
          <a:bodyPr wrap="none" lIns="91402" tIns="45701" rIns="91402" bIns="4570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五个层面（主体）</a:t>
            </a:r>
            <a:r>
              <a:rPr lang="en-US" altLang="zh-CN"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a:t>
            </a:r>
            <a:r>
              <a:rPr lang="zh-CN"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横向</a:t>
            </a:r>
          </a:p>
        </p:txBody>
      </p:sp>
      <p:sp>
        <p:nvSpPr>
          <p:cNvPr id="2" name="标题 1"/>
          <p:cNvSpPr>
            <a:spLocks noGrp="1"/>
          </p:cNvSpPr>
          <p:nvPr>
            <p:ph type="title"/>
          </p:nvPr>
        </p:nvSpPr>
        <p:spPr/>
        <p:txBody>
          <a:bodyPr>
            <a:normAutofit/>
          </a:bodyPr>
          <a:lstStyle/>
          <a:p>
            <a:r>
              <a:rPr lang="zh-CN" altLang="en-US" dirty="0"/>
              <a:t>内部质量保证体系</a:t>
            </a:r>
            <a:r>
              <a:rPr lang="zh-CN" altLang="en-US" dirty="0" smtClean="0"/>
              <a:t>架构</a:t>
            </a:r>
            <a:endParaRPr lang="zh-CN" altLang="en-US" dirty="0"/>
          </a:p>
        </p:txBody>
      </p:sp>
    </p:spTree>
    <p:extLst>
      <p:ext uri="{BB962C8B-B14F-4D97-AF65-F5344CB8AC3E}">
        <p14:creationId xmlns:p14="http://schemas.microsoft.com/office/powerpoint/2010/main" xmlns="" val="154980411"/>
      </p:ext>
    </p:extLst>
  </p:cSld>
  <p:clrMapOvr>
    <a:masterClrMapping/>
  </p:clrMapOvr>
  <mc:AlternateContent xmlns:mc="http://schemas.openxmlformats.org/markup-compatibility/2006">
    <mc:Choice xmlns:p14="http://schemas.microsoft.com/office/powerpoint/2010/main" xmlns="" Requires="p14">
      <p:transition spd="slow" p14:dur="1250">
        <p14:conveyor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35888" y="2264084"/>
            <a:ext cx="5297205" cy="1986698"/>
            <a:chOff x="1979612" y="3465512"/>
            <a:chExt cx="3884613" cy="1747837"/>
          </a:xfrm>
        </p:grpSpPr>
        <p:grpSp>
          <p:nvGrpSpPr>
            <p:cNvPr id="3" name="Group 4"/>
            <p:cNvGrpSpPr>
              <a:grpSpLocks/>
            </p:cNvGrpSpPr>
            <p:nvPr/>
          </p:nvGrpSpPr>
          <p:grpSpPr bwMode="auto">
            <a:xfrm>
              <a:off x="2178050" y="4452937"/>
              <a:ext cx="3606800" cy="760412"/>
              <a:chOff x="1383" y="1452"/>
              <a:chExt cx="2826" cy="596"/>
            </a:xfrm>
          </p:grpSpPr>
          <p:sp>
            <p:nvSpPr>
              <p:cNvPr id="10" name="Oval 5"/>
              <p:cNvSpPr>
                <a:spLocks noChangeArrowheads="1"/>
              </p:cNvSpPr>
              <p:nvPr/>
            </p:nvSpPr>
            <p:spPr bwMode="ltGray">
              <a:xfrm>
                <a:off x="1383" y="1464"/>
                <a:ext cx="2824" cy="584"/>
              </a:xfrm>
              <a:prstGeom prst="ellipse">
                <a:avLst/>
              </a:prstGeom>
              <a:solidFill>
                <a:schemeClr val="tx2">
                  <a:lumMod val="75000"/>
                </a:schemeClr>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sz="1300"/>
              </a:p>
            </p:txBody>
          </p:sp>
          <p:sp>
            <p:nvSpPr>
              <p:cNvPr id="11" name="Oval 6"/>
              <p:cNvSpPr>
                <a:spLocks noChangeArrowheads="1"/>
              </p:cNvSpPr>
              <p:nvPr/>
            </p:nvSpPr>
            <p:spPr bwMode="ltGray">
              <a:xfrm>
                <a:off x="1383" y="1455"/>
                <a:ext cx="2826" cy="552"/>
              </a:xfrm>
              <a:prstGeom prst="ellipse">
                <a:avLst/>
              </a:prstGeom>
              <a:gradFill rotWithShape="1">
                <a:gsLst>
                  <a:gs pos="0">
                    <a:srgbClr val="006699"/>
                  </a:gs>
                  <a:gs pos="100000">
                    <a:srgbClr val="006699">
                      <a:gamma/>
                      <a:tint val="33725"/>
                      <a:invGamma/>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sz="1300"/>
              </a:p>
            </p:txBody>
          </p:sp>
          <p:sp>
            <p:nvSpPr>
              <p:cNvPr id="12" name="Oval 7"/>
              <p:cNvSpPr>
                <a:spLocks noChangeArrowheads="1"/>
              </p:cNvSpPr>
              <p:nvPr/>
            </p:nvSpPr>
            <p:spPr bwMode="ltGray">
              <a:xfrm>
                <a:off x="1385" y="1452"/>
                <a:ext cx="2808" cy="544"/>
              </a:xfrm>
              <a:prstGeom prst="ellipse">
                <a:avLst/>
              </a:prstGeom>
              <a:solidFill>
                <a:schemeClr val="accent1">
                  <a:lumMod val="75000"/>
                </a:scheme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sz="1300"/>
              </a:p>
            </p:txBody>
          </p:sp>
        </p:grpSp>
        <p:sp>
          <p:nvSpPr>
            <p:cNvPr id="13" name="AutoShape 8"/>
            <p:cNvSpPr>
              <a:spLocks noChangeArrowheads="1"/>
            </p:cNvSpPr>
            <p:nvPr/>
          </p:nvSpPr>
          <p:spPr bwMode="gray">
            <a:xfrm>
              <a:off x="2640012" y="4535487"/>
              <a:ext cx="566738" cy="368300"/>
            </a:xfrm>
            <a:prstGeom prst="cube">
              <a:avLst>
                <a:gd name="adj" fmla="val 48171"/>
              </a:avLst>
            </a:prstGeom>
            <a:solidFill>
              <a:schemeClr val="accent1">
                <a:lumMod val="50000"/>
              </a:schemeClr>
            </a:solidFill>
            <a:ln>
              <a:noFill/>
            </a:ln>
            <a:effectLst>
              <a:prstShdw prst="shdw12">
                <a:schemeClr val="bg2">
                  <a:alpha val="50000"/>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zh-CN" altLang="en-US" sz="1300"/>
            </a:p>
          </p:txBody>
        </p:sp>
        <p:sp>
          <p:nvSpPr>
            <p:cNvPr id="14" name="AutoShape 9"/>
            <p:cNvSpPr>
              <a:spLocks noChangeArrowheads="1"/>
            </p:cNvSpPr>
            <p:nvPr/>
          </p:nvSpPr>
          <p:spPr bwMode="ltGray">
            <a:xfrm>
              <a:off x="1979612" y="4114799"/>
              <a:ext cx="1739900" cy="598488"/>
            </a:xfrm>
            <a:prstGeom prst="cube">
              <a:avLst>
                <a:gd name="adj" fmla="val 24338"/>
              </a:avLst>
            </a:prstGeom>
            <a:solidFill>
              <a:schemeClr val="bg2">
                <a:lumMod val="7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sy="50000" kx="-2453608" rotWithShape="0">
                      <a:schemeClr val="bg2">
                        <a:alpha val="50000"/>
                      </a:schemeClr>
                    </a:outerShdw>
                  </a:effectLst>
                </a14:hiddenEffects>
              </a:ext>
            </a:extLst>
          </p:spPr>
          <p:txBody>
            <a:bodyPr wrap="none" anchor="ctr"/>
            <a:lstStyle/>
            <a:p>
              <a:endParaRPr lang="zh-CN" altLang="en-US" sz="1300"/>
            </a:p>
          </p:txBody>
        </p:sp>
        <p:sp>
          <p:nvSpPr>
            <p:cNvPr id="15" name="AutoShape 10"/>
            <p:cNvSpPr>
              <a:spLocks noChangeArrowheads="1"/>
            </p:cNvSpPr>
            <p:nvPr/>
          </p:nvSpPr>
          <p:spPr bwMode="gray">
            <a:xfrm>
              <a:off x="3762375" y="3759199"/>
              <a:ext cx="566737" cy="1144588"/>
            </a:xfrm>
            <a:prstGeom prst="cube">
              <a:avLst>
                <a:gd name="adj" fmla="val 48171"/>
              </a:avLst>
            </a:prstGeom>
            <a:solidFill>
              <a:schemeClr val="accent1">
                <a:lumMod val="50000"/>
              </a:schemeClr>
            </a:solidFill>
            <a:ln>
              <a:noFill/>
            </a:ln>
            <a:effectLst>
              <a:prstShdw prst="shdw12">
                <a:schemeClr val="bg2">
                  <a:alpha val="50000"/>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zh-CN" altLang="en-US" sz="1300"/>
            </a:p>
          </p:txBody>
        </p:sp>
        <p:sp>
          <p:nvSpPr>
            <p:cNvPr id="16" name="AutoShape 11"/>
            <p:cNvSpPr>
              <a:spLocks noChangeArrowheads="1"/>
            </p:cNvSpPr>
            <p:nvPr/>
          </p:nvSpPr>
          <p:spPr bwMode="ltGray">
            <a:xfrm>
              <a:off x="3054350" y="3465512"/>
              <a:ext cx="2043112" cy="576262"/>
            </a:xfrm>
            <a:prstGeom prst="cube">
              <a:avLst>
                <a:gd name="adj" fmla="val 24338"/>
              </a:avLst>
            </a:prstGeom>
            <a:solidFill>
              <a:schemeClr val="tx2">
                <a:lumMod val="40000"/>
                <a:lumOff val="6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sy="50000" kx="-2453608" rotWithShape="0">
                      <a:schemeClr val="bg2">
                        <a:alpha val="50000"/>
                      </a:schemeClr>
                    </a:outerShdw>
                  </a:effectLst>
                </a14:hiddenEffects>
              </a:ext>
            </a:extLst>
          </p:spPr>
          <p:txBody>
            <a:bodyPr wrap="none" anchor="ctr"/>
            <a:lstStyle/>
            <a:p>
              <a:endParaRPr lang="zh-CN" altLang="en-US" sz="1300"/>
            </a:p>
          </p:txBody>
        </p:sp>
        <p:sp>
          <p:nvSpPr>
            <p:cNvPr id="17" name="AutoShape 12"/>
            <p:cNvSpPr>
              <a:spLocks noChangeArrowheads="1"/>
            </p:cNvSpPr>
            <p:nvPr/>
          </p:nvSpPr>
          <p:spPr bwMode="gray">
            <a:xfrm>
              <a:off x="4751387" y="4535487"/>
              <a:ext cx="566738" cy="368300"/>
            </a:xfrm>
            <a:prstGeom prst="cube">
              <a:avLst>
                <a:gd name="adj" fmla="val 48171"/>
              </a:avLst>
            </a:prstGeom>
            <a:solidFill>
              <a:schemeClr val="accent1">
                <a:lumMod val="50000"/>
              </a:schemeClr>
            </a:solidFill>
            <a:ln>
              <a:noFill/>
            </a:ln>
            <a:effectLst>
              <a:prstShdw prst="shdw12">
                <a:schemeClr val="bg2">
                  <a:alpha val="50000"/>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zh-CN" altLang="en-US" sz="1300"/>
            </a:p>
          </p:txBody>
        </p:sp>
        <p:sp>
          <p:nvSpPr>
            <p:cNvPr id="18" name="AutoShape 13"/>
            <p:cNvSpPr>
              <a:spLocks noChangeArrowheads="1"/>
            </p:cNvSpPr>
            <p:nvPr/>
          </p:nvSpPr>
          <p:spPr bwMode="ltGray">
            <a:xfrm>
              <a:off x="4175125" y="4119562"/>
              <a:ext cx="1689100" cy="598487"/>
            </a:xfrm>
            <a:prstGeom prst="cube">
              <a:avLst>
                <a:gd name="adj" fmla="val 24338"/>
              </a:avLst>
            </a:prstGeom>
            <a:solidFill>
              <a:schemeClr val="accent5">
                <a:lumMod val="60000"/>
                <a:lumOff val="4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sy="50000" kx="-2453608" rotWithShape="0">
                      <a:schemeClr val="bg2">
                        <a:alpha val="50000"/>
                      </a:schemeClr>
                    </a:outerShdw>
                  </a:effectLst>
                </a14:hiddenEffects>
              </a:ext>
            </a:extLst>
          </p:spPr>
          <p:txBody>
            <a:bodyPr wrap="none" anchor="ctr"/>
            <a:lstStyle/>
            <a:p>
              <a:endParaRPr lang="zh-CN" altLang="en-US" sz="1300"/>
            </a:p>
          </p:txBody>
        </p:sp>
        <p:sp>
          <p:nvSpPr>
            <p:cNvPr id="19" name="Rectangle 14"/>
            <p:cNvSpPr>
              <a:spLocks noChangeArrowheads="1"/>
            </p:cNvSpPr>
            <p:nvPr/>
          </p:nvSpPr>
          <p:spPr bwMode="gray">
            <a:xfrm>
              <a:off x="1991482" y="4209413"/>
              <a:ext cx="1467068" cy="501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1C1C1C"/>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rPr>
                <a:t>源头采集</a:t>
              </a:r>
              <a:endParaRPr lang="en-US" altLang="zh-CN"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endParaRPr>
            </a:p>
            <a:p>
              <a:pPr algn="ctr"/>
              <a:r>
                <a:rPr lang="zh-CN" altLang="en-US" sz="1300" dirty="0">
                  <a:latin typeface="黑体" pitchFamily="49" charset="-122"/>
                  <a:ea typeface="黑体" pitchFamily="49" charset="-122"/>
                </a:rPr>
                <a:t>人人是源头数据采集者</a:t>
              </a:r>
              <a:endParaRPr lang="en-US" altLang="zh-CN" sz="1300" dirty="0">
                <a:latin typeface="黑体" pitchFamily="49" charset="-122"/>
                <a:ea typeface="黑体" pitchFamily="49" charset="-122"/>
              </a:endParaRPr>
            </a:p>
          </p:txBody>
        </p:sp>
        <p:sp>
          <p:nvSpPr>
            <p:cNvPr id="20" name="Rectangle 15"/>
            <p:cNvSpPr>
              <a:spLocks noChangeArrowheads="1"/>
            </p:cNvSpPr>
            <p:nvPr/>
          </p:nvSpPr>
          <p:spPr bwMode="gray">
            <a:xfrm>
              <a:off x="4248343" y="4219105"/>
              <a:ext cx="1467068" cy="501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1C1C1C"/>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rPr>
                <a:t>即时采集</a:t>
              </a:r>
              <a:endParaRPr lang="en-US" altLang="zh-CN"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endParaRPr>
            </a:p>
            <a:p>
              <a:pPr algn="ctr"/>
              <a:r>
                <a:rPr lang="zh-CN" altLang="en-US" sz="1300" dirty="0">
                  <a:latin typeface="黑体" pitchFamily="49" charset="-122"/>
                  <a:ea typeface="黑体" pitchFamily="49" charset="-122"/>
                </a:rPr>
                <a:t>源头数据生成即予采集</a:t>
              </a:r>
              <a:endParaRPr lang="en-US" altLang="zh-CN" sz="1300" dirty="0">
                <a:latin typeface="黑体" pitchFamily="49" charset="-122"/>
                <a:ea typeface="黑体" pitchFamily="49" charset="-122"/>
              </a:endParaRPr>
            </a:p>
          </p:txBody>
        </p:sp>
        <p:sp>
          <p:nvSpPr>
            <p:cNvPr id="21" name="Rectangle 16"/>
            <p:cNvSpPr>
              <a:spLocks noChangeArrowheads="1"/>
            </p:cNvSpPr>
            <p:nvPr/>
          </p:nvSpPr>
          <p:spPr bwMode="gray">
            <a:xfrm>
              <a:off x="3100115" y="3546387"/>
              <a:ext cx="1767065" cy="501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1C1C1C"/>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rPr>
                <a:t>开放共享</a:t>
              </a:r>
              <a:endParaRPr lang="en-US" altLang="zh-CN"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endParaRPr>
            </a:p>
            <a:p>
              <a:pPr algn="ctr"/>
              <a:r>
                <a:rPr lang="zh-CN" altLang="en-US" sz="1300" dirty="0">
                  <a:latin typeface="黑体" pitchFamily="49" charset="-122"/>
                  <a:ea typeface="黑体" pitchFamily="49" charset="-122"/>
                </a:rPr>
                <a:t>人人是数据使用、监督者</a:t>
              </a:r>
            </a:p>
          </p:txBody>
        </p:sp>
      </p:grpSp>
      <p:sp>
        <p:nvSpPr>
          <p:cNvPr id="22" name="矩形 21"/>
          <p:cNvSpPr/>
          <p:nvPr/>
        </p:nvSpPr>
        <p:spPr>
          <a:xfrm>
            <a:off x="1170510" y="1532687"/>
            <a:ext cx="4570810" cy="430849"/>
          </a:xfrm>
          <a:prstGeom prst="rect">
            <a:avLst/>
          </a:prstGeom>
        </p:spPr>
        <p:txBody>
          <a:bodyPr lIns="91402" tIns="45701" rIns="91402" bIns="4570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90000"/>
              </a:lnSpc>
            </a:pPr>
            <a:r>
              <a:rPr lang="zh-CN"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一个平台</a:t>
            </a:r>
            <a:r>
              <a:rPr lang="en-US" altLang="zh-CN"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a:t>
            </a:r>
            <a:r>
              <a:rPr lang="zh-CN"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现代信息技术平台</a:t>
            </a:r>
          </a:p>
        </p:txBody>
      </p:sp>
      <p:sp>
        <p:nvSpPr>
          <p:cNvPr id="29" name="Freeform 14"/>
          <p:cNvSpPr>
            <a:spLocks/>
          </p:cNvSpPr>
          <p:nvPr/>
        </p:nvSpPr>
        <p:spPr bwMode="auto">
          <a:xfrm>
            <a:off x="617923" y="1546990"/>
            <a:ext cx="390131" cy="332937"/>
          </a:xfrm>
          <a:custGeom>
            <a:avLst/>
            <a:gdLst>
              <a:gd name="T0" fmla="*/ 193 w 391"/>
              <a:gd name="T1" fmla="*/ 400 h 401"/>
              <a:gd name="T2" fmla="*/ 193 w 391"/>
              <a:gd name="T3" fmla="*/ 400 h 401"/>
              <a:gd name="T4" fmla="*/ 231 w 391"/>
              <a:gd name="T5" fmla="*/ 393 h 401"/>
              <a:gd name="T6" fmla="*/ 271 w 391"/>
              <a:gd name="T7" fmla="*/ 383 h 401"/>
              <a:gd name="T8" fmla="*/ 304 w 391"/>
              <a:gd name="T9" fmla="*/ 365 h 401"/>
              <a:gd name="T10" fmla="*/ 332 w 391"/>
              <a:gd name="T11" fmla="*/ 341 h 401"/>
              <a:gd name="T12" fmla="*/ 356 w 391"/>
              <a:gd name="T13" fmla="*/ 313 h 401"/>
              <a:gd name="T14" fmla="*/ 374 w 391"/>
              <a:gd name="T15" fmla="*/ 277 h 401"/>
              <a:gd name="T16" fmla="*/ 385 w 391"/>
              <a:gd name="T17" fmla="*/ 240 h 401"/>
              <a:gd name="T18" fmla="*/ 390 w 391"/>
              <a:gd name="T19" fmla="*/ 200 h 401"/>
              <a:gd name="T20" fmla="*/ 385 w 391"/>
              <a:gd name="T21" fmla="*/ 160 h 401"/>
              <a:gd name="T22" fmla="*/ 374 w 391"/>
              <a:gd name="T23" fmla="*/ 120 h 401"/>
              <a:gd name="T24" fmla="*/ 356 w 391"/>
              <a:gd name="T25" fmla="*/ 87 h 401"/>
              <a:gd name="T26" fmla="*/ 332 w 391"/>
              <a:gd name="T27" fmla="*/ 58 h 401"/>
              <a:gd name="T28" fmla="*/ 304 w 391"/>
              <a:gd name="T29" fmla="*/ 33 h 401"/>
              <a:gd name="T30" fmla="*/ 271 w 391"/>
              <a:gd name="T31" fmla="*/ 15 h 401"/>
              <a:gd name="T32" fmla="*/ 231 w 391"/>
              <a:gd name="T33" fmla="*/ 4 h 401"/>
              <a:gd name="T34" fmla="*/ 193 w 391"/>
              <a:gd name="T35" fmla="*/ 0 h 401"/>
              <a:gd name="T36" fmla="*/ 153 w 391"/>
              <a:gd name="T37" fmla="*/ 4 h 401"/>
              <a:gd name="T38" fmla="*/ 117 w 391"/>
              <a:gd name="T39" fmla="*/ 15 h 401"/>
              <a:gd name="T40" fmla="*/ 85 w 391"/>
              <a:gd name="T41" fmla="*/ 33 h 401"/>
              <a:gd name="T42" fmla="*/ 57 w 391"/>
              <a:gd name="T43" fmla="*/ 58 h 401"/>
              <a:gd name="T44" fmla="*/ 34 w 391"/>
              <a:gd name="T45" fmla="*/ 87 h 401"/>
              <a:gd name="T46" fmla="*/ 17 w 391"/>
              <a:gd name="T47" fmla="*/ 120 h 401"/>
              <a:gd name="T48" fmla="*/ 3 w 391"/>
              <a:gd name="T49" fmla="*/ 160 h 401"/>
              <a:gd name="T50" fmla="*/ 0 w 391"/>
              <a:gd name="T51" fmla="*/ 200 h 401"/>
              <a:gd name="T52" fmla="*/ 3 w 391"/>
              <a:gd name="T53" fmla="*/ 240 h 401"/>
              <a:gd name="T54" fmla="*/ 17 w 391"/>
              <a:gd name="T55" fmla="*/ 277 h 401"/>
              <a:gd name="T56" fmla="*/ 34 w 391"/>
              <a:gd name="T57" fmla="*/ 313 h 401"/>
              <a:gd name="T58" fmla="*/ 57 w 391"/>
              <a:gd name="T59" fmla="*/ 341 h 401"/>
              <a:gd name="T60" fmla="*/ 85 w 391"/>
              <a:gd name="T61" fmla="*/ 365 h 401"/>
              <a:gd name="T62" fmla="*/ 117 w 391"/>
              <a:gd name="T63" fmla="*/ 383 h 401"/>
              <a:gd name="T64" fmla="*/ 153 w 391"/>
              <a:gd name="T65" fmla="*/ 393 h 401"/>
              <a:gd name="T66" fmla="*/ 193 w 391"/>
              <a:gd name="T67" fmla="*/ 40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1"/>
              <a:gd name="T103" fmla="*/ 0 h 401"/>
              <a:gd name="T104" fmla="*/ 391 w 39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1" h="401">
                <a:moveTo>
                  <a:pt x="193" y="400"/>
                </a:moveTo>
                <a:lnTo>
                  <a:pt x="193" y="400"/>
                </a:lnTo>
                <a:lnTo>
                  <a:pt x="231" y="393"/>
                </a:lnTo>
                <a:lnTo>
                  <a:pt x="271" y="383"/>
                </a:lnTo>
                <a:lnTo>
                  <a:pt x="304" y="365"/>
                </a:lnTo>
                <a:lnTo>
                  <a:pt x="332" y="341"/>
                </a:lnTo>
                <a:lnTo>
                  <a:pt x="356" y="313"/>
                </a:lnTo>
                <a:lnTo>
                  <a:pt x="374" y="277"/>
                </a:lnTo>
                <a:lnTo>
                  <a:pt x="385" y="240"/>
                </a:lnTo>
                <a:lnTo>
                  <a:pt x="390" y="200"/>
                </a:lnTo>
                <a:lnTo>
                  <a:pt x="385" y="160"/>
                </a:lnTo>
                <a:lnTo>
                  <a:pt x="374" y="120"/>
                </a:lnTo>
                <a:lnTo>
                  <a:pt x="356" y="87"/>
                </a:lnTo>
                <a:lnTo>
                  <a:pt x="332" y="58"/>
                </a:lnTo>
                <a:lnTo>
                  <a:pt x="304" y="33"/>
                </a:lnTo>
                <a:lnTo>
                  <a:pt x="271" y="15"/>
                </a:lnTo>
                <a:lnTo>
                  <a:pt x="231" y="4"/>
                </a:lnTo>
                <a:lnTo>
                  <a:pt x="193" y="0"/>
                </a:lnTo>
                <a:lnTo>
                  <a:pt x="153" y="4"/>
                </a:lnTo>
                <a:lnTo>
                  <a:pt x="117" y="15"/>
                </a:lnTo>
                <a:lnTo>
                  <a:pt x="85" y="33"/>
                </a:lnTo>
                <a:lnTo>
                  <a:pt x="57" y="58"/>
                </a:lnTo>
                <a:lnTo>
                  <a:pt x="34" y="87"/>
                </a:lnTo>
                <a:lnTo>
                  <a:pt x="17" y="120"/>
                </a:lnTo>
                <a:lnTo>
                  <a:pt x="3" y="160"/>
                </a:lnTo>
                <a:lnTo>
                  <a:pt x="0" y="200"/>
                </a:lnTo>
                <a:lnTo>
                  <a:pt x="3" y="240"/>
                </a:lnTo>
                <a:lnTo>
                  <a:pt x="17" y="277"/>
                </a:lnTo>
                <a:lnTo>
                  <a:pt x="34" y="313"/>
                </a:lnTo>
                <a:lnTo>
                  <a:pt x="57" y="341"/>
                </a:lnTo>
                <a:lnTo>
                  <a:pt x="85" y="365"/>
                </a:lnTo>
                <a:lnTo>
                  <a:pt x="117" y="383"/>
                </a:lnTo>
                <a:lnTo>
                  <a:pt x="153" y="393"/>
                </a:lnTo>
                <a:lnTo>
                  <a:pt x="193" y="400"/>
                </a:lnTo>
              </a:path>
            </a:pathLst>
          </a:custGeom>
          <a:solidFill>
            <a:srgbClr val="FFCC00"/>
          </a:solidFill>
          <a:ln w="25400" cap="flat" cmpd="sng" algn="ctr">
            <a:noFill/>
            <a:prstDash val="solid"/>
          </a:ln>
          <a:effectLst>
            <a:outerShdw blurRad="225425" dist="38100" dir="5220000" algn="ctr">
              <a:srgbClr val="000000">
                <a:alpha val="33000"/>
              </a:srgbClr>
            </a:outerShdw>
          </a:effectLst>
          <a:scene3d>
            <a:camera prst="perspectiveFront"/>
            <a:lightRig rig="balanced" dir="t"/>
          </a:scene3d>
          <a:sp3d extrusionH="1428750" prstMaterial="plastic">
            <a:bevelT w="152400" h="50800" prst="softRound"/>
            <a:bevelB w="0" h="400050"/>
            <a:extrusionClr>
              <a:sysClr val="window" lastClr="FFFFFF"/>
            </a:extrusionClr>
            <a:contourClr>
              <a:sysClr val="window" lastClr="FFFFFF"/>
            </a:contourClr>
          </a:sp3d>
        </p:spPr>
        <p:txBody>
          <a:bodyPr lIns="91402" tIns="45701" rIns="91402" bIns="45701" anchor="ctr">
            <a:sp3d/>
          </a:bodyPr>
          <a:lstStyle/>
          <a:p>
            <a:pPr marL="0" lvl="2" algn="ctr" defTabSz="685513" eaLnBrk="0" fontAlgn="ctr" hangingPunct="0">
              <a:buClr>
                <a:srgbClr val="FF0000"/>
              </a:buClr>
              <a:buSzPct val="70000"/>
              <a:buFont typeface="Wingdings" pitchFamily="2" charset="2"/>
              <a:buChar char="u"/>
              <a:tabLst>
                <a:tab pos="102351" algn="l"/>
              </a:tabLst>
              <a:defRPr/>
            </a:pPr>
            <a:endParaRPr lang="zh-CN" altLang="en-US" sz="1200" b="1" kern="0" dirty="0">
              <a:solidFill>
                <a:sysClr val="window" lastClr="FFFFFF"/>
              </a:solidFill>
              <a:latin typeface="微软雅黑" pitchFamily="34" charset="-122"/>
              <a:ea typeface="微软雅黑" pitchFamily="34" charset="-122"/>
            </a:endParaRPr>
          </a:p>
        </p:txBody>
      </p:sp>
      <p:sp>
        <p:nvSpPr>
          <p:cNvPr id="4" name="标题 3"/>
          <p:cNvSpPr>
            <a:spLocks noGrp="1"/>
          </p:cNvSpPr>
          <p:nvPr>
            <p:ph type="title"/>
          </p:nvPr>
        </p:nvSpPr>
        <p:spPr/>
        <p:txBody>
          <a:bodyPr>
            <a:normAutofit/>
          </a:bodyPr>
          <a:lstStyle/>
          <a:p>
            <a:r>
              <a:rPr lang="zh-CN" altLang="en-US" dirty="0"/>
              <a:t>内部质量保证体系</a:t>
            </a:r>
            <a:r>
              <a:rPr lang="zh-CN" altLang="en-US" dirty="0" smtClean="0"/>
              <a:t>架构</a:t>
            </a:r>
            <a:endParaRPr lang="zh-CN" altLang="en-US" dirty="0"/>
          </a:p>
        </p:txBody>
      </p:sp>
    </p:spTree>
    <p:extLst>
      <p:ext uri="{BB962C8B-B14F-4D97-AF65-F5344CB8AC3E}">
        <p14:creationId xmlns:p14="http://schemas.microsoft.com/office/powerpoint/2010/main" xmlns="" val="1770050167"/>
      </p:ext>
    </p:extLst>
  </p:cSld>
  <p:clrMapOvr>
    <a:masterClrMapping/>
  </p:clrMapOvr>
  <mc:AlternateContent xmlns:mc="http://schemas.openxmlformats.org/markup-compatibility/2006">
    <mc:Choice xmlns:p14="http://schemas.microsoft.com/office/powerpoint/2010/main" xmlns="" Requires="p14">
      <p:transition spd="slow" p14:dur="1250">
        <p14:conveyor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p:cNvSpPr>
            <a:spLocks noChangeArrowheads="1"/>
          </p:cNvSpPr>
          <p:nvPr/>
        </p:nvSpPr>
        <p:spPr bwMode="ltGray">
          <a:xfrm>
            <a:off x="5862635" y="1912396"/>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预警</a:t>
            </a:r>
          </a:p>
        </p:txBody>
      </p:sp>
      <p:sp>
        <p:nvSpPr>
          <p:cNvPr id="68613" name="AutoShape 5"/>
          <p:cNvSpPr>
            <a:spLocks noChangeArrowheads="1"/>
          </p:cNvSpPr>
          <p:nvPr/>
        </p:nvSpPr>
        <p:spPr bwMode="ltGray">
          <a:xfrm>
            <a:off x="7062473" y="1912396"/>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监测</a:t>
            </a:r>
          </a:p>
        </p:txBody>
      </p:sp>
      <p:sp>
        <p:nvSpPr>
          <p:cNvPr id="68614" name="AutoShape 6"/>
          <p:cNvSpPr>
            <a:spLocks noChangeArrowheads="1"/>
          </p:cNvSpPr>
          <p:nvPr/>
        </p:nvSpPr>
        <p:spPr bwMode="ltGray">
          <a:xfrm>
            <a:off x="2320258" y="2674396"/>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目标  </a:t>
            </a:r>
          </a:p>
        </p:txBody>
      </p:sp>
      <p:sp>
        <p:nvSpPr>
          <p:cNvPr id="68615" name="AutoShape 7"/>
          <p:cNvSpPr>
            <a:spLocks noChangeArrowheads="1"/>
          </p:cNvSpPr>
          <p:nvPr/>
        </p:nvSpPr>
        <p:spPr bwMode="ltGray">
          <a:xfrm>
            <a:off x="3577231" y="2663056"/>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标准</a:t>
            </a:r>
          </a:p>
        </p:txBody>
      </p:sp>
      <p:sp>
        <p:nvSpPr>
          <p:cNvPr id="68616" name="AutoShape 8"/>
          <p:cNvSpPr>
            <a:spLocks noChangeArrowheads="1"/>
          </p:cNvSpPr>
          <p:nvPr/>
        </p:nvSpPr>
        <p:spPr bwMode="ltGray">
          <a:xfrm>
            <a:off x="4777068" y="2674396"/>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设计</a:t>
            </a:r>
          </a:p>
        </p:txBody>
      </p:sp>
      <p:sp>
        <p:nvSpPr>
          <p:cNvPr id="68617" name="AutoShape 9"/>
          <p:cNvSpPr>
            <a:spLocks noChangeArrowheads="1"/>
          </p:cNvSpPr>
          <p:nvPr/>
        </p:nvSpPr>
        <p:spPr bwMode="ltGray">
          <a:xfrm>
            <a:off x="5919771" y="2674396"/>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组织</a:t>
            </a:r>
          </a:p>
        </p:txBody>
      </p:sp>
      <p:sp>
        <p:nvSpPr>
          <p:cNvPr id="68618" name="AutoShape 10"/>
          <p:cNvSpPr>
            <a:spLocks noChangeArrowheads="1"/>
          </p:cNvSpPr>
          <p:nvPr/>
        </p:nvSpPr>
        <p:spPr bwMode="ltGray">
          <a:xfrm>
            <a:off x="7119612" y="2674396"/>
            <a:ext cx="742757"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实施</a:t>
            </a:r>
          </a:p>
        </p:txBody>
      </p:sp>
      <p:sp>
        <p:nvSpPr>
          <p:cNvPr id="68619" name="AutoShape 11"/>
          <p:cNvSpPr>
            <a:spLocks noChangeArrowheads="1"/>
          </p:cNvSpPr>
          <p:nvPr/>
        </p:nvSpPr>
        <p:spPr bwMode="ltGray">
          <a:xfrm>
            <a:off x="2263127" y="3960271"/>
            <a:ext cx="857027"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改进</a:t>
            </a:r>
          </a:p>
        </p:txBody>
      </p:sp>
      <p:sp>
        <p:nvSpPr>
          <p:cNvPr id="68620" name="AutoShape 12"/>
          <p:cNvSpPr>
            <a:spLocks noChangeArrowheads="1"/>
          </p:cNvSpPr>
          <p:nvPr/>
        </p:nvSpPr>
        <p:spPr bwMode="ltGray">
          <a:xfrm>
            <a:off x="3625466" y="3960271"/>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创新</a:t>
            </a:r>
          </a:p>
        </p:txBody>
      </p:sp>
      <p:sp>
        <p:nvSpPr>
          <p:cNvPr id="68621" name="AutoShape 13"/>
          <p:cNvSpPr>
            <a:spLocks noChangeArrowheads="1"/>
          </p:cNvSpPr>
          <p:nvPr/>
        </p:nvSpPr>
        <p:spPr bwMode="ltGray">
          <a:xfrm>
            <a:off x="4777072" y="3960271"/>
            <a:ext cx="742757"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a:t>
            </a:r>
            <a:r>
              <a:rPr lang="en-US" altLang="zh-CN" sz="1500" b="1" dirty="0">
                <a:ea typeface="黑体" pitchFamily="49" charset="-122"/>
              </a:rPr>
              <a:t> </a:t>
            </a:r>
            <a:r>
              <a:rPr lang="zh-CN" altLang="en-US" sz="1500" b="1" dirty="0">
                <a:ea typeface="黑体" pitchFamily="49" charset="-122"/>
              </a:rPr>
              <a:t>学习</a:t>
            </a:r>
          </a:p>
        </p:txBody>
      </p:sp>
      <p:sp>
        <p:nvSpPr>
          <p:cNvPr id="68622" name="AutoShape 14"/>
          <p:cNvSpPr>
            <a:spLocks noChangeArrowheads="1"/>
          </p:cNvSpPr>
          <p:nvPr/>
        </p:nvSpPr>
        <p:spPr bwMode="ltGray">
          <a:xfrm>
            <a:off x="5919771" y="3960271"/>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激励</a:t>
            </a:r>
          </a:p>
        </p:txBody>
      </p:sp>
      <p:sp>
        <p:nvSpPr>
          <p:cNvPr id="68623" name="AutoShape 15"/>
          <p:cNvSpPr>
            <a:spLocks noChangeArrowheads="1"/>
          </p:cNvSpPr>
          <p:nvPr/>
        </p:nvSpPr>
        <p:spPr bwMode="ltGray">
          <a:xfrm>
            <a:off x="7119608" y="3960271"/>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诊断</a:t>
            </a:r>
          </a:p>
        </p:txBody>
      </p:sp>
      <p:sp>
        <p:nvSpPr>
          <p:cNvPr id="68624" name="AutoShape 16"/>
          <p:cNvSpPr>
            <a:spLocks noChangeArrowheads="1"/>
          </p:cNvSpPr>
          <p:nvPr/>
        </p:nvSpPr>
        <p:spPr bwMode="ltGray">
          <a:xfrm>
            <a:off x="4719933" y="1912396"/>
            <a:ext cx="799892" cy="28575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r>
              <a:rPr lang="zh-CN" altLang="en-US" sz="1500" b="1" dirty="0">
                <a:ea typeface="黑体" pitchFamily="49" charset="-122"/>
              </a:rPr>
              <a:t>  改进</a:t>
            </a:r>
          </a:p>
        </p:txBody>
      </p:sp>
      <p:sp>
        <p:nvSpPr>
          <p:cNvPr id="68625" name="Oval 17"/>
          <p:cNvSpPr>
            <a:spLocks noChangeArrowheads="1"/>
          </p:cNvSpPr>
          <p:nvPr/>
        </p:nvSpPr>
        <p:spPr bwMode="ltGray">
          <a:xfrm>
            <a:off x="2891611" y="3198270"/>
            <a:ext cx="4456540" cy="571500"/>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lIns="91402" tIns="45701" rIns="91402" bIns="45701" anchor="ctr"/>
          <a:lstStyle/>
          <a:p>
            <a:pPr>
              <a:defRPr/>
            </a:pPr>
            <a:r>
              <a:rPr lang="zh-CN" altLang="en-US" b="1" dirty="0">
                <a:ea typeface="黑体" pitchFamily="49" charset="-122"/>
              </a:rPr>
              <a:t>   </a:t>
            </a:r>
            <a:r>
              <a:rPr lang="zh-CN" alt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a typeface="黑体" pitchFamily="49" charset="-122"/>
              </a:rPr>
              <a:t>状态数据采集与管理平台</a:t>
            </a:r>
          </a:p>
        </p:txBody>
      </p:sp>
      <p:sp>
        <p:nvSpPr>
          <p:cNvPr id="25618" name="Line 33"/>
          <p:cNvSpPr>
            <a:spLocks noChangeShapeType="1"/>
          </p:cNvSpPr>
          <p:nvPr/>
        </p:nvSpPr>
        <p:spPr bwMode="ltGray">
          <a:xfrm>
            <a:off x="3120152" y="2817270"/>
            <a:ext cx="514216" cy="0"/>
          </a:xfrm>
          <a:prstGeom prst="line">
            <a:avLst/>
          </a:prstGeom>
          <a:noFill/>
          <a:ln>
            <a:noFill/>
          </a:ln>
          <a:extLst/>
        </p:spPr>
        <p:txBody>
          <a:bodyPr wrap="none" lIns="91402" tIns="45701" rIns="91402" bIns="45701" anchor="ctr"/>
          <a:lstStyle/>
          <a:p>
            <a:endParaRPr lang="zh-CN" altLang="en-US" sz="1300"/>
          </a:p>
        </p:txBody>
      </p:sp>
      <p:sp>
        <p:nvSpPr>
          <p:cNvPr id="68643" name="AutoShape 35"/>
          <p:cNvSpPr>
            <a:spLocks noChangeArrowheads="1"/>
          </p:cNvSpPr>
          <p:nvPr/>
        </p:nvSpPr>
        <p:spPr bwMode="ltGray">
          <a:xfrm>
            <a:off x="3120152" y="2769645"/>
            <a:ext cx="514216" cy="47626"/>
          </a:xfrm>
          <a:prstGeom prst="rightArrow">
            <a:avLst>
              <a:gd name="adj1" fmla="val 50000"/>
              <a:gd name="adj2" fmla="val 225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44" name="AutoShape 36"/>
          <p:cNvSpPr>
            <a:spLocks noChangeArrowheads="1"/>
          </p:cNvSpPr>
          <p:nvPr/>
        </p:nvSpPr>
        <p:spPr bwMode="ltGray">
          <a:xfrm>
            <a:off x="4319988" y="2769645"/>
            <a:ext cx="514216" cy="47626"/>
          </a:xfrm>
          <a:prstGeom prst="rightArrow">
            <a:avLst>
              <a:gd name="adj1" fmla="val 50000"/>
              <a:gd name="adj2" fmla="val 225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45" name="AutoShape 37"/>
          <p:cNvSpPr>
            <a:spLocks noChangeArrowheads="1"/>
          </p:cNvSpPr>
          <p:nvPr/>
        </p:nvSpPr>
        <p:spPr bwMode="ltGray">
          <a:xfrm>
            <a:off x="5519831" y="2769645"/>
            <a:ext cx="457081" cy="47626"/>
          </a:xfrm>
          <a:prstGeom prst="rightArrow">
            <a:avLst>
              <a:gd name="adj1" fmla="val 50000"/>
              <a:gd name="adj2" fmla="val 20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46" name="AutoShape 38"/>
          <p:cNvSpPr>
            <a:spLocks noChangeArrowheads="1"/>
          </p:cNvSpPr>
          <p:nvPr/>
        </p:nvSpPr>
        <p:spPr bwMode="ltGray">
          <a:xfrm>
            <a:off x="6662533" y="2769645"/>
            <a:ext cx="457081" cy="47626"/>
          </a:xfrm>
          <a:prstGeom prst="rightArrow">
            <a:avLst>
              <a:gd name="adj1" fmla="val 50000"/>
              <a:gd name="adj2" fmla="val 20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47" name="AutoShape 39"/>
          <p:cNvSpPr>
            <a:spLocks noChangeArrowheads="1"/>
          </p:cNvSpPr>
          <p:nvPr/>
        </p:nvSpPr>
        <p:spPr bwMode="ltGray">
          <a:xfrm>
            <a:off x="7462423" y="2912520"/>
            <a:ext cx="57135" cy="47626"/>
          </a:xfrm>
          <a:prstGeom prst="rightArrow">
            <a:avLst>
              <a:gd name="adj1" fmla="val 50000"/>
              <a:gd name="adj2" fmla="val 25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48" name="AutoShape 40"/>
          <p:cNvSpPr>
            <a:spLocks noChangeArrowheads="1"/>
          </p:cNvSpPr>
          <p:nvPr/>
        </p:nvSpPr>
        <p:spPr bwMode="ltGray">
          <a:xfrm>
            <a:off x="7462423" y="2960145"/>
            <a:ext cx="57135" cy="1000126"/>
          </a:xfrm>
          <a:prstGeom prst="downArrow">
            <a:avLst>
              <a:gd name="adj1" fmla="val 50000"/>
              <a:gd name="adj2" fmla="val 525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49" name="AutoShape 41"/>
          <p:cNvSpPr>
            <a:spLocks noChangeArrowheads="1"/>
          </p:cNvSpPr>
          <p:nvPr/>
        </p:nvSpPr>
        <p:spPr bwMode="ltGray">
          <a:xfrm>
            <a:off x="6662533" y="4055520"/>
            <a:ext cx="457081" cy="47626"/>
          </a:xfrm>
          <a:prstGeom prst="leftArrow">
            <a:avLst>
              <a:gd name="adj1" fmla="val 50000"/>
              <a:gd name="adj2" fmla="val 20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0" name="AutoShape 42"/>
          <p:cNvSpPr>
            <a:spLocks noChangeArrowheads="1"/>
          </p:cNvSpPr>
          <p:nvPr/>
        </p:nvSpPr>
        <p:spPr bwMode="ltGray">
          <a:xfrm>
            <a:off x="5462690" y="4055520"/>
            <a:ext cx="514216" cy="47626"/>
          </a:xfrm>
          <a:prstGeom prst="leftArrow">
            <a:avLst>
              <a:gd name="adj1" fmla="val 50000"/>
              <a:gd name="adj2" fmla="val 225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1" name="AutoShape 43"/>
          <p:cNvSpPr>
            <a:spLocks noChangeArrowheads="1"/>
          </p:cNvSpPr>
          <p:nvPr/>
        </p:nvSpPr>
        <p:spPr bwMode="ltGray">
          <a:xfrm>
            <a:off x="4377127" y="4055520"/>
            <a:ext cx="457081" cy="47626"/>
          </a:xfrm>
          <a:prstGeom prst="leftArrow">
            <a:avLst>
              <a:gd name="adj1" fmla="val 50000"/>
              <a:gd name="adj2" fmla="val 20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2" name="AutoShape 44"/>
          <p:cNvSpPr>
            <a:spLocks noChangeArrowheads="1"/>
          </p:cNvSpPr>
          <p:nvPr/>
        </p:nvSpPr>
        <p:spPr bwMode="ltGray">
          <a:xfrm>
            <a:off x="3120149" y="4055520"/>
            <a:ext cx="571352" cy="47626"/>
          </a:xfrm>
          <a:prstGeom prst="leftArrow">
            <a:avLst>
              <a:gd name="adj1" fmla="val 50000"/>
              <a:gd name="adj2" fmla="val 25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3" name="AutoShape 45"/>
          <p:cNvSpPr>
            <a:spLocks noChangeArrowheads="1"/>
          </p:cNvSpPr>
          <p:nvPr/>
        </p:nvSpPr>
        <p:spPr bwMode="ltGray">
          <a:xfrm>
            <a:off x="2720208" y="2960145"/>
            <a:ext cx="57135" cy="1000126"/>
          </a:xfrm>
          <a:prstGeom prst="upArrow">
            <a:avLst>
              <a:gd name="adj1" fmla="val 50000"/>
              <a:gd name="adj2" fmla="val 525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4" name="AutoShape 46"/>
          <p:cNvSpPr>
            <a:spLocks noChangeArrowheads="1"/>
          </p:cNvSpPr>
          <p:nvPr/>
        </p:nvSpPr>
        <p:spPr bwMode="ltGray">
          <a:xfrm>
            <a:off x="7462423" y="2198146"/>
            <a:ext cx="57135" cy="476250"/>
          </a:xfrm>
          <a:prstGeom prst="upArrow">
            <a:avLst>
              <a:gd name="adj1" fmla="val 50000"/>
              <a:gd name="adj2" fmla="val 25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5" name="AutoShape 47"/>
          <p:cNvSpPr>
            <a:spLocks noChangeArrowheads="1"/>
          </p:cNvSpPr>
          <p:nvPr/>
        </p:nvSpPr>
        <p:spPr bwMode="ltGray">
          <a:xfrm>
            <a:off x="6605398" y="2007646"/>
            <a:ext cx="457081" cy="47626"/>
          </a:xfrm>
          <a:prstGeom prst="leftArrow">
            <a:avLst>
              <a:gd name="adj1" fmla="val 50000"/>
              <a:gd name="adj2" fmla="val 20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6" name="AutoShape 48"/>
          <p:cNvSpPr>
            <a:spLocks noChangeArrowheads="1"/>
          </p:cNvSpPr>
          <p:nvPr/>
        </p:nvSpPr>
        <p:spPr bwMode="ltGray">
          <a:xfrm>
            <a:off x="5462694" y="2007646"/>
            <a:ext cx="457081" cy="47626"/>
          </a:xfrm>
          <a:prstGeom prst="leftArrow">
            <a:avLst>
              <a:gd name="adj1" fmla="val 50000"/>
              <a:gd name="adj2" fmla="val 20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68657" name="AutoShape 49"/>
          <p:cNvSpPr>
            <a:spLocks noChangeArrowheads="1"/>
          </p:cNvSpPr>
          <p:nvPr/>
        </p:nvSpPr>
        <p:spPr bwMode="ltGray">
          <a:xfrm>
            <a:off x="5119883" y="2198146"/>
            <a:ext cx="57135" cy="476250"/>
          </a:xfrm>
          <a:prstGeom prst="downArrow">
            <a:avLst>
              <a:gd name="adj1" fmla="val 50000"/>
              <a:gd name="adj2" fmla="val 250000"/>
            </a:avLst>
          </a:prstGeom>
          <a:ln>
            <a:headEnd/>
            <a:tailEnd/>
          </a:ln>
        </p:spPr>
        <p:style>
          <a:lnRef idx="0">
            <a:schemeClr val="accent1"/>
          </a:lnRef>
          <a:fillRef idx="3">
            <a:schemeClr val="accent1"/>
          </a:fillRef>
          <a:effectRef idx="3">
            <a:schemeClr val="accent1"/>
          </a:effectRef>
          <a:fontRef idx="minor">
            <a:schemeClr val="lt1"/>
          </a:fontRef>
        </p:style>
        <p:txBody>
          <a:bodyPr wrap="none" lIns="91402" tIns="45701" rIns="91402" bIns="45701" anchor="ctr"/>
          <a:lstStyle/>
          <a:p>
            <a:pPr>
              <a:defRPr/>
            </a:pPr>
            <a:endParaRPr lang="zh-CN" altLang="en-US" sz="1300"/>
          </a:p>
        </p:txBody>
      </p:sp>
      <p:sp>
        <p:nvSpPr>
          <p:cNvPr id="38" name="Rectangle 3"/>
          <p:cNvSpPr txBox="1">
            <a:spLocks noChangeArrowheads="1"/>
          </p:cNvSpPr>
          <p:nvPr/>
        </p:nvSpPr>
        <p:spPr>
          <a:xfrm>
            <a:off x="1062040" y="1417342"/>
            <a:ext cx="7451372" cy="491229"/>
          </a:xfrm>
          <a:prstGeom prst="rect">
            <a:avLst/>
          </a:prstGeom>
        </p:spPr>
        <p:txBody>
          <a:bodyPr vert="horz" lIns="68551" tIns="34276" rIns="68551" bIns="34276"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70000"/>
              </a:lnSpc>
              <a:spcBef>
                <a:spcPts val="1350"/>
              </a:spcBef>
              <a:buNone/>
            </a:pPr>
            <a:r>
              <a:rPr lang="zh-CN" altLang="en-US" sz="2100" b="1" dirty="0">
                <a:solidFill>
                  <a:srgbClr val="F68426"/>
                </a:solidFill>
                <a:latin typeface="微软雅黑" panose="020B0503020204020204" pitchFamily="34" charset="-122"/>
                <a:ea typeface="微软雅黑" panose="020B0503020204020204" pitchFamily="34" charset="-122"/>
              </a:rPr>
              <a:t>基本单元</a:t>
            </a:r>
            <a:r>
              <a:rPr lang="en-US" altLang="zh-CN" sz="2100" b="1" dirty="0">
                <a:solidFill>
                  <a:srgbClr val="F68426"/>
                </a:solidFill>
                <a:latin typeface="微软雅黑" panose="020B0503020204020204" pitchFamily="34" charset="-122"/>
                <a:ea typeface="微软雅黑" panose="020B0503020204020204" pitchFamily="34" charset="-122"/>
              </a:rPr>
              <a:t>——</a:t>
            </a:r>
            <a:r>
              <a:rPr lang="zh-CN" altLang="en-US" sz="2100" b="1" dirty="0">
                <a:solidFill>
                  <a:srgbClr val="F68426"/>
                </a:solidFill>
                <a:latin typeface="微软雅黑" panose="020B0503020204020204" pitchFamily="34" charset="-122"/>
                <a:ea typeface="微软雅黑" panose="020B0503020204020204" pitchFamily="34" charset="-122"/>
              </a:rPr>
              <a:t>质量改进螺旋 </a:t>
            </a:r>
          </a:p>
        </p:txBody>
      </p:sp>
      <p:sp>
        <p:nvSpPr>
          <p:cNvPr id="37" name="Freeform 14"/>
          <p:cNvSpPr>
            <a:spLocks/>
          </p:cNvSpPr>
          <p:nvPr/>
        </p:nvSpPr>
        <p:spPr bwMode="auto">
          <a:xfrm>
            <a:off x="671912" y="1501347"/>
            <a:ext cx="390131" cy="332937"/>
          </a:xfrm>
          <a:custGeom>
            <a:avLst/>
            <a:gdLst>
              <a:gd name="T0" fmla="*/ 193 w 391"/>
              <a:gd name="T1" fmla="*/ 400 h 401"/>
              <a:gd name="T2" fmla="*/ 193 w 391"/>
              <a:gd name="T3" fmla="*/ 400 h 401"/>
              <a:gd name="T4" fmla="*/ 231 w 391"/>
              <a:gd name="T5" fmla="*/ 393 h 401"/>
              <a:gd name="T6" fmla="*/ 271 w 391"/>
              <a:gd name="T7" fmla="*/ 383 h 401"/>
              <a:gd name="T8" fmla="*/ 304 w 391"/>
              <a:gd name="T9" fmla="*/ 365 h 401"/>
              <a:gd name="T10" fmla="*/ 332 w 391"/>
              <a:gd name="T11" fmla="*/ 341 h 401"/>
              <a:gd name="T12" fmla="*/ 356 w 391"/>
              <a:gd name="T13" fmla="*/ 313 h 401"/>
              <a:gd name="T14" fmla="*/ 374 w 391"/>
              <a:gd name="T15" fmla="*/ 277 h 401"/>
              <a:gd name="T16" fmla="*/ 385 w 391"/>
              <a:gd name="T17" fmla="*/ 240 h 401"/>
              <a:gd name="T18" fmla="*/ 390 w 391"/>
              <a:gd name="T19" fmla="*/ 200 h 401"/>
              <a:gd name="T20" fmla="*/ 385 w 391"/>
              <a:gd name="T21" fmla="*/ 160 h 401"/>
              <a:gd name="T22" fmla="*/ 374 w 391"/>
              <a:gd name="T23" fmla="*/ 120 h 401"/>
              <a:gd name="T24" fmla="*/ 356 w 391"/>
              <a:gd name="T25" fmla="*/ 87 h 401"/>
              <a:gd name="T26" fmla="*/ 332 w 391"/>
              <a:gd name="T27" fmla="*/ 58 h 401"/>
              <a:gd name="T28" fmla="*/ 304 w 391"/>
              <a:gd name="T29" fmla="*/ 33 h 401"/>
              <a:gd name="T30" fmla="*/ 271 w 391"/>
              <a:gd name="T31" fmla="*/ 15 h 401"/>
              <a:gd name="T32" fmla="*/ 231 w 391"/>
              <a:gd name="T33" fmla="*/ 4 h 401"/>
              <a:gd name="T34" fmla="*/ 193 w 391"/>
              <a:gd name="T35" fmla="*/ 0 h 401"/>
              <a:gd name="T36" fmla="*/ 153 w 391"/>
              <a:gd name="T37" fmla="*/ 4 h 401"/>
              <a:gd name="T38" fmla="*/ 117 w 391"/>
              <a:gd name="T39" fmla="*/ 15 h 401"/>
              <a:gd name="T40" fmla="*/ 85 w 391"/>
              <a:gd name="T41" fmla="*/ 33 h 401"/>
              <a:gd name="T42" fmla="*/ 57 w 391"/>
              <a:gd name="T43" fmla="*/ 58 h 401"/>
              <a:gd name="T44" fmla="*/ 34 w 391"/>
              <a:gd name="T45" fmla="*/ 87 h 401"/>
              <a:gd name="T46" fmla="*/ 17 w 391"/>
              <a:gd name="T47" fmla="*/ 120 h 401"/>
              <a:gd name="T48" fmla="*/ 3 w 391"/>
              <a:gd name="T49" fmla="*/ 160 h 401"/>
              <a:gd name="T50" fmla="*/ 0 w 391"/>
              <a:gd name="T51" fmla="*/ 200 h 401"/>
              <a:gd name="T52" fmla="*/ 3 w 391"/>
              <a:gd name="T53" fmla="*/ 240 h 401"/>
              <a:gd name="T54" fmla="*/ 17 w 391"/>
              <a:gd name="T55" fmla="*/ 277 h 401"/>
              <a:gd name="T56" fmla="*/ 34 w 391"/>
              <a:gd name="T57" fmla="*/ 313 h 401"/>
              <a:gd name="T58" fmla="*/ 57 w 391"/>
              <a:gd name="T59" fmla="*/ 341 h 401"/>
              <a:gd name="T60" fmla="*/ 85 w 391"/>
              <a:gd name="T61" fmla="*/ 365 h 401"/>
              <a:gd name="T62" fmla="*/ 117 w 391"/>
              <a:gd name="T63" fmla="*/ 383 h 401"/>
              <a:gd name="T64" fmla="*/ 153 w 391"/>
              <a:gd name="T65" fmla="*/ 393 h 401"/>
              <a:gd name="T66" fmla="*/ 193 w 391"/>
              <a:gd name="T67" fmla="*/ 40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1"/>
              <a:gd name="T103" fmla="*/ 0 h 401"/>
              <a:gd name="T104" fmla="*/ 391 w 39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1" h="401">
                <a:moveTo>
                  <a:pt x="193" y="400"/>
                </a:moveTo>
                <a:lnTo>
                  <a:pt x="193" y="400"/>
                </a:lnTo>
                <a:lnTo>
                  <a:pt x="231" y="393"/>
                </a:lnTo>
                <a:lnTo>
                  <a:pt x="271" y="383"/>
                </a:lnTo>
                <a:lnTo>
                  <a:pt x="304" y="365"/>
                </a:lnTo>
                <a:lnTo>
                  <a:pt x="332" y="341"/>
                </a:lnTo>
                <a:lnTo>
                  <a:pt x="356" y="313"/>
                </a:lnTo>
                <a:lnTo>
                  <a:pt x="374" y="277"/>
                </a:lnTo>
                <a:lnTo>
                  <a:pt x="385" y="240"/>
                </a:lnTo>
                <a:lnTo>
                  <a:pt x="390" y="200"/>
                </a:lnTo>
                <a:lnTo>
                  <a:pt x="385" y="160"/>
                </a:lnTo>
                <a:lnTo>
                  <a:pt x="374" y="120"/>
                </a:lnTo>
                <a:lnTo>
                  <a:pt x="356" y="87"/>
                </a:lnTo>
                <a:lnTo>
                  <a:pt x="332" y="58"/>
                </a:lnTo>
                <a:lnTo>
                  <a:pt x="304" y="33"/>
                </a:lnTo>
                <a:lnTo>
                  <a:pt x="271" y="15"/>
                </a:lnTo>
                <a:lnTo>
                  <a:pt x="231" y="4"/>
                </a:lnTo>
                <a:lnTo>
                  <a:pt x="193" y="0"/>
                </a:lnTo>
                <a:lnTo>
                  <a:pt x="153" y="4"/>
                </a:lnTo>
                <a:lnTo>
                  <a:pt x="117" y="15"/>
                </a:lnTo>
                <a:lnTo>
                  <a:pt x="85" y="33"/>
                </a:lnTo>
                <a:lnTo>
                  <a:pt x="57" y="58"/>
                </a:lnTo>
                <a:lnTo>
                  <a:pt x="34" y="87"/>
                </a:lnTo>
                <a:lnTo>
                  <a:pt x="17" y="120"/>
                </a:lnTo>
                <a:lnTo>
                  <a:pt x="3" y="160"/>
                </a:lnTo>
                <a:lnTo>
                  <a:pt x="0" y="200"/>
                </a:lnTo>
                <a:lnTo>
                  <a:pt x="3" y="240"/>
                </a:lnTo>
                <a:lnTo>
                  <a:pt x="17" y="277"/>
                </a:lnTo>
                <a:lnTo>
                  <a:pt x="34" y="313"/>
                </a:lnTo>
                <a:lnTo>
                  <a:pt x="57" y="341"/>
                </a:lnTo>
                <a:lnTo>
                  <a:pt x="85" y="365"/>
                </a:lnTo>
                <a:lnTo>
                  <a:pt x="117" y="383"/>
                </a:lnTo>
                <a:lnTo>
                  <a:pt x="153" y="393"/>
                </a:lnTo>
                <a:lnTo>
                  <a:pt x="193" y="400"/>
                </a:lnTo>
              </a:path>
            </a:pathLst>
          </a:custGeom>
          <a:solidFill>
            <a:srgbClr val="FFCC00"/>
          </a:solidFill>
          <a:ln w="25400" cap="flat" cmpd="sng" algn="ctr">
            <a:noFill/>
            <a:prstDash val="solid"/>
          </a:ln>
          <a:effectLst>
            <a:outerShdw blurRad="225425" dist="38100" dir="5220000" algn="ctr">
              <a:srgbClr val="000000">
                <a:alpha val="33000"/>
              </a:srgbClr>
            </a:outerShdw>
          </a:effectLst>
          <a:scene3d>
            <a:camera prst="perspectiveFront"/>
            <a:lightRig rig="balanced" dir="t"/>
          </a:scene3d>
          <a:sp3d extrusionH="1428750" prstMaterial="plastic">
            <a:bevelT w="152400" h="50800" prst="softRound"/>
            <a:bevelB w="0" h="400050"/>
            <a:extrusionClr>
              <a:sysClr val="window" lastClr="FFFFFF"/>
            </a:extrusionClr>
            <a:contourClr>
              <a:sysClr val="window" lastClr="FFFFFF"/>
            </a:contourClr>
          </a:sp3d>
        </p:spPr>
        <p:txBody>
          <a:bodyPr lIns="91402" tIns="45701" rIns="91402" bIns="45701" anchor="ctr">
            <a:sp3d/>
          </a:bodyPr>
          <a:lstStyle/>
          <a:p>
            <a:pPr marL="0" lvl="2" algn="ctr" defTabSz="685513" eaLnBrk="0" fontAlgn="ctr" hangingPunct="0">
              <a:buClr>
                <a:srgbClr val="FF0000"/>
              </a:buClr>
              <a:buSzPct val="70000"/>
              <a:buFont typeface="Wingdings" pitchFamily="2" charset="2"/>
              <a:buChar char="u"/>
              <a:tabLst>
                <a:tab pos="102351" algn="l"/>
              </a:tabLst>
              <a:defRPr/>
            </a:pPr>
            <a:endParaRPr lang="zh-CN" altLang="en-US" sz="1200" b="1" kern="0" dirty="0">
              <a:solidFill>
                <a:sysClr val="window" lastClr="FFFFFF"/>
              </a:solidFill>
              <a:latin typeface="微软雅黑" pitchFamily="34" charset="-122"/>
              <a:ea typeface="微软雅黑" pitchFamily="34" charset="-122"/>
            </a:endParaRPr>
          </a:p>
        </p:txBody>
      </p:sp>
      <p:sp>
        <p:nvSpPr>
          <p:cNvPr id="2" name="标题 1"/>
          <p:cNvSpPr>
            <a:spLocks noGrp="1"/>
          </p:cNvSpPr>
          <p:nvPr>
            <p:ph type="title"/>
          </p:nvPr>
        </p:nvSpPr>
        <p:spPr/>
        <p:txBody>
          <a:bodyPr>
            <a:normAutofit/>
          </a:bodyPr>
          <a:lstStyle/>
          <a:p>
            <a:r>
              <a:rPr lang="zh-CN" altLang="en-US" dirty="0">
                <a:ln w="18415" cmpd="sng">
                  <a:noFill/>
                  <a:prstDash val="solid"/>
                </a:ln>
                <a:effectLst>
                  <a:outerShdw blurRad="38100" dist="38100" dir="2700000" algn="tl">
                    <a:srgbClr val="000000">
                      <a:alpha val="43137"/>
                    </a:srgbClr>
                  </a:outerShdw>
                </a:effectLst>
              </a:rPr>
              <a:t>内部质量保证体系</a:t>
            </a:r>
            <a:r>
              <a:rPr lang="zh-CN" altLang="en-US" dirty="0" smtClean="0">
                <a:ln w="18415" cmpd="sng">
                  <a:noFill/>
                  <a:prstDash val="solid"/>
                </a:ln>
                <a:effectLst>
                  <a:outerShdw blurRad="38100" dist="38100" dir="2700000" algn="tl">
                    <a:srgbClr val="000000">
                      <a:alpha val="43137"/>
                    </a:srgbClr>
                  </a:outerShdw>
                </a:effectLst>
              </a:rPr>
              <a:t>架构</a:t>
            </a:r>
            <a:endParaRPr lang="zh-CN" altLang="en-US" dirty="0"/>
          </a:p>
        </p:txBody>
      </p:sp>
      <p:cxnSp>
        <p:nvCxnSpPr>
          <p:cNvPr id="71" name="直接连接符 46"/>
          <p:cNvCxnSpPr/>
          <p:nvPr/>
        </p:nvCxnSpPr>
        <p:spPr>
          <a:xfrm flipH="1">
            <a:off x="668147" y="3468933"/>
            <a:ext cx="8149560" cy="69263"/>
          </a:xfrm>
          <a:prstGeom prst="line">
            <a:avLst/>
          </a:prstGeom>
          <a:ln>
            <a:prstDash val="dash"/>
          </a:ln>
        </p:spPr>
        <p:style>
          <a:lnRef idx="1">
            <a:schemeClr val="accent5"/>
          </a:lnRef>
          <a:fillRef idx="0">
            <a:schemeClr val="accent5"/>
          </a:fillRef>
          <a:effectRef idx="0">
            <a:schemeClr val="accent5"/>
          </a:effectRef>
          <a:fontRef idx="minor">
            <a:schemeClr val="tx1"/>
          </a:fontRef>
        </p:style>
      </p:cxnSp>
      <p:sp>
        <p:nvSpPr>
          <p:cNvPr id="72" name="Rectangle 12"/>
          <p:cNvSpPr>
            <a:spLocks noChangeArrowheads="1"/>
          </p:cNvSpPr>
          <p:nvPr/>
        </p:nvSpPr>
        <p:spPr bwMode="auto">
          <a:xfrm>
            <a:off x="860676" y="2776790"/>
            <a:ext cx="715014" cy="257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txBody>
          <a:bodyPr vert="horz" wrap="square" lIns="14753" tIns="12491" rIns="14753" bIns="12491" numCol="1" anchor="t" anchorCtr="0" compatLnSpc="1">
            <a:prstTxWarp prst="textNoShape">
              <a:avLst/>
            </a:prstTxWarp>
          </a:bodyPr>
          <a:lstStyle/>
          <a:p>
            <a:pPr algn="ctr" defTabSz="249814" eaLnBrk="0" fontAlgn="base" hangingPunct="0">
              <a:spcBef>
                <a:spcPct val="0"/>
              </a:spcBef>
              <a:spcAft>
                <a:spcPct val="0"/>
              </a:spcAft>
              <a:defRPr/>
            </a:pPr>
            <a:r>
              <a:rPr lang="zh-CN" altLang="en-US" dirty="0" smtClean="0">
                <a:solidFill>
                  <a:prstClr val="black"/>
                </a:solidFill>
                <a:latin typeface="微软雅黑" panose="020B0503020204020204" pitchFamily="34" charset="-122"/>
                <a:ea typeface="微软雅黑" panose="020B0503020204020204" pitchFamily="34" charset="-122"/>
              </a:rPr>
              <a:t>前台</a:t>
            </a:r>
            <a:endParaRPr lang="zh-CN" altLang="en-US" sz="500" dirty="0">
              <a:solidFill>
                <a:prstClr val="black"/>
              </a:solidFill>
              <a:latin typeface="微软雅黑" panose="020B0503020204020204" pitchFamily="34" charset="-122"/>
              <a:ea typeface="微软雅黑" panose="020B0503020204020204" pitchFamily="34" charset="-122"/>
            </a:endParaRPr>
          </a:p>
        </p:txBody>
      </p:sp>
      <p:sp>
        <p:nvSpPr>
          <p:cNvPr id="73" name="Rectangle 12"/>
          <p:cNvSpPr>
            <a:spLocks noChangeArrowheads="1"/>
          </p:cNvSpPr>
          <p:nvPr/>
        </p:nvSpPr>
        <p:spPr bwMode="auto">
          <a:xfrm>
            <a:off x="996268" y="3773951"/>
            <a:ext cx="567663" cy="435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txBody>
          <a:bodyPr vert="horz" wrap="square" lIns="14753" tIns="12491" rIns="14753" bIns="12491" numCol="1" anchor="t" anchorCtr="0" compatLnSpc="1">
            <a:prstTxWarp prst="textNoShape">
              <a:avLst/>
            </a:prstTxWarp>
          </a:bodyPr>
          <a:lstStyle/>
          <a:p>
            <a:pPr algn="ctr" defTabSz="249814" eaLnBrk="0" fontAlgn="base" hangingPunct="0">
              <a:spcBef>
                <a:spcPct val="0"/>
              </a:spcBef>
              <a:spcAft>
                <a:spcPct val="0"/>
              </a:spcAft>
              <a:defRPr/>
            </a:pPr>
            <a:r>
              <a:rPr lang="zh-CN" altLang="en-US" dirty="0" smtClean="0">
                <a:solidFill>
                  <a:prstClr val="black"/>
                </a:solidFill>
                <a:latin typeface="微软雅黑" panose="020B0503020204020204" pitchFamily="34" charset="-122"/>
                <a:ea typeface="微软雅黑" panose="020B0503020204020204" pitchFamily="34" charset="-122"/>
              </a:rPr>
              <a:t>后台</a:t>
            </a:r>
            <a:endParaRPr lang="zh-CN" altLang="en-US" sz="5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688148626"/>
      </p:ext>
    </p:extLst>
  </p:cSld>
  <p:clrMapOvr>
    <a:masterClrMapping/>
  </p:clrMapOvr>
  <mc:AlternateContent xmlns:mc="http://schemas.openxmlformats.org/markup-compatibility/2006">
    <mc:Choice xmlns:p14="http://schemas.microsoft.com/office/powerpoint/2010/main" xmlns="" Requires="p14">
      <p:transition spd="slow" p14:dur="1250">
        <p14:conveyor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ln w="18415" cmpd="sng">
                  <a:noFill/>
                  <a:prstDash val="solid"/>
                </a:ln>
                <a:effectLst>
                  <a:outerShdw blurRad="38100" dist="38100" dir="2700000" algn="tl">
                    <a:srgbClr val="000000">
                      <a:alpha val="43137"/>
                    </a:srgbClr>
                  </a:outerShdw>
                </a:effectLst>
              </a:rPr>
              <a:t>内部质量保证体系架构</a:t>
            </a:r>
            <a:endParaRPr lang="zh-CN" altLang="en-US" dirty="0"/>
          </a:p>
        </p:txBody>
      </p:sp>
      <p:sp>
        <p:nvSpPr>
          <p:cNvPr id="94211" name="Rectangle 3"/>
          <p:cNvSpPr>
            <a:spLocks noGrp="1" noChangeArrowheads="1"/>
          </p:cNvSpPr>
          <p:nvPr>
            <p:ph idx="1"/>
          </p:nvPr>
        </p:nvSpPr>
        <p:spPr/>
        <p:txBody>
          <a:bodyPr>
            <a:noAutofit/>
          </a:bodyPr>
          <a:lstStyle/>
          <a:p>
            <a:pPr marL="0" indent="0">
              <a:lnSpc>
                <a:spcPct val="80000"/>
              </a:lnSpc>
              <a:buNone/>
            </a:pPr>
            <a:r>
              <a:rPr lang="zh-CN" altLang="en-US" sz="2100" b="1" dirty="0">
                <a:solidFill>
                  <a:srgbClr val="000099"/>
                </a:solidFill>
              </a:rPr>
              <a:t>运行流程</a:t>
            </a:r>
            <a:r>
              <a:rPr lang="en-US" altLang="zh-CN" sz="2100" b="1" dirty="0">
                <a:solidFill>
                  <a:srgbClr val="000099"/>
                </a:solidFill>
              </a:rPr>
              <a:t>——</a:t>
            </a:r>
            <a:r>
              <a:rPr lang="en-US" altLang="zh-CN" sz="2100" b="1" dirty="0">
                <a:solidFill>
                  <a:srgbClr val="CC0000"/>
                </a:solidFill>
              </a:rPr>
              <a:t>3</a:t>
            </a:r>
            <a:r>
              <a:rPr lang="zh-CN" altLang="en-US" sz="2100" b="1" dirty="0">
                <a:solidFill>
                  <a:srgbClr val="CC0000"/>
                </a:solidFill>
              </a:rPr>
              <a:t>个阶段</a:t>
            </a:r>
          </a:p>
          <a:p>
            <a:pPr eaLnBrk="1" hangingPunct="1">
              <a:lnSpc>
                <a:spcPct val="80000"/>
              </a:lnSpc>
            </a:pPr>
            <a:endParaRPr lang="zh-CN" altLang="en-US" sz="2100" dirty="0">
              <a:solidFill>
                <a:srgbClr val="000099"/>
              </a:solidFill>
            </a:endParaRPr>
          </a:p>
        </p:txBody>
      </p:sp>
      <p:grpSp>
        <p:nvGrpSpPr>
          <p:cNvPr id="2" name="组合 6"/>
          <p:cNvGrpSpPr/>
          <p:nvPr/>
        </p:nvGrpSpPr>
        <p:grpSpPr>
          <a:xfrm>
            <a:off x="7278779" y="2492373"/>
            <a:ext cx="1064142" cy="803672"/>
            <a:chOff x="9677400" y="3948113"/>
            <a:chExt cx="1419225" cy="1285875"/>
          </a:xfrm>
          <a:effectLst/>
        </p:grpSpPr>
        <p:sp>
          <p:nvSpPr>
            <p:cNvPr id="4" name="任意多边形 3"/>
            <p:cNvSpPr/>
            <p:nvPr/>
          </p:nvSpPr>
          <p:spPr>
            <a:xfrm>
              <a:off x="9884569" y="4805363"/>
              <a:ext cx="752475" cy="428625"/>
            </a:xfrm>
            <a:custGeom>
              <a:avLst/>
              <a:gdLst>
                <a:gd name="connsiteX0" fmla="*/ 0 w 752475"/>
                <a:gd name="connsiteY0" fmla="*/ 19050 h 428625"/>
                <a:gd name="connsiteX1" fmla="*/ 0 w 752475"/>
                <a:gd name="connsiteY1" fmla="*/ 428625 h 428625"/>
                <a:gd name="connsiteX2" fmla="*/ 752475 w 752475"/>
                <a:gd name="connsiteY2" fmla="*/ 419100 h 428625"/>
                <a:gd name="connsiteX3" fmla="*/ 752475 w 752475"/>
                <a:gd name="connsiteY3" fmla="*/ 0 h 428625"/>
                <a:gd name="connsiteX4" fmla="*/ 0 w 752475"/>
                <a:gd name="connsiteY4" fmla="*/ 1905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428625">
                  <a:moveTo>
                    <a:pt x="0" y="19050"/>
                  </a:moveTo>
                  <a:lnTo>
                    <a:pt x="0" y="428625"/>
                  </a:lnTo>
                  <a:lnTo>
                    <a:pt x="752475" y="419100"/>
                  </a:lnTo>
                  <a:lnTo>
                    <a:pt x="752475" y="0"/>
                  </a:lnTo>
                  <a:lnTo>
                    <a:pt x="0" y="19050"/>
                  </a:lnTo>
                  <a:close/>
                </a:path>
              </a:pathLst>
            </a:custGeom>
            <a:solidFill>
              <a:srgbClr val="009AE0"/>
            </a:solidFill>
            <a:ln w="3175">
              <a:solidFill>
                <a:srgbClr val="009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5" name="任意多边形 4"/>
            <p:cNvSpPr/>
            <p:nvPr/>
          </p:nvSpPr>
          <p:spPr>
            <a:xfrm>
              <a:off x="9677400" y="3948113"/>
              <a:ext cx="676275" cy="752475"/>
            </a:xfrm>
            <a:custGeom>
              <a:avLst/>
              <a:gdLst>
                <a:gd name="connsiteX0" fmla="*/ 9525 w 676275"/>
                <a:gd name="connsiteY0" fmla="*/ 0 h 752475"/>
                <a:gd name="connsiteX1" fmla="*/ 0 w 676275"/>
                <a:gd name="connsiteY1" fmla="*/ 447675 h 752475"/>
                <a:gd name="connsiteX2" fmla="*/ 504825 w 676275"/>
                <a:gd name="connsiteY2" fmla="*/ 752475 h 752475"/>
                <a:gd name="connsiteX3" fmla="*/ 676275 w 676275"/>
                <a:gd name="connsiteY3" fmla="*/ 419100 h 752475"/>
                <a:gd name="connsiteX4" fmla="*/ 9525 w 676275"/>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752475">
                  <a:moveTo>
                    <a:pt x="9525" y="0"/>
                  </a:moveTo>
                  <a:lnTo>
                    <a:pt x="0" y="447675"/>
                  </a:lnTo>
                  <a:lnTo>
                    <a:pt x="504825" y="752475"/>
                  </a:lnTo>
                  <a:lnTo>
                    <a:pt x="676275" y="419100"/>
                  </a:lnTo>
                  <a:lnTo>
                    <a:pt x="9525" y="0"/>
                  </a:lnTo>
                  <a:close/>
                </a:path>
              </a:pathLst>
            </a:custGeom>
            <a:solidFill>
              <a:srgbClr val="01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6" name="任意多边形 5"/>
            <p:cNvSpPr/>
            <p:nvPr/>
          </p:nvSpPr>
          <p:spPr>
            <a:xfrm>
              <a:off x="10644187" y="4364832"/>
              <a:ext cx="447675" cy="838200"/>
            </a:xfrm>
            <a:custGeom>
              <a:avLst/>
              <a:gdLst>
                <a:gd name="connsiteX0" fmla="*/ 447675 w 447675"/>
                <a:gd name="connsiteY0" fmla="*/ 0 h 838200"/>
                <a:gd name="connsiteX1" fmla="*/ 447675 w 447675"/>
                <a:gd name="connsiteY1" fmla="*/ 457200 h 838200"/>
                <a:gd name="connsiteX2" fmla="*/ 9525 w 447675"/>
                <a:gd name="connsiteY2" fmla="*/ 838200 h 838200"/>
                <a:gd name="connsiteX3" fmla="*/ 0 w 447675"/>
                <a:gd name="connsiteY3" fmla="*/ 438150 h 838200"/>
                <a:gd name="connsiteX4" fmla="*/ 447675 w 447675"/>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838200">
                  <a:moveTo>
                    <a:pt x="447675" y="0"/>
                  </a:moveTo>
                  <a:lnTo>
                    <a:pt x="447675" y="457200"/>
                  </a:lnTo>
                  <a:lnTo>
                    <a:pt x="9525" y="838200"/>
                  </a:lnTo>
                  <a:lnTo>
                    <a:pt x="0" y="438150"/>
                  </a:lnTo>
                  <a:lnTo>
                    <a:pt x="447675" y="0"/>
                  </a:lnTo>
                  <a:close/>
                </a:path>
              </a:pathLst>
            </a:custGeom>
            <a:solidFill>
              <a:srgbClr val="0093D7"/>
            </a:solidFill>
            <a:ln>
              <a:solidFill>
                <a:srgbClr val="009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3" name="任意多边形 2"/>
            <p:cNvSpPr/>
            <p:nvPr/>
          </p:nvSpPr>
          <p:spPr>
            <a:xfrm>
              <a:off x="9705975" y="3948113"/>
              <a:ext cx="1390650" cy="876300"/>
            </a:xfrm>
            <a:custGeom>
              <a:avLst/>
              <a:gdLst>
                <a:gd name="connsiteX0" fmla="*/ 628650 w 1390650"/>
                <a:gd name="connsiteY0" fmla="*/ 428625 h 876300"/>
                <a:gd name="connsiteX1" fmla="*/ 180975 w 1390650"/>
                <a:gd name="connsiteY1" fmla="*/ 876300 h 876300"/>
                <a:gd name="connsiteX2" fmla="*/ 933450 w 1390650"/>
                <a:gd name="connsiteY2" fmla="*/ 857250 h 876300"/>
                <a:gd name="connsiteX3" fmla="*/ 1390650 w 1390650"/>
                <a:gd name="connsiteY3" fmla="*/ 409575 h 876300"/>
                <a:gd name="connsiteX4" fmla="*/ 742950 w 1390650"/>
                <a:gd name="connsiteY4" fmla="*/ 0 h 876300"/>
                <a:gd name="connsiteX5" fmla="*/ 0 w 1390650"/>
                <a:gd name="connsiteY5" fmla="*/ 9525 h 876300"/>
                <a:gd name="connsiteX6" fmla="*/ 628650 w 1390650"/>
                <a:gd name="connsiteY6" fmla="*/ 428625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876300">
                  <a:moveTo>
                    <a:pt x="628650" y="428625"/>
                  </a:moveTo>
                  <a:lnTo>
                    <a:pt x="180975" y="876300"/>
                  </a:lnTo>
                  <a:lnTo>
                    <a:pt x="933450" y="857250"/>
                  </a:lnTo>
                  <a:lnTo>
                    <a:pt x="1390650" y="409575"/>
                  </a:lnTo>
                  <a:lnTo>
                    <a:pt x="742950" y="0"/>
                  </a:lnTo>
                  <a:lnTo>
                    <a:pt x="0" y="9525"/>
                  </a:lnTo>
                  <a:lnTo>
                    <a:pt x="628650" y="428625"/>
                  </a:lnTo>
                  <a:close/>
                </a:path>
              </a:pathLst>
            </a:custGeom>
            <a:solidFill>
              <a:srgbClr val="49B8EF"/>
            </a:solidFill>
            <a:ln w="3175">
              <a:solidFill>
                <a:srgbClr val="3CC1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grpSp>
      <p:grpSp>
        <p:nvGrpSpPr>
          <p:cNvPr id="7" name="组合 11"/>
          <p:cNvGrpSpPr/>
          <p:nvPr/>
        </p:nvGrpSpPr>
        <p:grpSpPr>
          <a:xfrm>
            <a:off x="4972002" y="2620044"/>
            <a:ext cx="964155" cy="681950"/>
            <a:chOff x="9677400" y="3948113"/>
            <a:chExt cx="1419225" cy="1285870"/>
          </a:xfrm>
          <a:effectLst/>
        </p:grpSpPr>
        <p:sp>
          <p:nvSpPr>
            <p:cNvPr id="13" name="任意多边形 12"/>
            <p:cNvSpPr/>
            <p:nvPr/>
          </p:nvSpPr>
          <p:spPr>
            <a:xfrm>
              <a:off x="9884568" y="4805358"/>
              <a:ext cx="752475" cy="428625"/>
            </a:xfrm>
            <a:custGeom>
              <a:avLst/>
              <a:gdLst>
                <a:gd name="connsiteX0" fmla="*/ 0 w 752475"/>
                <a:gd name="connsiteY0" fmla="*/ 19050 h 428625"/>
                <a:gd name="connsiteX1" fmla="*/ 0 w 752475"/>
                <a:gd name="connsiteY1" fmla="*/ 428625 h 428625"/>
                <a:gd name="connsiteX2" fmla="*/ 752475 w 752475"/>
                <a:gd name="connsiteY2" fmla="*/ 419100 h 428625"/>
                <a:gd name="connsiteX3" fmla="*/ 752475 w 752475"/>
                <a:gd name="connsiteY3" fmla="*/ 0 h 428625"/>
                <a:gd name="connsiteX4" fmla="*/ 0 w 752475"/>
                <a:gd name="connsiteY4" fmla="*/ 1905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428625">
                  <a:moveTo>
                    <a:pt x="0" y="19050"/>
                  </a:moveTo>
                  <a:lnTo>
                    <a:pt x="0" y="428625"/>
                  </a:lnTo>
                  <a:lnTo>
                    <a:pt x="752475" y="419100"/>
                  </a:lnTo>
                  <a:lnTo>
                    <a:pt x="752475" y="0"/>
                  </a:lnTo>
                  <a:lnTo>
                    <a:pt x="0" y="19050"/>
                  </a:lnTo>
                  <a:close/>
                </a:path>
              </a:pathLst>
            </a:custGeom>
            <a:solidFill>
              <a:srgbClr val="2E861E"/>
            </a:solidFill>
            <a:ln w="3175">
              <a:solidFill>
                <a:srgbClr val="48A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14" name="任意多边形 13"/>
            <p:cNvSpPr/>
            <p:nvPr/>
          </p:nvSpPr>
          <p:spPr>
            <a:xfrm>
              <a:off x="9677400" y="3948113"/>
              <a:ext cx="676275" cy="752475"/>
            </a:xfrm>
            <a:custGeom>
              <a:avLst/>
              <a:gdLst>
                <a:gd name="connsiteX0" fmla="*/ 9525 w 676275"/>
                <a:gd name="connsiteY0" fmla="*/ 0 h 752475"/>
                <a:gd name="connsiteX1" fmla="*/ 0 w 676275"/>
                <a:gd name="connsiteY1" fmla="*/ 447675 h 752475"/>
                <a:gd name="connsiteX2" fmla="*/ 504825 w 676275"/>
                <a:gd name="connsiteY2" fmla="*/ 752475 h 752475"/>
                <a:gd name="connsiteX3" fmla="*/ 676275 w 676275"/>
                <a:gd name="connsiteY3" fmla="*/ 419100 h 752475"/>
                <a:gd name="connsiteX4" fmla="*/ 9525 w 676275"/>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752475">
                  <a:moveTo>
                    <a:pt x="9525" y="0"/>
                  </a:moveTo>
                  <a:lnTo>
                    <a:pt x="0" y="447675"/>
                  </a:lnTo>
                  <a:lnTo>
                    <a:pt x="504825" y="752475"/>
                  </a:lnTo>
                  <a:lnTo>
                    <a:pt x="676275" y="419100"/>
                  </a:lnTo>
                  <a:lnTo>
                    <a:pt x="9525" y="0"/>
                  </a:lnTo>
                  <a:close/>
                </a:path>
              </a:pathLst>
            </a:custGeom>
            <a:solidFill>
              <a:srgbClr val="19730F"/>
            </a:solidFill>
            <a:ln>
              <a:solidFill>
                <a:srgbClr val="48A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15" name="任意多边形 14"/>
            <p:cNvSpPr/>
            <p:nvPr/>
          </p:nvSpPr>
          <p:spPr>
            <a:xfrm>
              <a:off x="10644187" y="4364832"/>
              <a:ext cx="447675" cy="838200"/>
            </a:xfrm>
            <a:custGeom>
              <a:avLst/>
              <a:gdLst>
                <a:gd name="connsiteX0" fmla="*/ 447675 w 447675"/>
                <a:gd name="connsiteY0" fmla="*/ 0 h 838200"/>
                <a:gd name="connsiteX1" fmla="*/ 447675 w 447675"/>
                <a:gd name="connsiteY1" fmla="*/ 457200 h 838200"/>
                <a:gd name="connsiteX2" fmla="*/ 9525 w 447675"/>
                <a:gd name="connsiteY2" fmla="*/ 838200 h 838200"/>
                <a:gd name="connsiteX3" fmla="*/ 0 w 447675"/>
                <a:gd name="connsiteY3" fmla="*/ 438150 h 838200"/>
                <a:gd name="connsiteX4" fmla="*/ 447675 w 447675"/>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838200">
                  <a:moveTo>
                    <a:pt x="447675" y="0"/>
                  </a:moveTo>
                  <a:lnTo>
                    <a:pt x="447675" y="457200"/>
                  </a:lnTo>
                  <a:lnTo>
                    <a:pt x="9525" y="838200"/>
                  </a:lnTo>
                  <a:lnTo>
                    <a:pt x="0" y="438150"/>
                  </a:lnTo>
                  <a:lnTo>
                    <a:pt x="447675" y="0"/>
                  </a:lnTo>
                  <a:close/>
                </a:path>
              </a:pathLst>
            </a:custGeom>
            <a:solidFill>
              <a:srgbClr val="49A038"/>
            </a:solidFill>
            <a:ln>
              <a:solidFill>
                <a:srgbClr val="48A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16" name="任意多边形 15"/>
            <p:cNvSpPr/>
            <p:nvPr/>
          </p:nvSpPr>
          <p:spPr>
            <a:xfrm>
              <a:off x="9705975" y="3948113"/>
              <a:ext cx="1390650" cy="876300"/>
            </a:xfrm>
            <a:custGeom>
              <a:avLst/>
              <a:gdLst>
                <a:gd name="connsiteX0" fmla="*/ 628650 w 1390650"/>
                <a:gd name="connsiteY0" fmla="*/ 428625 h 876300"/>
                <a:gd name="connsiteX1" fmla="*/ 180975 w 1390650"/>
                <a:gd name="connsiteY1" fmla="*/ 876300 h 876300"/>
                <a:gd name="connsiteX2" fmla="*/ 933450 w 1390650"/>
                <a:gd name="connsiteY2" fmla="*/ 857250 h 876300"/>
                <a:gd name="connsiteX3" fmla="*/ 1390650 w 1390650"/>
                <a:gd name="connsiteY3" fmla="*/ 409575 h 876300"/>
                <a:gd name="connsiteX4" fmla="*/ 742950 w 1390650"/>
                <a:gd name="connsiteY4" fmla="*/ 0 h 876300"/>
                <a:gd name="connsiteX5" fmla="*/ 0 w 1390650"/>
                <a:gd name="connsiteY5" fmla="*/ 9525 h 876300"/>
                <a:gd name="connsiteX6" fmla="*/ 628650 w 1390650"/>
                <a:gd name="connsiteY6" fmla="*/ 428625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876300">
                  <a:moveTo>
                    <a:pt x="628650" y="428625"/>
                  </a:moveTo>
                  <a:lnTo>
                    <a:pt x="180975" y="876300"/>
                  </a:lnTo>
                  <a:lnTo>
                    <a:pt x="933450" y="857250"/>
                  </a:lnTo>
                  <a:lnTo>
                    <a:pt x="1390650" y="409575"/>
                  </a:lnTo>
                  <a:lnTo>
                    <a:pt x="742950" y="0"/>
                  </a:lnTo>
                  <a:lnTo>
                    <a:pt x="0" y="9525"/>
                  </a:lnTo>
                  <a:lnTo>
                    <a:pt x="628650" y="428625"/>
                  </a:lnTo>
                  <a:close/>
                </a:path>
              </a:pathLst>
            </a:custGeom>
            <a:solidFill>
              <a:srgbClr val="4FA238"/>
            </a:solidFill>
            <a:ln w="3175">
              <a:solidFill>
                <a:srgbClr val="48A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grpSp>
      <p:grpSp>
        <p:nvGrpSpPr>
          <p:cNvPr id="8" name="组合 16"/>
          <p:cNvGrpSpPr/>
          <p:nvPr/>
        </p:nvGrpSpPr>
        <p:grpSpPr>
          <a:xfrm>
            <a:off x="2686548" y="2717471"/>
            <a:ext cx="964155" cy="584524"/>
            <a:chOff x="9677400" y="3948113"/>
            <a:chExt cx="1419225" cy="1285875"/>
          </a:xfrm>
          <a:effectLst/>
        </p:grpSpPr>
        <p:sp>
          <p:nvSpPr>
            <p:cNvPr id="18" name="任意多边形 17"/>
            <p:cNvSpPr/>
            <p:nvPr/>
          </p:nvSpPr>
          <p:spPr>
            <a:xfrm>
              <a:off x="9884569" y="4805363"/>
              <a:ext cx="752475" cy="428625"/>
            </a:xfrm>
            <a:custGeom>
              <a:avLst/>
              <a:gdLst>
                <a:gd name="connsiteX0" fmla="*/ 0 w 752475"/>
                <a:gd name="connsiteY0" fmla="*/ 19050 h 428625"/>
                <a:gd name="connsiteX1" fmla="*/ 0 w 752475"/>
                <a:gd name="connsiteY1" fmla="*/ 428625 h 428625"/>
                <a:gd name="connsiteX2" fmla="*/ 752475 w 752475"/>
                <a:gd name="connsiteY2" fmla="*/ 419100 h 428625"/>
                <a:gd name="connsiteX3" fmla="*/ 752475 w 752475"/>
                <a:gd name="connsiteY3" fmla="*/ 0 h 428625"/>
                <a:gd name="connsiteX4" fmla="*/ 0 w 752475"/>
                <a:gd name="connsiteY4" fmla="*/ 1905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428625">
                  <a:moveTo>
                    <a:pt x="0" y="19050"/>
                  </a:moveTo>
                  <a:lnTo>
                    <a:pt x="0" y="428625"/>
                  </a:lnTo>
                  <a:lnTo>
                    <a:pt x="752475" y="419100"/>
                  </a:lnTo>
                  <a:lnTo>
                    <a:pt x="752475" y="0"/>
                  </a:lnTo>
                  <a:lnTo>
                    <a:pt x="0" y="19050"/>
                  </a:lnTo>
                  <a:close/>
                </a:path>
              </a:pathLst>
            </a:custGeom>
            <a:solidFill>
              <a:srgbClr val="FF8500"/>
            </a:solidFill>
            <a:ln w="3175">
              <a:solidFill>
                <a:srgbClr val="FBA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19" name="任意多边形 18"/>
            <p:cNvSpPr/>
            <p:nvPr/>
          </p:nvSpPr>
          <p:spPr>
            <a:xfrm>
              <a:off x="9677400" y="3948113"/>
              <a:ext cx="676275" cy="752475"/>
            </a:xfrm>
            <a:custGeom>
              <a:avLst/>
              <a:gdLst>
                <a:gd name="connsiteX0" fmla="*/ 9525 w 676275"/>
                <a:gd name="connsiteY0" fmla="*/ 0 h 752475"/>
                <a:gd name="connsiteX1" fmla="*/ 0 w 676275"/>
                <a:gd name="connsiteY1" fmla="*/ 447675 h 752475"/>
                <a:gd name="connsiteX2" fmla="*/ 504825 w 676275"/>
                <a:gd name="connsiteY2" fmla="*/ 752475 h 752475"/>
                <a:gd name="connsiteX3" fmla="*/ 676275 w 676275"/>
                <a:gd name="connsiteY3" fmla="*/ 419100 h 752475"/>
                <a:gd name="connsiteX4" fmla="*/ 9525 w 676275"/>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752475">
                  <a:moveTo>
                    <a:pt x="9525" y="0"/>
                  </a:moveTo>
                  <a:lnTo>
                    <a:pt x="0" y="447675"/>
                  </a:lnTo>
                  <a:lnTo>
                    <a:pt x="504825" y="752475"/>
                  </a:lnTo>
                  <a:lnTo>
                    <a:pt x="676275" y="419100"/>
                  </a:lnTo>
                  <a:lnTo>
                    <a:pt x="9525" y="0"/>
                  </a:lnTo>
                  <a:close/>
                </a:path>
              </a:pathLst>
            </a:custGeom>
            <a:solidFill>
              <a:srgbClr val="FF6701"/>
            </a:solidFill>
            <a:ln>
              <a:solidFill>
                <a:srgbClr val="FBA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20" name="任意多边形 19"/>
            <p:cNvSpPr/>
            <p:nvPr/>
          </p:nvSpPr>
          <p:spPr>
            <a:xfrm>
              <a:off x="10644187" y="4364832"/>
              <a:ext cx="447675" cy="838200"/>
            </a:xfrm>
            <a:custGeom>
              <a:avLst/>
              <a:gdLst>
                <a:gd name="connsiteX0" fmla="*/ 447675 w 447675"/>
                <a:gd name="connsiteY0" fmla="*/ 0 h 838200"/>
                <a:gd name="connsiteX1" fmla="*/ 447675 w 447675"/>
                <a:gd name="connsiteY1" fmla="*/ 457200 h 838200"/>
                <a:gd name="connsiteX2" fmla="*/ 9525 w 447675"/>
                <a:gd name="connsiteY2" fmla="*/ 838200 h 838200"/>
                <a:gd name="connsiteX3" fmla="*/ 0 w 447675"/>
                <a:gd name="connsiteY3" fmla="*/ 438150 h 838200"/>
                <a:gd name="connsiteX4" fmla="*/ 447675 w 447675"/>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838200">
                  <a:moveTo>
                    <a:pt x="447675" y="0"/>
                  </a:moveTo>
                  <a:lnTo>
                    <a:pt x="447675" y="457200"/>
                  </a:lnTo>
                  <a:lnTo>
                    <a:pt x="9525" y="838200"/>
                  </a:lnTo>
                  <a:lnTo>
                    <a:pt x="0" y="438150"/>
                  </a:lnTo>
                  <a:lnTo>
                    <a:pt x="447675" y="0"/>
                  </a:lnTo>
                  <a:close/>
                </a:path>
              </a:pathLst>
            </a:custGeom>
            <a:solidFill>
              <a:srgbClr val="FB9303"/>
            </a:solidFill>
            <a:ln>
              <a:solidFill>
                <a:srgbClr val="FBA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sp>
          <p:nvSpPr>
            <p:cNvPr id="21" name="任意多边形 20"/>
            <p:cNvSpPr/>
            <p:nvPr/>
          </p:nvSpPr>
          <p:spPr>
            <a:xfrm>
              <a:off x="9705975" y="3948113"/>
              <a:ext cx="1390650" cy="876300"/>
            </a:xfrm>
            <a:custGeom>
              <a:avLst/>
              <a:gdLst>
                <a:gd name="connsiteX0" fmla="*/ 628650 w 1390650"/>
                <a:gd name="connsiteY0" fmla="*/ 428625 h 876300"/>
                <a:gd name="connsiteX1" fmla="*/ 180975 w 1390650"/>
                <a:gd name="connsiteY1" fmla="*/ 876300 h 876300"/>
                <a:gd name="connsiteX2" fmla="*/ 933450 w 1390650"/>
                <a:gd name="connsiteY2" fmla="*/ 857250 h 876300"/>
                <a:gd name="connsiteX3" fmla="*/ 1390650 w 1390650"/>
                <a:gd name="connsiteY3" fmla="*/ 409575 h 876300"/>
                <a:gd name="connsiteX4" fmla="*/ 742950 w 1390650"/>
                <a:gd name="connsiteY4" fmla="*/ 0 h 876300"/>
                <a:gd name="connsiteX5" fmla="*/ 0 w 1390650"/>
                <a:gd name="connsiteY5" fmla="*/ 9525 h 876300"/>
                <a:gd name="connsiteX6" fmla="*/ 628650 w 1390650"/>
                <a:gd name="connsiteY6" fmla="*/ 428625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876300">
                  <a:moveTo>
                    <a:pt x="628650" y="428625"/>
                  </a:moveTo>
                  <a:lnTo>
                    <a:pt x="180975" y="876300"/>
                  </a:lnTo>
                  <a:lnTo>
                    <a:pt x="933450" y="857250"/>
                  </a:lnTo>
                  <a:lnTo>
                    <a:pt x="1390650" y="409575"/>
                  </a:lnTo>
                  <a:lnTo>
                    <a:pt x="742950" y="0"/>
                  </a:lnTo>
                  <a:lnTo>
                    <a:pt x="0" y="9525"/>
                  </a:lnTo>
                  <a:lnTo>
                    <a:pt x="628650" y="428625"/>
                  </a:lnTo>
                  <a:close/>
                </a:path>
              </a:pathLst>
            </a:custGeom>
            <a:solidFill>
              <a:srgbClr val="FEC902"/>
            </a:solidFill>
            <a:ln w="3175">
              <a:solidFill>
                <a:srgbClr val="FBA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00">
                <a:solidFill>
                  <a:prstClr val="white"/>
                </a:solidFill>
                <a:latin typeface="Calibri"/>
                <a:ea typeface="宋体" panose="02010600030101010101" pitchFamily="2" charset="-122"/>
              </a:endParaRPr>
            </a:p>
          </p:txBody>
        </p:sp>
      </p:grpSp>
      <p:sp>
        <p:nvSpPr>
          <p:cNvPr id="11" name="文本框 10"/>
          <p:cNvSpPr txBox="1"/>
          <p:nvPr/>
        </p:nvSpPr>
        <p:spPr>
          <a:xfrm>
            <a:off x="2705959" y="2231212"/>
            <a:ext cx="646254" cy="369294"/>
          </a:xfrm>
          <a:prstGeom prst="rect">
            <a:avLst/>
          </a:prstGeom>
          <a:noFill/>
        </p:spPr>
        <p:txBody>
          <a:bodyPr wrap="none" lIns="91402" tIns="45701" rIns="91402" bIns="45701" rtlCol="0">
            <a:spAutoFit/>
          </a:bodyPr>
          <a:lstStyle/>
          <a:p>
            <a:pPr eaLnBrk="0" fontAlgn="base" hangingPunct="0">
              <a:spcBef>
                <a:spcPct val="0"/>
              </a:spcBef>
              <a:spcAft>
                <a:spcPct val="0"/>
              </a:spcAft>
            </a:pPr>
            <a:r>
              <a:rPr lang="zh-CN" altLang="en-US" dirty="0">
                <a:solidFill>
                  <a:srgbClr val="FA7804"/>
                </a:solidFill>
                <a:latin typeface="微软雅黑" panose="020B0503020204020204" pitchFamily="34" charset="-122"/>
                <a:ea typeface="微软雅黑" panose="020B0503020204020204" pitchFamily="34" charset="-122"/>
              </a:rPr>
              <a:t>事前</a:t>
            </a:r>
          </a:p>
        </p:txBody>
      </p:sp>
      <p:sp>
        <p:nvSpPr>
          <p:cNvPr id="26" name="文本框 25"/>
          <p:cNvSpPr txBox="1"/>
          <p:nvPr/>
        </p:nvSpPr>
        <p:spPr>
          <a:xfrm>
            <a:off x="5023932" y="2171241"/>
            <a:ext cx="646254" cy="369294"/>
          </a:xfrm>
          <a:prstGeom prst="rect">
            <a:avLst/>
          </a:prstGeom>
          <a:noFill/>
        </p:spPr>
        <p:txBody>
          <a:bodyPr wrap="none" lIns="91402" tIns="45701" rIns="91402" bIns="45701" rtlCol="0">
            <a:spAutoFit/>
          </a:bodyPr>
          <a:lstStyle/>
          <a:p>
            <a:pPr eaLnBrk="0" fontAlgn="base" hangingPunct="0">
              <a:spcBef>
                <a:spcPct val="0"/>
              </a:spcBef>
              <a:spcAft>
                <a:spcPct val="0"/>
              </a:spcAft>
            </a:pPr>
            <a:r>
              <a:rPr lang="zh-CN" altLang="en-US" dirty="0">
                <a:solidFill>
                  <a:srgbClr val="19730F"/>
                </a:solidFill>
                <a:latin typeface="微软雅黑" panose="020B0503020204020204" pitchFamily="34" charset="-122"/>
                <a:ea typeface="微软雅黑" panose="020B0503020204020204" pitchFamily="34" charset="-122"/>
              </a:rPr>
              <a:t>事中</a:t>
            </a:r>
          </a:p>
        </p:txBody>
      </p:sp>
      <p:sp>
        <p:nvSpPr>
          <p:cNvPr id="27" name="文本框 26"/>
          <p:cNvSpPr txBox="1"/>
          <p:nvPr/>
        </p:nvSpPr>
        <p:spPr>
          <a:xfrm>
            <a:off x="7342969" y="2115719"/>
            <a:ext cx="646254" cy="369294"/>
          </a:xfrm>
          <a:prstGeom prst="rect">
            <a:avLst/>
          </a:prstGeom>
          <a:noFill/>
        </p:spPr>
        <p:txBody>
          <a:bodyPr wrap="none" lIns="91402" tIns="45701" rIns="91402" bIns="45701" rtlCol="0">
            <a:spAutoFit/>
          </a:bodyPr>
          <a:lstStyle/>
          <a:p>
            <a:pPr eaLnBrk="0" fontAlgn="base" hangingPunct="0">
              <a:spcBef>
                <a:spcPct val="0"/>
              </a:spcBef>
              <a:spcAft>
                <a:spcPct val="0"/>
              </a:spcAft>
            </a:pPr>
            <a:r>
              <a:rPr lang="zh-CN" altLang="en-US" dirty="0">
                <a:solidFill>
                  <a:srgbClr val="0183B7"/>
                </a:solidFill>
                <a:latin typeface="微软雅黑" panose="020B0503020204020204" pitchFamily="34" charset="-122"/>
                <a:ea typeface="微软雅黑" panose="020B0503020204020204" pitchFamily="34" charset="-122"/>
              </a:rPr>
              <a:t>事后</a:t>
            </a:r>
          </a:p>
        </p:txBody>
      </p:sp>
      <p:sp>
        <p:nvSpPr>
          <p:cNvPr id="22" name="矩形 21"/>
          <p:cNvSpPr/>
          <p:nvPr/>
        </p:nvSpPr>
        <p:spPr>
          <a:xfrm>
            <a:off x="-205547372" y="3477172"/>
            <a:ext cx="209319153" cy="1141012"/>
          </a:xfrm>
          <a:prstGeom prst="rect">
            <a:avLst/>
          </a:prstGeom>
        </p:spPr>
        <p:txBody>
          <a:bodyPr wrap="square" lIns="91402" tIns="45701" rIns="91402" bIns="45701">
            <a:spAutoFit/>
          </a:bodyPr>
          <a:lstStyle/>
          <a:p>
            <a:pPr algn="r" eaLnBrk="0" fontAlgn="base" hangingPunct="0">
              <a:lnSpc>
                <a:spcPct val="150000"/>
              </a:lnSpc>
              <a:spcBef>
                <a:spcPct val="0"/>
              </a:spcBef>
              <a:spcAft>
                <a:spcPct val="0"/>
              </a:spcAft>
            </a:pPr>
            <a:r>
              <a:rPr lang="zh-CN" altLang="en-US" sz="1500" b="1" dirty="0">
                <a:solidFill>
                  <a:srgbClr val="C00000"/>
                </a:solidFill>
                <a:latin typeface="微软雅黑" panose="020B0503020204020204" pitchFamily="34" charset="-122"/>
                <a:ea typeface="微软雅黑" panose="020B0503020204020204" pitchFamily="34" charset="-122"/>
              </a:rPr>
              <a:t>设计建标</a:t>
            </a:r>
            <a:endParaRPr lang="en-US" altLang="zh-CN" sz="1500" b="1" dirty="0">
              <a:solidFill>
                <a:srgbClr val="C00000"/>
              </a:solidFill>
              <a:latin typeface="微软雅黑" panose="020B0503020204020204" pitchFamily="34" charset="-122"/>
              <a:ea typeface="微软雅黑" panose="020B0503020204020204" pitchFamily="34" charset="-122"/>
            </a:endParaRPr>
          </a:p>
          <a:p>
            <a:pPr algn="r" eaLnBrk="0" fontAlgn="base" hangingPunct="0">
              <a:lnSpc>
                <a:spcPct val="150000"/>
              </a:lnSpc>
              <a:spcBef>
                <a:spcPct val="0"/>
              </a:spcBef>
              <a:spcAft>
                <a:spcPct val="0"/>
              </a:spcAft>
            </a:pPr>
            <a:r>
              <a:rPr lang="zh-CN" altLang="en-US" sz="1500" dirty="0">
                <a:solidFill>
                  <a:prstClr val="black"/>
                </a:solidFill>
                <a:latin typeface="微软雅黑" panose="020B0503020204020204" pitchFamily="34" charset="-122"/>
                <a:ea typeface="微软雅黑" panose="020B0503020204020204" pitchFamily="34" charset="-122"/>
                <a:hlinkClick r:id="rId3" action="ppaction://hlinkpres?slideindex=1&amp;slidetitle="/>
              </a:rPr>
              <a:t>质量计划</a:t>
            </a:r>
            <a:endParaRPr lang="en-US" altLang="zh-CN" sz="1500" dirty="0">
              <a:solidFill>
                <a:prstClr val="black"/>
              </a:solidFill>
              <a:latin typeface="微软雅黑" panose="020B0503020204020204" pitchFamily="34" charset="-122"/>
              <a:ea typeface="微软雅黑" panose="020B0503020204020204" pitchFamily="34" charset="-122"/>
            </a:endParaRPr>
          </a:p>
          <a:p>
            <a:pPr algn="r" eaLnBrk="0" fontAlgn="base" hangingPunct="0">
              <a:lnSpc>
                <a:spcPct val="150000"/>
              </a:lnSpc>
              <a:spcBef>
                <a:spcPct val="0"/>
              </a:spcBef>
              <a:spcAft>
                <a:spcPct val="0"/>
              </a:spcAft>
            </a:pPr>
            <a:r>
              <a:rPr lang="en-US" altLang="zh-CN" sz="1500" dirty="0">
                <a:solidFill>
                  <a:prstClr val="black"/>
                </a:solidFill>
                <a:latin typeface="微软雅黑" panose="020B0503020204020204" pitchFamily="34" charset="-122"/>
                <a:ea typeface="微软雅黑" panose="020B0503020204020204" pitchFamily="34" charset="-122"/>
              </a:rPr>
              <a:t>Design for </a:t>
            </a:r>
            <a:r>
              <a:rPr lang="en-US" altLang="zh-CN" sz="1500" dirty="0" err="1" smtClean="0">
                <a:solidFill>
                  <a:prstClr val="black"/>
                </a:solidFill>
                <a:latin typeface="微软雅黑" panose="020B0503020204020204" pitchFamily="34" charset="-122"/>
                <a:ea typeface="微软雅黑" panose="020B0503020204020204" pitchFamily="34" charset="-122"/>
              </a:rPr>
              <a:t>Manufancturing</a:t>
            </a:r>
            <a:r>
              <a:rPr lang="zh-CN" altLang="en-US" sz="1500" dirty="0" smtClean="0">
                <a:solidFill>
                  <a:prstClr val="black"/>
                </a:solidFill>
                <a:latin typeface="微软雅黑" panose="020B0503020204020204" pitchFamily="34" charset="-122"/>
                <a:ea typeface="微软雅黑" panose="020B0503020204020204" pitchFamily="34" charset="-122"/>
              </a:rPr>
              <a:t> </a:t>
            </a:r>
            <a:endParaRPr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23" name="矩形 22"/>
          <p:cNvSpPr/>
          <p:nvPr/>
        </p:nvSpPr>
        <p:spPr>
          <a:xfrm>
            <a:off x="4238153" y="3464343"/>
            <a:ext cx="1557035" cy="1111804"/>
          </a:xfrm>
          <a:prstGeom prst="rect">
            <a:avLst/>
          </a:prstGeom>
        </p:spPr>
        <p:txBody>
          <a:bodyPr wrap="none" lIns="91402" tIns="45701" rIns="91402" bIns="45701">
            <a:spAutoFit/>
          </a:bodyPr>
          <a:lstStyle/>
          <a:p>
            <a:pPr algn="r" eaLnBrk="0" fontAlgn="base" hangingPunct="0">
              <a:lnSpc>
                <a:spcPct val="150000"/>
              </a:lnSpc>
              <a:spcBef>
                <a:spcPct val="0"/>
              </a:spcBef>
              <a:spcAft>
                <a:spcPct val="0"/>
              </a:spcAft>
            </a:pPr>
            <a:r>
              <a:rPr lang="zh-CN" altLang="en-US" sz="1500" b="1" dirty="0">
                <a:solidFill>
                  <a:srgbClr val="C00000"/>
                </a:solidFill>
                <a:latin typeface="微软雅黑" panose="020B0503020204020204" pitchFamily="34" charset="-122"/>
                <a:ea typeface="微软雅黑" panose="020B0503020204020204" pitchFamily="34" charset="-122"/>
              </a:rPr>
              <a:t>实时监控</a:t>
            </a:r>
            <a:endParaRPr lang="en-US" altLang="zh-CN" sz="1500" b="1" dirty="0">
              <a:solidFill>
                <a:srgbClr val="C00000"/>
              </a:solidFill>
              <a:latin typeface="微软雅黑" panose="020B0503020204020204" pitchFamily="34" charset="-122"/>
              <a:ea typeface="微软雅黑" panose="020B0503020204020204" pitchFamily="34" charset="-122"/>
            </a:endParaRPr>
          </a:p>
          <a:p>
            <a:pPr algn="r" eaLnBrk="0" fontAlgn="base" hangingPunct="0">
              <a:lnSpc>
                <a:spcPct val="150000"/>
              </a:lnSpc>
              <a:spcBef>
                <a:spcPct val="0"/>
              </a:spcBef>
              <a:spcAft>
                <a:spcPct val="0"/>
              </a:spcAft>
            </a:pPr>
            <a:r>
              <a:rPr lang="zh-CN" altLang="en-US" sz="1500" dirty="0">
                <a:solidFill>
                  <a:prstClr val="black"/>
                </a:solidFill>
                <a:latin typeface="微软雅黑" panose="020B0503020204020204" pitchFamily="34" charset="-122"/>
                <a:ea typeface="微软雅黑" panose="020B0503020204020204" pitchFamily="34" charset="-122"/>
              </a:rPr>
              <a:t>质量控制</a:t>
            </a:r>
            <a:endParaRPr lang="en-US" altLang="zh-CN" sz="1500" dirty="0">
              <a:solidFill>
                <a:prstClr val="black"/>
              </a:solidFill>
              <a:latin typeface="微软雅黑" panose="020B0503020204020204" pitchFamily="34" charset="-122"/>
              <a:ea typeface="微软雅黑" panose="020B0503020204020204" pitchFamily="34" charset="-122"/>
            </a:endParaRPr>
          </a:p>
          <a:p>
            <a:pPr algn="r" eaLnBrk="0" fontAlgn="base" hangingPunct="0">
              <a:lnSpc>
                <a:spcPct val="150000"/>
              </a:lnSpc>
              <a:spcBef>
                <a:spcPct val="0"/>
              </a:spcBef>
              <a:spcAft>
                <a:spcPct val="0"/>
              </a:spcAft>
            </a:pPr>
            <a:r>
              <a:rPr lang="en-US" altLang="zh-CN" sz="1500" dirty="0">
                <a:solidFill>
                  <a:prstClr val="black"/>
                </a:solidFill>
                <a:latin typeface="微软雅黑" panose="020B0503020204020204" pitchFamily="34" charset="-122"/>
                <a:ea typeface="微软雅黑" panose="020B0503020204020204" pitchFamily="34" charset="-122"/>
              </a:rPr>
              <a:t>Design for Test</a:t>
            </a:r>
            <a:endParaRPr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25" name="矩形 24"/>
          <p:cNvSpPr/>
          <p:nvPr/>
        </p:nvSpPr>
        <p:spPr>
          <a:xfrm>
            <a:off x="6166708" y="3464343"/>
            <a:ext cx="2061511" cy="1111804"/>
          </a:xfrm>
          <a:prstGeom prst="rect">
            <a:avLst/>
          </a:prstGeom>
        </p:spPr>
        <p:txBody>
          <a:bodyPr wrap="none" lIns="91402" tIns="45701" rIns="91402" bIns="45701">
            <a:spAutoFit/>
          </a:bodyPr>
          <a:lstStyle/>
          <a:p>
            <a:pPr algn="r" eaLnBrk="0" fontAlgn="base" hangingPunct="0">
              <a:lnSpc>
                <a:spcPct val="150000"/>
              </a:lnSpc>
              <a:spcBef>
                <a:spcPct val="0"/>
              </a:spcBef>
              <a:spcAft>
                <a:spcPct val="0"/>
              </a:spcAft>
            </a:pPr>
            <a:r>
              <a:rPr lang="zh-CN" altLang="en-US" sz="1500" b="1" dirty="0">
                <a:solidFill>
                  <a:srgbClr val="C00000"/>
                </a:solidFill>
                <a:latin typeface="微软雅黑" panose="020B0503020204020204" pitchFamily="34" charset="-122"/>
                <a:ea typeface="微软雅黑" panose="020B0503020204020204" pitchFamily="34" charset="-122"/>
              </a:rPr>
              <a:t>诊断改进</a:t>
            </a:r>
            <a:endParaRPr lang="en-US" altLang="zh-CN" sz="1500" b="1" dirty="0">
              <a:solidFill>
                <a:srgbClr val="C00000"/>
              </a:solidFill>
              <a:latin typeface="微软雅黑" panose="020B0503020204020204" pitchFamily="34" charset="-122"/>
              <a:ea typeface="微软雅黑" panose="020B0503020204020204" pitchFamily="34" charset="-122"/>
            </a:endParaRPr>
          </a:p>
          <a:p>
            <a:pPr algn="r" eaLnBrk="0" fontAlgn="base" hangingPunct="0">
              <a:lnSpc>
                <a:spcPct val="150000"/>
              </a:lnSpc>
              <a:spcBef>
                <a:spcPct val="0"/>
              </a:spcBef>
              <a:spcAft>
                <a:spcPct val="0"/>
              </a:spcAft>
            </a:pPr>
            <a:r>
              <a:rPr lang="zh-CN" altLang="en-US" sz="1500" dirty="0">
                <a:solidFill>
                  <a:prstClr val="black"/>
                </a:solidFill>
                <a:latin typeface="微软雅黑" panose="020B0503020204020204" pitchFamily="34" charset="-122"/>
                <a:ea typeface="微软雅黑" panose="020B0503020204020204" pitchFamily="34" charset="-122"/>
              </a:rPr>
              <a:t>质量提升</a:t>
            </a:r>
            <a:endParaRPr lang="en-US" altLang="zh-CN" sz="1500" dirty="0">
              <a:solidFill>
                <a:prstClr val="black"/>
              </a:solidFill>
              <a:latin typeface="微软雅黑" panose="020B0503020204020204" pitchFamily="34" charset="-122"/>
              <a:ea typeface="微软雅黑" panose="020B0503020204020204" pitchFamily="34" charset="-122"/>
            </a:endParaRPr>
          </a:p>
          <a:p>
            <a:pPr algn="r" eaLnBrk="0" fontAlgn="base" hangingPunct="0">
              <a:lnSpc>
                <a:spcPct val="150000"/>
              </a:lnSpc>
              <a:spcBef>
                <a:spcPct val="0"/>
              </a:spcBef>
              <a:spcAft>
                <a:spcPct val="0"/>
              </a:spcAft>
            </a:pPr>
            <a:r>
              <a:rPr lang="en-US" altLang="zh-CN" sz="1500" dirty="0">
                <a:solidFill>
                  <a:prstClr val="black"/>
                </a:solidFill>
                <a:latin typeface="微软雅黑" panose="020B0503020204020204" pitchFamily="34" charset="-122"/>
                <a:ea typeface="微软雅黑" panose="020B0503020204020204" pitchFamily="34" charset="-122"/>
              </a:rPr>
              <a:t>Diagnose </a:t>
            </a:r>
            <a:r>
              <a:rPr lang="zh-CN" altLang="en-US" sz="1500" dirty="0">
                <a:solidFill>
                  <a:prstClr val="black"/>
                </a:solidFill>
                <a:latin typeface="微软雅黑" panose="020B0503020204020204" pitchFamily="34" charset="-122"/>
                <a:ea typeface="微软雅黑" panose="020B0503020204020204" pitchFamily="34" charset="-122"/>
              </a:rPr>
              <a:t>＆</a:t>
            </a:r>
            <a:r>
              <a:rPr lang="en-US" altLang="zh-CN" sz="1500" dirty="0">
                <a:solidFill>
                  <a:prstClr val="black"/>
                </a:solidFill>
                <a:latin typeface="微软雅黑" panose="020B0503020204020204" pitchFamily="34" charset="-122"/>
                <a:ea typeface="微软雅黑" panose="020B0503020204020204" pitchFamily="34" charset="-122"/>
              </a:rPr>
              <a:t>Improve</a:t>
            </a:r>
            <a:endParaRPr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32" name="KSO_Shape"/>
          <p:cNvSpPr>
            <a:spLocks/>
          </p:cNvSpPr>
          <p:nvPr/>
        </p:nvSpPr>
        <p:spPr bwMode="auto">
          <a:xfrm>
            <a:off x="915689" y="2170899"/>
            <a:ext cx="1285541" cy="1190626"/>
          </a:xfrm>
          <a:custGeom>
            <a:avLst/>
            <a:gdLst>
              <a:gd name="T0" fmla="*/ 2147483646 w 12314"/>
              <a:gd name="T1" fmla="*/ 2147483646 h 13689"/>
              <a:gd name="T2" fmla="*/ 2147483646 w 12314"/>
              <a:gd name="T3" fmla="*/ 2147483646 h 13689"/>
              <a:gd name="T4" fmla="*/ 2147483646 w 12314"/>
              <a:gd name="T5" fmla="*/ 2147483646 h 13689"/>
              <a:gd name="T6" fmla="*/ 2147483646 w 12314"/>
              <a:gd name="T7" fmla="*/ 2147483646 h 13689"/>
              <a:gd name="T8" fmla="*/ 2147483646 w 12314"/>
              <a:gd name="T9" fmla="*/ 2147483646 h 13689"/>
              <a:gd name="T10" fmla="*/ 2147483646 w 12314"/>
              <a:gd name="T11" fmla="*/ 2147483646 h 13689"/>
              <a:gd name="T12" fmla="*/ 2147483646 w 12314"/>
              <a:gd name="T13" fmla="*/ 2147483646 h 13689"/>
              <a:gd name="T14" fmla="*/ 2147483646 w 12314"/>
              <a:gd name="T15" fmla="*/ 2147483646 h 13689"/>
              <a:gd name="T16" fmla="*/ 1423980244 w 12314"/>
              <a:gd name="T17" fmla="*/ 2147483646 h 13689"/>
              <a:gd name="T18" fmla="*/ 2147483646 w 12314"/>
              <a:gd name="T19" fmla="*/ 2147483646 h 13689"/>
              <a:gd name="T20" fmla="*/ 2147483646 w 12314"/>
              <a:gd name="T21" fmla="*/ 2147483646 h 13689"/>
              <a:gd name="T22" fmla="*/ 2147483646 w 12314"/>
              <a:gd name="T23" fmla="*/ 2147483646 h 13689"/>
              <a:gd name="T24" fmla="*/ 2147483646 w 12314"/>
              <a:gd name="T25" fmla="*/ 2147483646 h 13689"/>
              <a:gd name="T26" fmla="*/ 2147483646 w 12314"/>
              <a:gd name="T27" fmla="*/ 2147483646 h 13689"/>
              <a:gd name="T28" fmla="*/ 2147483646 w 12314"/>
              <a:gd name="T29" fmla="*/ 2147483646 h 13689"/>
              <a:gd name="T30" fmla="*/ 2147483646 w 12314"/>
              <a:gd name="T31" fmla="*/ 2147483646 h 13689"/>
              <a:gd name="T32" fmla="*/ 2147483646 w 12314"/>
              <a:gd name="T33" fmla="*/ 2147483646 h 13689"/>
              <a:gd name="T34" fmla="*/ 2147483646 w 12314"/>
              <a:gd name="T35" fmla="*/ 2147483646 h 13689"/>
              <a:gd name="T36" fmla="*/ 1289134833 w 12314"/>
              <a:gd name="T37" fmla="*/ 2147483646 h 13689"/>
              <a:gd name="T38" fmla="*/ 339808219 w 12314"/>
              <a:gd name="T39" fmla="*/ 2147483646 h 13689"/>
              <a:gd name="T40" fmla="*/ 2694552 w 12314"/>
              <a:gd name="T41" fmla="*/ 2147483646 h 13689"/>
              <a:gd name="T42" fmla="*/ 310148372 w 12314"/>
              <a:gd name="T43" fmla="*/ 2147483646 h 13689"/>
              <a:gd name="T44" fmla="*/ 1464437794 w 12314"/>
              <a:gd name="T45" fmla="*/ 2147483646 h 13689"/>
              <a:gd name="T46" fmla="*/ 2147483646 w 12314"/>
              <a:gd name="T47" fmla="*/ 2147483646 h 13689"/>
              <a:gd name="T48" fmla="*/ 2147483646 w 12314"/>
              <a:gd name="T49" fmla="*/ 2147483646 h 13689"/>
              <a:gd name="T50" fmla="*/ 2147483646 w 12314"/>
              <a:gd name="T51" fmla="*/ 2147483646 h 13689"/>
              <a:gd name="T52" fmla="*/ 2147483646 w 12314"/>
              <a:gd name="T53" fmla="*/ 2147483646 h 13689"/>
              <a:gd name="T54" fmla="*/ 2147483646 w 12314"/>
              <a:gd name="T55" fmla="*/ 2147483646 h 13689"/>
              <a:gd name="T56" fmla="*/ 2147483646 w 12314"/>
              <a:gd name="T57" fmla="*/ 2147483646 h 13689"/>
              <a:gd name="T58" fmla="*/ 2147483646 w 12314"/>
              <a:gd name="T59" fmla="*/ 2147483646 h 13689"/>
              <a:gd name="T60" fmla="*/ 2147483646 w 12314"/>
              <a:gd name="T61" fmla="*/ 843557073 h 13689"/>
              <a:gd name="T62" fmla="*/ 2147483646 w 12314"/>
              <a:gd name="T63" fmla="*/ 26957928 h 13689"/>
              <a:gd name="T64" fmla="*/ 2147483646 w 12314"/>
              <a:gd name="T65" fmla="*/ 237159627 h 13689"/>
              <a:gd name="T66" fmla="*/ 2147483646 w 12314"/>
              <a:gd name="T67" fmla="*/ 1274766884 h 13689"/>
              <a:gd name="T68" fmla="*/ 2147483646 w 12314"/>
              <a:gd name="T69" fmla="*/ 2147483646 h 13689"/>
              <a:gd name="T70" fmla="*/ 2147483646 w 12314"/>
              <a:gd name="T71" fmla="*/ 2147483646 h 13689"/>
              <a:gd name="T72" fmla="*/ 2147483646 w 12314"/>
              <a:gd name="T73" fmla="*/ 2147483646 h 13689"/>
              <a:gd name="T74" fmla="*/ 2147483646 w 12314"/>
              <a:gd name="T75" fmla="*/ 2147483646 h 13689"/>
              <a:gd name="T76" fmla="*/ 2147483646 w 12314"/>
              <a:gd name="T77" fmla="*/ 2147483646 h 13689"/>
              <a:gd name="T78" fmla="*/ 2147483646 w 12314"/>
              <a:gd name="T79" fmla="*/ 2147483646 h 13689"/>
              <a:gd name="T80" fmla="*/ 2147483646 w 12314"/>
              <a:gd name="T81" fmla="*/ 2147483646 h 13689"/>
              <a:gd name="T82" fmla="*/ 2147483646 w 12314"/>
              <a:gd name="T83" fmla="*/ 2147483646 h 13689"/>
              <a:gd name="T84" fmla="*/ 2147483646 w 12314"/>
              <a:gd name="T85" fmla="*/ 2147483646 h 13689"/>
              <a:gd name="T86" fmla="*/ 2147483646 w 12314"/>
              <a:gd name="T87" fmla="*/ 2147483646 h 13689"/>
              <a:gd name="T88" fmla="*/ 2147483646 w 12314"/>
              <a:gd name="T89" fmla="*/ 2147483646 h 13689"/>
              <a:gd name="T90" fmla="*/ 2147483646 w 12314"/>
              <a:gd name="T91" fmla="*/ 2147483646 h 13689"/>
              <a:gd name="T92" fmla="*/ 2147483646 w 12314"/>
              <a:gd name="T93" fmla="*/ 2147483646 h 13689"/>
              <a:gd name="T94" fmla="*/ 2147483646 w 12314"/>
              <a:gd name="T95" fmla="*/ 2147483646 h 13689"/>
              <a:gd name="T96" fmla="*/ 2147483646 w 12314"/>
              <a:gd name="T97" fmla="*/ 2147483646 h 13689"/>
              <a:gd name="T98" fmla="*/ 2147483646 w 12314"/>
              <a:gd name="T99" fmla="*/ 2147483646 h 13689"/>
              <a:gd name="T100" fmla="*/ 2147483646 w 12314"/>
              <a:gd name="T101" fmla="*/ 2147483646 h 13689"/>
              <a:gd name="T102" fmla="*/ 2147483646 w 12314"/>
              <a:gd name="T103" fmla="*/ 2147483646 h 13689"/>
              <a:gd name="T104" fmla="*/ 2147483646 w 12314"/>
              <a:gd name="T105" fmla="*/ 2147483646 h 13689"/>
              <a:gd name="T106" fmla="*/ 2147483646 w 12314"/>
              <a:gd name="T107" fmla="*/ 2147483646 h 13689"/>
              <a:gd name="T108" fmla="*/ 2147483646 w 12314"/>
              <a:gd name="T109" fmla="*/ 2147483646 h 13689"/>
              <a:gd name="T110" fmla="*/ 2147483646 w 12314"/>
              <a:gd name="T111" fmla="*/ 2147483646 h 13689"/>
              <a:gd name="T112" fmla="*/ 2147483646 w 12314"/>
              <a:gd name="T113" fmla="*/ 2147483646 h 13689"/>
              <a:gd name="T114" fmla="*/ 2147483646 w 12314"/>
              <a:gd name="T115" fmla="*/ 2147483646 h 13689"/>
              <a:gd name="T116" fmla="*/ 2147483646 w 12314"/>
              <a:gd name="T117" fmla="*/ 2147483646 h 13689"/>
              <a:gd name="T118" fmla="*/ 2147483646 w 12314"/>
              <a:gd name="T119" fmla="*/ 2147483646 h 13689"/>
              <a:gd name="T120" fmla="*/ 2147483646 w 12314"/>
              <a:gd name="T121" fmla="*/ 2147483646 h 13689"/>
              <a:gd name="T122" fmla="*/ 2147483646 w 12314"/>
              <a:gd name="T123" fmla="*/ 2147483646 h 136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314" h="13689">
                <a:moveTo>
                  <a:pt x="4134" y="8848"/>
                </a:moveTo>
                <a:lnTo>
                  <a:pt x="4134" y="8848"/>
                </a:lnTo>
                <a:lnTo>
                  <a:pt x="3874" y="9264"/>
                </a:lnTo>
                <a:lnTo>
                  <a:pt x="3297" y="10196"/>
                </a:lnTo>
                <a:lnTo>
                  <a:pt x="2982" y="10704"/>
                </a:lnTo>
                <a:lnTo>
                  <a:pt x="2702" y="11160"/>
                </a:lnTo>
                <a:lnTo>
                  <a:pt x="2587" y="11349"/>
                </a:lnTo>
                <a:lnTo>
                  <a:pt x="2493" y="11504"/>
                </a:lnTo>
                <a:lnTo>
                  <a:pt x="2428" y="11615"/>
                </a:lnTo>
                <a:lnTo>
                  <a:pt x="2406" y="11651"/>
                </a:lnTo>
                <a:lnTo>
                  <a:pt x="2393" y="11675"/>
                </a:lnTo>
                <a:lnTo>
                  <a:pt x="2374" y="11716"/>
                </a:lnTo>
                <a:lnTo>
                  <a:pt x="2349" y="11770"/>
                </a:lnTo>
                <a:lnTo>
                  <a:pt x="2320" y="11838"/>
                </a:lnTo>
                <a:lnTo>
                  <a:pt x="2288" y="11916"/>
                </a:lnTo>
                <a:lnTo>
                  <a:pt x="2216" y="12095"/>
                </a:lnTo>
                <a:lnTo>
                  <a:pt x="2140" y="12288"/>
                </a:lnTo>
                <a:lnTo>
                  <a:pt x="2066" y="12480"/>
                </a:lnTo>
                <a:lnTo>
                  <a:pt x="2032" y="12571"/>
                </a:lnTo>
                <a:lnTo>
                  <a:pt x="2002" y="12654"/>
                </a:lnTo>
                <a:lnTo>
                  <a:pt x="1975" y="12728"/>
                </a:lnTo>
                <a:lnTo>
                  <a:pt x="1954" y="12793"/>
                </a:lnTo>
                <a:lnTo>
                  <a:pt x="1939" y="12843"/>
                </a:lnTo>
                <a:lnTo>
                  <a:pt x="1933" y="12863"/>
                </a:lnTo>
                <a:lnTo>
                  <a:pt x="1929" y="12879"/>
                </a:lnTo>
                <a:lnTo>
                  <a:pt x="1924" y="12905"/>
                </a:lnTo>
                <a:lnTo>
                  <a:pt x="1917" y="12928"/>
                </a:lnTo>
                <a:lnTo>
                  <a:pt x="1904" y="12968"/>
                </a:lnTo>
                <a:lnTo>
                  <a:pt x="1898" y="12986"/>
                </a:lnTo>
                <a:lnTo>
                  <a:pt x="1894" y="13002"/>
                </a:lnTo>
                <a:lnTo>
                  <a:pt x="1892" y="13017"/>
                </a:lnTo>
                <a:lnTo>
                  <a:pt x="1890" y="13031"/>
                </a:lnTo>
                <a:lnTo>
                  <a:pt x="1892" y="13038"/>
                </a:lnTo>
                <a:lnTo>
                  <a:pt x="1893" y="13044"/>
                </a:lnTo>
                <a:lnTo>
                  <a:pt x="1895" y="13051"/>
                </a:lnTo>
                <a:lnTo>
                  <a:pt x="1898" y="13057"/>
                </a:lnTo>
                <a:lnTo>
                  <a:pt x="1902" y="13064"/>
                </a:lnTo>
                <a:lnTo>
                  <a:pt x="1907" y="13070"/>
                </a:lnTo>
                <a:lnTo>
                  <a:pt x="1912" y="13076"/>
                </a:lnTo>
                <a:lnTo>
                  <a:pt x="1918" y="13083"/>
                </a:lnTo>
                <a:lnTo>
                  <a:pt x="1936" y="13096"/>
                </a:lnTo>
                <a:lnTo>
                  <a:pt x="1957" y="13110"/>
                </a:lnTo>
                <a:lnTo>
                  <a:pt x="1984" y="13124"/>
                </a:lnTo>
                <a:lnTo>
                  <a:pt x="2016" y="13140"/>
                </a:lnTo>
                <a:lnTo>
                  <a:pt x="2052" y="13155"/>
                </a:lnTo>
                <a:lnTo>
                  <a:pt x="2086" y="13169"/>
                </a:lnTo>
                <a:lnTo>
                  <a:pt x="2120" y="13181"/>
                </a:lnTo>
                <a:lnTo>
                  <a:pt x="2155" y="13190"/>
                </a:lnTo>
                <a:lnTo>
                  <a:pt x="2189" y="13199"/>
                </a:lnTo>
                <a:lnTo>
                  <a:pt x="2222" y="13206"/>
                </a:lnTo>
                <a:lnTo>
                  <a:pt x="2257" y="13213"/>
                </a:lnTo>
                <a:lnTo>
                  <a:pt x="2290" y="13217"/>
                </a:lnTo>
                <a:lnTo>
                  <a:pt x="2323" y="13223"/>
                </a:lnTo>
                <a:lnTo>
                  <a:pt x="2357" y="13226"/>
                </a:lnTo>
                <a:lnTo>
                  <a:pt x="2422" y="13231"/>
                </a:lnTo>
                <a:lnTo>
                  <a:pt x="2552" y="13242"/>
                </a:lnTo>
                <a:lnTo>
                  <a:pt x="2584" y="13244"/>
                </a:lnTo>
                <a:lnTo>
                  <a:pt x="2616" y="13244"/>
                </a:lnTo>
                <a:lnTo>
                  <a:pt x="2674" y="13244"/>
                </a:lnTo>
                <a:lnTo>
                  <a:pt x="2726" y="13244"/>
                </a:lnTo>
                <a:lnTo>
                  <a:pt x="2750" y="13244"/>
                </a:lnTo>
                <a:lnTo>
                  <a:pt x="2772" y="13245"/>
                </a:lnTo>
                <a:lnTo>
                  <a:pt x="2792" y="13247"/>
                </a:lnTo>
                <a:lnTo>
                  <a:pt x="2810" y="13250"/>
                </a:lnTo>
                <a:lnTo>
                  <a:pt x="2826" y="13255"/>
                </a:lnTo>
                <a:lnTo>
                  <a:pt x="2834" y="13258"/>
                </a:lnTo>
                <a:lnTo>
                  <a:pt x="2840" y="13261"/>
                </a:lnTo>
                <a:lnTo>
                  <a:pt x="2847" y="13266"/>
                </a:lnTo>
                <a:lnTo>
                  <a:pt x="2852" y="13271"/>
                </a:lnTo>
                <a:lnTo>
                  <a:pt x="2857" y="13276"/>
                </a:lnTo>
                <a:lnTo>
                  <a:pt x="2862" y="13282"/>
                </a:lnTo>
                <a:lnTo>
                  <a:pt x="2865" y="13289"/>
                </a:lnTo>
                <a:lnTo>
                  <a:pt x="2868" y="13297"/>
                </a:lnTo>
                <a:lnTo>
                  <a:pt x="2870" y="13304"/>
                </a:lnTo>
                <a:lnTo>
                  <a:pt x="2872" y="13314"/>
                </a:lnTo>
                <a:lnTo>
                  <a:pt x="2876" y="13332"/>
                </a:lnTo>
                <a:lnTo>
                  <a:pt x="2880" y="13349"/>
                </a:lnTo>
                <a:lnTo>
                  <a:pt x="2890" y="13380"/>
                </a:lnTo>
                <a:lnTo>
                  <a:pt x="2898" y="13407"/>
                </a:lnTo>
                <a:lnTo>
                  <a:pt x="2901" y="13420"/>
                </a:lnTo>
                <a:lnTo>
                  <a:pt x="2902" y="13432"/>
                </a:lnTo>
                <a:lnTo>
                  <a:pt x="2902" y="13443"/>
                </a:lnTo>
                <a:lnTo>
                  <a:pt x="2900" y="13453"/>
                </a:lnTo>
                <a:lnTo>
                  <a:pt x="2897" y="13459"/>
                </a:lnTo>
                <a:lnTo>
                  <a:pt x="2895" y="13464"/>
                </a:lnTo>
                <a:lnTo>
                  <a:pt x="2891" y="13470"/>
                </a:lnTo>
                <a:lnTo>
                  <a:pt x="2886" y="13475"/>
                </a:lnTo>
                <a:lnTo>
                  <a:pt x="2875" y="13486"/>
                </a:lnTo>
                <a:lnTo>
                  <a:pt x="2858" y="13495"/>
                </a:lnTo>
                <a:lnTo>
                  <a:pt x="2839" y="13506"/>
                </a:lnTo>
                <a:lnTo>
                  <a:pt x="2814" y="13517"/>
                </a:lnTo>
                <a:lnTo>
                  <a:pt x="2766" y="13536"/>
                </a:lnTo>
                <a:lnTo>
                  <a:pt x="2730" y="13552"/>
                </a:lnTo>
                <a:lnTo>
                  <a:pt x="2697" y="13566"/>
                </a:lnTo>
                <a:lnTo>
                  <a:pt x="2664" y="13579"/>
                </a:lnTo>
                <a:lnTo>
                  <a:pt x="2626" y="13592"/>
                </a:lnTo>
                <a:lnTo>
                  <a:pt x="2576" y="13607"/>
                </a:lnTo>
                <a:lnTo>
                  <a:pt x="2510" y="13625"/>
                </a:lnTo>
                <a:lnTo>
                  <a:pt x="2422" y="13647"/>
                </a:lnTo>
                <a:lnTo>
                  <a:pt x="2377" y="13658"/>
                </a:lnTo>
                <a:lnTo>
                  <a:pt x="2336" y="13667"/>
                </a:lnTo>
                <a:lnTo>
                  <a:pt x="2299" y="13674"/>
                </a:lnTo>
                <a:lnTo>
                  <a:pt x="2263" y="13679"/>
                </a:lnTo>
                <a:lnTo>
                  <a:pt x="2230" y="13683"/>
                </a:lnTo>
                <a:lnTo>
                  <a:pt x="2199" y="13687"/>
                </a:lnTo>
                <a:lnTo>
                  <a:pt x="2168" y="13688"/>
                </a:lnTo>
                <a:lnTo>
                  <a:pt x="2139" y="13689"/>
                </a:lnTo>
                <a:lnTo>
                  <a:pt x="2109" y="13688"/>
                </a:lnTo>
                <a:lnTo>
                  <a:pt x="2078" y="13687"/>
                </a:lnTo>
                <a:lnTo>
                  <a:pt x="2046" y="13683"/>
                </a:lnTo>
                <a:lnTo>
                  <a:pt x="2014" y="13680"/>
                </a:lnTo>
                <a:lnTo>
                  <a:pt x="1941" y="13672"/>
                </a:lnTo>
                <a:lnTo>
                  <a:pt x="1856" y="13662"/>
                </a:lnTo>
                <a:lnTo>
                  <a:pt x="1808" y="13655"/>
                </a:lnTo>
                <a:lnTo>
                  <a:pt x="1756" y="13646"/>
                </a:lnTo>
                <a:lnTo>
                  <a:pt x="1701" y="13635"/>
                </a:lnTo>
                <a:lnTo>
                  <a:pt x="1646" y="13622"/>
                </a:lnTo>
                <a:lnTo>
                  <a:pt x="1531" y="13595"/>
                </a:lnTo>
                <a:lnTo>
                  <a:pt x="1421" y="13568"/>
                </a:lnTo>
                <a:lnTo>
                  <a:pt x="1369" y="13557"/>
                </a:lnTo>
                <a:lnTo>
                  <a:pt x="1321" y="13547"/>
                </a:lnTo>
                <a:lnTo>
                  <a:pt x="1278" y="13539"/>
                </a:lnTo>
                <a:lnTo>
                  <a:pt x="1241" y="13535"/>
                </a:lnTo>
                <a:lnTo>
                  <a:pt x="1224" y="13534"/>
                </a:lnTo>
                <a:lnTo>
                  <a:pt x="1209" y="13534"/>
                </a:lnTo>
                <a:lnTo>
                  <a:pt x="1196" y="13535"/>
                </a:lnTo>
                <a:lnTo>
                  <a:pt x="1186" y="13537"/>
                </a:lnTo>
                <a:lnTo>
                  <a:pt x="1177" y="13540"/>
                </a:lnTo>
                <a:lnTo>
                  <a:pt x="1170" y="13545"/>
                </a:lnTo>
                <a:lnTo>
                  <a:pt x="1167" y="13547"/>
                </a:lnTo>
                <a:lnTo>
                  <a:pt x="1165" y="13550"/>
                </a:lnTo>
                <a:lnTo>
                  <a:pt x="1164" y="13553"/>
                </a:lnTo>
                <a:lnTo>
                  <a:pt x="1163" y="13557"/>
                </a:lnTo>
                <a:lnTo>
                  <a:pt x="1162" y="13563"/>
                </a:lnTo>
                <a:lnTo>
                  <a:pt x="1161" y="13571"/>
                </a:lnTo>
                <a:lnTo>
                  <a:pt x="1158" y="13576"/>
                </a:lnTo>
                <a:lnTo>
                  <a:pt x="1154" y="13582"/>
                </a:lnTo>
                <a:lnTo>
                  <a:pt x="1149" y="13588"/>
                </a:lnTo>
                <a:lnTo>
                  <a:pt x="1144" y="13593"/>
                </a:lnTo>
                <a:lnTo>
                  <a:pt x="1137" y="13598"/>
                </a:lnTo>
                <a:lnTo>
                  <a:pt x="1131" y="13603"/>
                </a:lnTo>
                <a:lnTo>
                  <a:pt x="1115" y="13610"/>
                </a:lnTo>
                <a:lnTo>
                  <a:pt x="1096" y="13618"/>
                </a:lnTo>
                <a:lnTo>
                  <a:pt x="1075" y="13623"/>
                </a:lnTo>
                <a:lnTo>
                  <a:pt x="1053" y="13626"/>
                </a:lnTo>
                <a:lnTo>
                  <a:pt x="1027" y="13630"/>
                </a:lnTo>
                <a:lnTo>
                  <a:pt x="1001" y="13631"/>
                </a:lnTo>
                <a:lnTo>
                  <a:pt x="973" y="13631"/>
                </a:lnTo>
                <a:lnTo>
                  <a:pt x="944" y="13629"/>
                </a:lnTo>
                <a:lnTo>
                  <a:pt x="915" y="13625"/>
                </a:lnTo>
                <a:lnTo>
                  <a:pt x="884" y="13621"/>
                </a:lnTo>
                <a:lnTo>
                  <a:pt x="854" y="13616"/>
                </a:lnTo>
                <a:lnTo>
                  <a:pt x="823" y="13608"/>
                </a:lnTo>
                <a:lnTo>
                  <a:pt x="793" y="13600"/>
                </a:lnTo>
                <a:lnTo>
                  <a:pt x="762" y="13590"/>
                </a:lnTo>
                <a:lnTo>
                  <a:pt x="732" y="13578"/>
                </a:lnTo>
                <a:lnTo>
                  <a:pt x="704" y="13565"/>
                </a:lnTo>
                <a:lnTo>
                  <a:pt x="677" y="13551"/>
                </a:lnTo>
                <a:lnTo>
                  <a:pt x="651" y="13536"/>
                </a:lnTo>
                <a:lnTo>
                  <a:pt x="626" y="13519"/>
                </a:lnTo>
                <a:lnTo>
                  <a:pt x="603" y="13500"/>
                </a:lnTo>
                <a:lnTo>
                  <a:pt x="593" y="13490"/>
                </a:lnTo>
                <a:lnTo>
                  <a:pt x="583" y="13480"/>
                </a:lnTo>
                <a:lnTo>
                  <a:pt x="574" y="13470"/>
                </a:lnTo>
                <a:lnTo>
                  <a:pt x="566" y="13459"/>
                </a:lnTo>
                <a:lnTo>
                  <a:pt x="557" y="13447"/>
                </a:lnTo>
                <a:lnTo>
                  <a:pt x="550" y="13435"/>
                </a:lnTo>
                <a:lnTo>
                  <a:pt x="543" y="13423"/>
                </a:lnTo>
                <a:lnTo>
                  <a:pt x="538" y="13412"/>
                </a:lnTo>
                <a:lnTo>
                  <a:pt x="533" y="13399"/>
                </a:lnTo>
                <a:lnTo>
                  <a:pt x="528" y="13386"/>
                </a:lnTo>
                <a:lnTo>
                  <a:pt x="525" y="13372"/>
                </a:lnTo>
                <a:lnTo>
                  <a:pt x="523" y="13358"/>
                </a:lnTo>
                <a:lnTo>
                  <a:pt x="521" y="13344"/>
                </a:lnTo>
                <a:lnTo>
                  <a:pt x="521" y="13329"/>
                </a:lnTo>
                <a:lnTo>
                  <a:pt x="521" y="13315"/>
                </a:lnTo>
                <a:lnTo>
                  <a:pt x="522" y="13299"/>
                </a:lnTo>
                <a:lnTo>
                  <a:pt x="525" y="13282"/>
                </a:lnTo>
                <a:lnTo>
                  <a:pt x="532" y="13258"/>
                </a:lnTo>
                <a:lnTo>
                  <a:pt x="540" y="13230"/>
                </a:lnTo>
                <a:lnTo>
                  <a:pt x="551" y="13199"/>
                </a:lnTo>
                <a:lnTo>
                  <a:pt x="579" y="13123"/>
                </a:lnTo>
                <a:lnTo>
                  <a:pt x="614" y="13032"/>
                </a:lnTo>
                <a:lnTo>
                  <a:pt x="656" y="12930"/>
                </a:lnTo>
                <a:lnTo>
                  <a:pt x="703" y="12820"/>
                </a:lnTo>
                <a:lnTo>
                  <a:pt x="754" y="12702"/>
                </a:lnTo>
                <a:lnTo>
                  <a:pt x="808" y="12579"/>
                </a:lnTo>
                <a:lnTo>
                  <a:pt x="1020" y="12096"/>
                </a:lnTo>
                <a:lnTo>
                  <a:pt x="1111" y="11890"/>
                </a:lnTo>
                <a:lnTo>
                  <a:pt x="1146" y="11804"/>
                </a:lnTo>
                <a:lnTo>
                  <a:pt x="1175" y="11733"/>
                </a:lnTo>
                <a:lnTo>
                  <a:pt x="1203" y="11664"/>
                </a:lnTo>
                <a:lnTo>
                  <a:pt x="1238" y="11582"/>
                </a:lnTo>
                <a:lnTo>
                  <a:pt x="1279" y="11490"/>
                </a:lnTo>
                <a:lnTo>
                  <a:pt x="1326" y="11388"/>
                </a:lnTo>
                <a:lnTo>
                  <a:pt x="1378" y="11278"/>
                </a:lnTo>
                <a:lnTo>
                  <a:pt x="1433" y="11162"/>
                </a:lnTo>
                <a:lnTo>
                  <a:pt x="1550" y="10920"/>
                </a:lnTo>
                <a:lnTo>
                  <a:pt x="1672" y="10669"/>
                </a:lnTo>
                <a:lnTo>
                  <a:pt x="1793" y="10426"/>
                </a:lnTo>
                <a:lnTo>
                  <a:pt x="2002" y="10008"/>
                </a:lnTo>
                <a:lnTo>
                  <a:pt x="2024" y="9961"/>
                </a:lnTo>
                <a:lnTo>
                  <a:pt x="2046" y="9911"/>
                </a:lnTo>
                <a:lnTo>
                  <a:pt x="2070" y="9856"/>
                </a:lnTo>
                <a:lnTo>
                  <a:pt x="2094" y="9798"/>
                </a:lnTo>
                <a:lnTo>
                  <a:pt x="2117" y="9736"/>
                </a:lnTo>
                <a:lnTo>
                  <a:pt x="2142" y="9670"/>
                </a:lnTo>
                <a:lnTo>
                  <a:pt x="2167" y="9603"/>
                </a:lnTo>
                <a:lnTo>
                  <a:pt x="2191" y="9532"/>
                </a:lnTo>
                <a:lnTo>
                  <a:pt x="2241" y="9386"/>
                </a:lnTo>
                <a:lnTo>
                  <a:pt x="2290" y="9233"/>
                </a:lnTo>
                <a:lnTo>
                  <a:pt x="2338" y="9080"/>
                </a:lnTo>
                <a:lnTo>
                  <a:pt x="2386" y="8925"/>
                </a:lnTo>
                <a:lnTo>
                  <a:pt x="2431" y="8775"/>
                </a:lnTo>
                <a:lnTo>
                  <a:pt x="2474" y="8630"/>
                </a:lnTo>
                <a:lnTo>
                  <a:pt x="2548" y="8370"/>
                </a:lnTo>
                <a:lnTo>
                  <a:pt x="2605" y="8169"/>
                </a:lnTo>
                <a:lnTo>
                  <a:pt x="2639" y="8050"/>
                </a:lnTo>
                <a:lnTo>
                  <a:pt x="2649" y="8014"/>
                </a:lnTo>
                <a:lnTo>
                  <a:pt x="2658" y="7979"/>
                </a:lnTo>
                <a:lnTo>
                  <a:pt x="2663" y="7942"/>
                </a:lnTo>
                <a:lnTo>
                  <a:pt x="2666" y="7906"/>
                </a:lnTo>
                <a:lnTo>
                  <a:pt x="2668" y="7869"/>
                </a:lnTo>
                <a:lnTo>
                  <a:pt x="2669" y="7833"/>
                </a:lnTo>
                <a:lnTo>
                  <a:pt x="2668" y="7796"/>
                </a:lnTo>
                <a:lnTo>
                  <a:pt x="2667" y="7760"/>
                </a:lnTo>
                <a:lnTo>
                  <a:pt x="2665" y="7723"/>
                </a:lnTo>
                <a:lnTo>
                  <a:pt x="2662" y="7686"/>
                </a:lnTo>
                <a:lnTo>
                  <a:pt x="2654" y="7613"/>
                </a:lnTo>
                <a:lnTo>
                  <a:pt x="2647" y="7540"/>
                </a:lnTo>
                <a:lnTo>
                  <a:pt x="2639" y="7470"/>
                </a:lnTo>
                <a:lnTo>
                  <a:pt x="2630" y="7334"/>
                </a:lnTo>
                <a:lnTo>
                  <a:pt x="2620" y="7203"/>
                </a:lnTo>
                <a:lnTo>
                  <a:pt x="2617" y="7135"/>
                </a:lnTo>
                <a:lnTo>
                  <a:pt x="2613" y="7063"/>
                </a:lnTo>
                <a:lnTo>
                  <a:pt x="2611" y="6987"/>
                </a:lnTo>
                <a:lnTo>
                  <a:pt x="2611" y="6905"/>
                </a:lnTo>
                <a:lnTo>
                  <a:pt x="2612" y="6858"/>
                </a:lnTo>
                <a:lnTo>
                  <a:pt x="2616" y="6810"/>
                </a:lnTo>
                <a:lnTo>
                  <a:pt x="2621" y="6760"/>
                </a:lnTo>
                <a:lnTo>
                  <a:pt x="2629" y="6706"/>
                </a:lnTo>
                <a:lnTo>
                  <a:pt x="2639" y="6652"/>
                </a:lnTo>
                <a:lnTo>
                  <a:pt x="2651" y="6596"/>
                </a:lnTo>
                <a:lnTo>
                  <a:pt x="2664" y="6540"/>
                </a:lnTo>
                <a:lnTo>
                  <a:pt x="2680" y="6486"/>
                </a:lnTo>
                <a:lnTo>
                  <a:pt x="2697" y="6431"/>
                </a:lnTo>
                <a:lnTo>
                  <a:pt x="2716" y="6377"/>
                </a:lnTo>
                <a:lnTo>
                  <a:pt x="2736" y="6327"/>
                </a:lnTo>
                <a:lnTo>
                  <a:pt x="2757" y="6278"/>
                </a:lnTo>
                <a:lnTo>
                  <a:pt x="2769" y="6255"/>
                </a:lnTo>
                <a:lnTo>
                  <a:pt x="2781" y="6232"/>
                </a:lnTo>
                <a:lnTo>
                  <a:pt x="2793" y="6212"/>
                </a:lnTo>
                <a:lnTo>
                  <a:pt x="2805" y="6191"/>
                </a:lnTo>
                <a:lnTo>
                  <a:pt x="2818" y="6172"/>
                </a:lnTo>
                <a:lnTo>
                  <a:pt x="2830" y="6154"/>
                </a:lnTo>
                <a:lnTo>
                  <a:pt x="2843" y="6137"/>
                </a:lnTo>
                <a:lnTo>
                  <a:pt x="2857" y="6120"/>
                </a:lnTo>
                <a:lnTo>
                  <a:pt x="2883" y="6091"/>
                </a:lnTo>
                <a:lnTo>
                  <a:pt x="2905" y="6065"/>
                </a:lnTo>
                <a:lnTo>
                  <a:pt x="2923" y="6038"/>
                </a:lnTo>
                <a:lnTo>
                  <a:pt x="2938" y="6013"/>
                </a:lnTo>
                <a:lnTo>
                  <a:pt x="2950" y="5988"/>
                </a:lnTo>
                <a:lnTo>
                  <a:pt x="2958" y="5965"/>
                </a:lnTo>
                <a:lnTo>
                  <a:pt x="2965" y="5942"/>
                </a:lnTo>
                <a:lnTo>
                  <a:pt x="2968" y="5920"/>
                </a:lnTo>
                <a:lnTo>
                  <a:pt x="2969" y="5897"/>
                </a:lnTo>
                <a:lnTo>
                  <a:pt x="2967" y="5874"/>
                </a:lnTo>
                <a:lnTo>
                  <a:pt x="2963" y="5852"/>
                </a:lnTo>
                <a:lnTo>
                  <a:pt x="2957" y="5829"/>
                </a:lnTo>
                <a:lnTo>
                  <a:pt x="2950" y="5806"/>
                </a:lnTo>
                <a:lnTo>
                  <a:pt x="2940" y="5781"/>
                </a:lnTo>
                <a:lnTo>
                  <a:pt x="2928" y="5756"/>
                </a:lnTo>
                <a:lnTo>
                  <a:pt x="2915" y="5729"/>
                </a:lnTo>
                <a:lnTo>
                  <a:pt x="2892" y="5681"/>
                </a:lnTo>
                <a:lnTo>
                  <a:pt x="2872" y="5640"/>
                </a:lnTo>
                <a:lnTo>
                  <a:pt x="2858" y="5606"/>
                </a:lnTo>
                <a:lnTo>
                  <a:pt x="2847" y="5574"/>
                </a:lnTo>
                <a:lnTo>
                  <a:pt x="2836" y="5539"/>
                </a:lnTo>
                <a:lnTo>
                  <a:pt x="2826" y="5501"/>
                </a:lnTo>
                <a:lnTo>
                  <a:pt x="2799" y="5395"/>
                </a:lnTo>
                <a:lnTo>
                  <a:pt x="2796" y="5377"/>
                </a:lnTo>
                <a:lnTo>
                  <a:pt x="2793" y="5356"/>
                </a:lnTo>
                <a:lnTo>
                  <a:pt x="2791" y="5331"/>
                </a:lnTo>
                <a:lnTo>
                  <a:pt x="2789" y="5302"/>
                </a:lnTo>
                <a:lnTo>
                  <a:pt x="2788" y="5237"/>
                </a:lnTo>
                <a:lnTo>
                  <a:pt x="2788" y="5163"/>
                </a:lnTo>
                <a:lnTo>
                  <a:pt x="2791" y="5083"/>
                </a:lnTo>
                <a:lnTo>
                  <a:pt x="2794" y="4998"/>
                </a:lnTo>
                <a:lnTo>
                  <a:pt x="2799" y="4911"/>
                </a:lnTo>
                <a:lnTo>
                  <a:pt x="2805" y="4823"/>
                </a:lnTo>
                <a:lnTo>
                  <a:pt x="2818" y="4656"/>
                </a:lnTo>
                <a:lnTo>
                  <a:pt x="2830" y="4515"/>
                </a:lnTo>
                <a:lnTo>
                  <a:pt x="2843" y="4380"/>
                </a:lnTo>
                <a:lnTo>
                  <a:pt x="2740" y="4565"/>
                </a:lnTo>
                <a:lnTo>
                  <a:pt x="2633" y="4756"/>
                </a:lnTo>
                <a:lnTo>
                  <a:pt x="2507" y="4976"/>
                </a:lnTo>
                <a:lnTo>
                  <a:pt x="2379" y="5201"/>
                </a:lnTo>
                <a:lnTo>
                  <a:pt x="2318" y="5306"/>
                </a:lnTo>
                <a:lnTo>
                  <a:pt x="2262" y="5402"/>
                </a:lnTo>
                <a:lnTo>
                  <a:pt x="2212" y="5486"/>
                </a:lnTo>
                <a:lnTo>
                  <a:pt x="2170" y="5553"/>
                </a:lnTo>
                <a:lnTo>
                  <a:pt x="2138" y="5602"/>
                </a:lnTo>
                <a:lnTo>
                  <a:pt x="2127" y="5618"/>
                </a:lnTo>
                <a:lnTo>
                  <a:pt x="2118" y="5627"/>
                </a:lnTo>
                <a:lnTo>
                  <a:pt x="2036" y="5708"/>
                </a:lnTo>
                <a:lnTo>
                  <a:pt x="1924" y="5814"/>
                </a:lnTo>
                <a:lnTo>
                  <a:pt x="1784" y="5946"/>
                </a:lnTo>
                <a:lnTo>
                  <a:pt x="1734" y="5989"/>
                </a:lnTo>
                <a:lnTo>
                  <a:pt x="1677" y="6036"/>
                </a:lnTo>
                <a:lnTo>
                  <a:pt x="1605" y="6091"/>
                </a:lnTo>
                <a:lnTo>
                  <a:pt x="1523" y="6154"/>
                </a:lnTo>
                <a:lnTo>
                  <a:pt x="1479" y="6185"/>
                </a:lnTo>
                <a:lnTo>
                  <a:pt x="1435" y="6216"/>
                </a:lnTo>
                <a:lnTo>
                  <a:pt x="1391" y="6246"/>
                </a:lnTo>
                <a:lnTo>
                  <a:pt x="1347" y="6274"/>
                </a:lnTo>
                <a:lnTo>
                  <a:pt x="1304" y="6301"/>
                </a:lnTo>
                <a:lnTo>
                  <a:pt x="1262" y="6323"/>
                </a:lnTo>
                <a:lnTo>
                  <a:pt x="1242" y="6335"/>
                </a:lnTo>
                <a:lnTo>
                  <a:pt x="1222" y="6347"/>
                </a:lnTo>
                <a:lnTo>
                  <a:pt x="1204" y="6360"/>
                </a:lnTo>
                <a:lnTo>
                  <a:pt x="1186" y="6374"/>
                </a:lnTo>
                <a:lnTo>
                  <a:pt x="1169" y="6388"/>
                </a:lnTo>
                <a:lnTo>
                  <a:pt x="1151" y="6402"/>
                </a:lnTo>
                <a:lnTo>
                  <a:pt x="1135" y="6417"/>
                </a:lnTo>
                <a:lnTo>
                  <a:pt x="1119" y="6433"/>
                </a:lnTo>
                <a:lnTo>
                  <a:pt x="1089" y="6464"/>
                </a:lnTo>
                <a:lnTo>
                  <a:pt x="1061" y="6496"/>
                </a:lnTo>
                <a:lnTo>
                  <a:pt x="1035" y="6530"/>
                </a:lnTo>
                <a:lnTo>
                  <a:pt x="1012" y="6562"/>
                </a:lnTo>
                <a:lnTo>
                  <a:pt x="969" y="6623"/>
                </a:lnTo>
                <a:lnTo>
                  <a:pt x="931" y="6677"/>
                </a:lnTo>
                <a:lnTo>
                  <a:pt x="915" y="6699"/>
                </a:lnTo>
                <a:lnTo>
                  <a:pt x="899" y="6719"/>
                </a:lnTo>
                <a:lnTo>
                  <a:pt x="884" y="6734"/>
                </a:lnTo>
                <a:lnTo>
                  <a:pt x="877" y="6740"/>
                </a:lnTo>
                <a:lnTo>
                  <a:pt x="871" y="6744"/>
                </a:lnTo>
                <a:lnTo>
                  <a:pt x="863" y="6749"/>
                </a:lnTo>
                <a:lnTo>
                  <a:pt x="856" y="6755"/>
                </a:lnTo>
                <a:lnTo>
                  <a:pt x="838" y="6770"/>
                </a:lnTo>
                <a:lnTo>
                  <a:pt x="818" y="6790"/>
                </a:lnTo>
                <a:lnTo>
                  <a:pt x="797" y="6811"/>
                </a:lnTo>
                <a:lnTo>
                  <a:pt x="749" y="6860"/>
                </a:lnTo>
                <a:lnTo>
                  <a:pt x="722" y="6886"/>
                </a:lnTo>
                <a:lnTo>
                  <a:pt x="695" y="6911"/>
                </a:lnTo>
                <a:lnTo>
                  <a:pt x="667" y="6935"/>
                </a:lnTo>
                <a:lnTo>
                  <a:pt x="638" y="6956"/>
                </a:lnTo>
                <a:lnTo>
                  <a:pt x="623" y="6966"/>
                </a:lnTo>
                <a:lnTo>
                  <a:pt x="608" y="6974"/>
                </a:lnTo>
                <a:lnTo>
                  <a:pt x="594" y="6982"/>
                </a:lnTo>
                <a:lnTo>
                  <a:pt x="579" y="6989"/>
                </a:lnTo>
                <a:lnTo>
                  <a:pt x="564" y="6995"/>
                </a:lnTo>
                <a:lnTo>
                  <a:pt x="550" y="6999"/>
                </a:lnTo>
                <a:lnTo>
                  <a:pt x="535" y="7001"/>
                </a:lnTo>
                <a:lnTo>
                  <a:pt x="521" y="7003"/>
                </a:lnTo>
                <a:lnTo>
                  <a:pt x="507" y="7002"/>
                </a:lnTo>
                <a:lnTo>
                  <a:pt x="492" y="7000"/>
                </a:lnTo>
                <a:lnTo>
                  <a:pt x="478" y="6997"/>
                </a:lnTo>
                <a:lnTo>
                  <a:pt x="465" y="6990"/>
                </a:lnTo>
                <a:lnTo>
                  <a:pt x="451" y="6985"/>
                </a:lnTo>
                <a:lnTo>
                  <a:pt x="437" y="6980"/>
                </a:lnTo>
                <a:lnTo>
                  <a:pt x="423" y="6975"/>
                </a:lnTo>
                <a:lnTo>
                  <a:pt x="408" y="6972"/>
                </a:lnTo>
                <a:lnTo>
                  <a:pt x="394" y="6969"/>
                </a:lnTo>
                <a:lnTo>
                  <a:pt x="379" y="6967"/>
                </a:lnTo>
                <a:lnTo>
                  <a:pt x="351" y="6966"/>
                </a:lnTo>
                <a:lnTo>
                  <a:pt x="322" y="6966"/>
                </a:lnTo>
                <a:lnTo>
                  <a:pt x="293" y="6967"/>
                </a:lnTo>
                <a:lnTo>
                  <a:pt x="239" y="6971"/>
                </a:lnTo>
                <a:lnTo>
                  <a:pt x="215" y="6972"/>
                </a:lnTo>
                <a:lnTo>
                  <a:pt x="191" y="6973"/>
                </a:lnTo>
                <a:lnTo>
                  <a:pt x="169" y="6972"/>
                </a:lnTo>
                <a:lnTo>
                  <a:pt x="160" y="6971"/>
                </a:lnTo>
                <a:lnTo>
                  <a:pt x="150" y="6969"/>
                </a:lnTo>
                <a:lnTo>
                  <a:pt x="142" y="6966"/>
                </a:lnTo>
                <a:lnTo>
                  <a:pt x="134" y="6963"/>
                </a:lnTo>
                <a:lnTo>
                  <a:pt x="126" y="6957"/>
                </a:lnTo>
                <a:lnTo>
                  <a:pt x="120" y="6952"/>
                </a:lnTo>
                <a:lnTo>
                  <a:pt x="114" y="6945"/>
                </a:lnTo>
                <a:lnTo>
                  <a:pt x="109" y="6938"/>
                </a:lnTo>
                <a:lnTo>
                  <a:pt x="105" y="6929"/>
                </a:lnTo>
                <a:lnTo>
                  <a:pt x="102" y="6918"/>
                </a:lnTo>
                <a:lnTo>
                  <a:pt x="95" y="6897"/>
                </a:lnTo>
                <a:lnTo>
                  <a:pt x="87" y="6876"/>
                </a:lnTo>
                <a:lnTo>
                  <a:pt x="77" y="6853"/>
                </a:lnTo>
                <a:lnTo>
                  <a:pt x="66" y="6831"/>
                </a:lnTo>
                <a:lnTo>
                  <a:pt x="43" y="6787"/>
                </a:lnTo>
                <a:lnTo>
                  <a:pt x="32" y="6766"/>
                </a:lnTo>
                <a:lnTo>
                  <a:pt x="22" y="6744"/>
                </a:lnTo>
                <a:lnTo>
                  <a:pt x="14" y="6723"/>
                </a:lnTo>
                <a:lnTo>
                  <a:pt x="6" y="6700"/>
                </a:lnTo>
                <a:lnTo>
                  <a:pt x="2" y="6679"/>
                </a:lnTo>
                <a:lnTo>
                  <a:pt x="1" y="6668"/>
                </a:lnTo>
                <a:lnTo>
                  <a:pt x="0" y="6657"/>
                </a:lnTo>
                <a:lnTo>
                  <a:pt x="0" y="6647"/>
                </a:lnTo>
                <a:lnTo>
                  <a:pt x="1" y="6636"/>
                </a:lnTo>
                <a:lnTo>
                  <a:pt x="3" y="6624"/>
                </a:lnTo>
                <a:lnTo>
                  <a:pt x="6" y="6613"/>
                </a:lnTo>
                <a:lnTo>
                  <a:pt x="10" y="6603"/>
                </a:lnTo>
                <a:lnTo>
                  <a:pt x="16" y="6592"/>
                </a:lnTo>
                <a:lnTo>
                  <a:pt x="22" y="6581"/>
                </a:lnTo>
                <a:lnTo>
                  <a:pt x="30" y="6570"/>
                </a:lnTo>
                <a:lnTo>
                  <a:pt x="37" y="6560"/>
                </a:lnTo>
                <a:lnTo>
                  <a:pt x="44" y="6548"/>
                </a:lnTo>
                <a:lnTo>
                  <a:pt x="50" y="6536"/>
                </a:lnTo>
                <a:lnTo>
                  <a:pt x="56" y="6525"/>
                </a:lnTo>
                <a:lnTo>
                  <a:pt x="64" y="6502"/>
                </a:lnTo>
                <a:lnTo>
                  <a:pt x="72" y="6477"/>
                </a:lnTo>
                <a:lnTo>
                  <a:pt x="78" y="6452"/>
                </a:lnTo>
                <a:lnTo>
                  <a:pt x="84" y="6429"/>
                </a:lnTo>
                <a:lnTo>
                  <a:pt x="89" y="6404"/>
                </a:lnTo>
                <a:lnTo>
                  <a:pt x="96" y="6380"/>
                </a:lnTo>
                <a:lnTo>
                  <a:pt x="105" y="6357"/>
                </a:lnTo>
                <a:lnTo>
                  <a:pt x="109" y="6345"/>
                </a:lnTo>
                <a:lnTo>
                  <a:pt x="115" y="6334"/>
                </a:lnTo>
                <a:lnTo>
                  <a:pt x="121" y="6322"/>
                </a:lnTo>
                <a:lnTo>
                  <a:pt x="129" y="6312"/>
                </a:lnTo>
                <a:lnTo>
                  <a:pt x="136" y="6301"/>
                </a:lnTo>
                <a:lnTo>
                  <a:pt x="146" y="6291"/>
                </a:lnTo>
                <a:lnTo>
                  <a:pt x="155" y="6282"/>
                </a:lnTo>
                <a:lnTo>
                  <a:pt x="166" y="6272"/>
                </a:lnTo>
                <a:lnTo>
                  <a:pt x="179" y="6262"/>
                </a:lnTo>
                <a:lnTo>
                  <a:pt x="192" y="6254"/>
                </a:lnTo>
                <a:lnTo>
                  <a:pt x="207" y="6245"/>
                </a:lnTo>
                <a:lnTo>
                  <a:pt x="223" y="6237"/>
                </a:lnTo>
                <a:lnTo>
                  <a:pt x="241" y="6230"/>
                </a:lnTo>
                <a:lnTo>
                  <a:pt x="261" y="6222"/>
                </a:lnTo>
                <a:lnTo>
                  <a:pt x="335" y="6199"/>
                </a:lnTo>
                <a:lnTo>
                  <a:pt x="396" y="6181"/>
                </a:lnTo>
                <a:lnTo>
                  <a:pt x="449" y="6163"/>
                </a:lnTo>
                <a:lnTo>
                  <a:pt x="473" y="6154"/>
                </a:lnTo>
                <a:lnTo>
                  <a:pt x="497" y="6144"/>
                </a:lnTo>
                <a:lnTo>
                  <a:pt x="520" y="6133"/>
                </a:lnTo>
                <a:lnTo>
                  <a:pt x="543" y="6121"/>
                </a:lnTo>
                <a:lnTo>
                  <a:pt x="567" y="6106"/>
                </a:lnTo>
                <a:lnTo>
                  <a:pt x="592" y="6090"/>
                </a:lnTo>
                <a:lnTo>
                  <a:pt x="617" y="6070"/>
                </a:lnTo>
                <a:lnTo>
                  <a:pt x="646" y="6047"/>
                </a:lnTo>
                <a:lnTo>
                  <a:pt x="678" y="6021"/>
                </a:lnTo>
                <a:lnTo>
                  <a:pt x="711" y="5990"/>
                </a:lnTo>
                <a:lnTo>
                  <a:pt x="730" y="5971"/>
                </a:lnTo>
                <a:lnTo>
                  <a:pt x="754" y="5949"/>
                </a:lnTo>
                <a:lnTo>
                  <a:pt x="811" y="5888"/>
                </a:lnTo>
                <a:lnTo>
                  <a:pt x="879" y="5814"/>
                </a:lnTo>
                <a:lnTo>
                  <a:pt x="956" y="5728"/>
                </a:lnTo>
                <a:lnTo>
                  <a:pt x="1041" y="5632"/>
                </a:lnTo>
                <a:lnTo>
                  <a:pt x="1130" y="5527"/>
                </a:lnTo>
                <a:lnTo>
                  <a:pt x="1222" y="5419"/>
                </a:lnTo>
                <a:lnTo>
                  <a:pt x="1315" y="5307"/>
                </a:lnTo>
                <a:lnTo>
                  <a:pt x="1405" y="5194"/>
                </a:lnTo>
                <a:lnTo>
                  <a:pt x="1492" y="5085"/>
                </a:lnTo>
                <a:lnTo>
                  <a:pt x="1571" y="4981"/>
                </a:lnTo>
                <a:lnTo>
                  <a:pt x="1608" y="4930"/>
                </a:lnTo>
                <a:lnTo>
                  <a:pt x="1643" y="4883"/>
                </a:lnTo>
                <a:lnTo>
                  <a:pt x="1675" y="4838"/>
                </a:lnTo>
                <a:lnTo>
                  <a:pt x="1704" y="4795"/>
                </a:lnTo>
                <a:lnTo>
                  <a:pt x="1729" y="4755"/>
                </a:lnTo>
                <a:lnTo>
                  <a:pt x="1751" y="4719"/>
                </a:lnTo>
                <a:lnTo>
                  <a:pt x="1769" y="4686"/>
                </a:lnTo>
                <a:lnTo>
                  <a:pt x="1784" y="4657"/>
                </a:lnTo>
                <a:lnTo>
                  <a:pt x="1790" y="4645"/>
                </a:lnTo>
                <a:lnTo>
                  <a:pt x="1794" y="4633"/>
                </a:lnTo>
                <a:lnTo>
                  <a:pt x="1797" y="4622"/>
                </a:lnTo>
                <a:lnTo>
                  <a:pt x="1799" y="4612"/>
                </a:lnTo>
                <a:lnTo>
                  <a:pt x="1802" y="4594"/>
                </a:lnTo>
                <a:lnTo>
                  <a:pt x="1807" y="4576"/>
                </a:lnTo>
                <a:lnTo>
                  <a:pt x="1813" y="4556"/>
                </a:lnTo>
                <a:lnTo>
                  <a:pt x="1821" y="4536"/>
                </a:lnTo>
                <a:lnTo>
                  <a:pt x="1829" y="4515"/>
                </a:lnTo>
                <a:lnTo>
                  <a:pt x="1840" y="4492"/>
                </a:lnTo>
                <a:lnTo>
                  <a:pt x="1851" y="4469"/>
                </a:lnTo>
                <a:lnTo>
                  <a:pt x="1864" y="4446"/>
                </a:lnTo>
                <a:lnTo>
                  <a:pt x="1893" y="4395"/>
                </a:lnTo>
                <a:lnTo>
                  <a:pt x="1926" y="4343"/>
                </a:lnTo>
                <a:lnTo>
                  <a:pt x="1964" y="4286"/>
                </a:lnTo>
                <a:lnTo>
                  <a:pt x="2005" y="4225"/>
                </a:lnTo>
                <a:lnTo>
                  <a:pt x="2051" y="4160"/>
                </a:lnTo>
                <a:lnTo>
                  <a:pt x="2099" y="4092"/>
                </a:lnTo>
                <a:lnTo>
                  <a:pt x="2206" y="3944"/>
                </a:lnTo>
                <a:lnTo>
                  <a:pt x="2325" y="3779"/>
                </a:lnTo>
                <a:lnTo>
                  <a:pt x="2387" y="3691"/>
                </a:lnTo>
                <a:lnTo>
                  <a:pt x="2451" y="3597"/>
                </a:lnTo>
                <a:lnTo>
                  <a:pt x="2513" y="3507"/>
                </a:lnTo>
                <a:lnTo>
                  <a:pt x="2566" y="3425"/>
                </a:lnTo>
                <a:lnTo>
                  <a:pt x="2612" y="3351"/>
                </a:lnTo>
                <a:lnTo>
                  <a:pt x="2652" y="3285"/>
                </a:lnTo>
                <a:lnTo>
                  <a:pt x="2687" y="3226"/>
                </a:lnTo>
                <a:lnTo>
                  <a:pt x="2716" y="3171"/>
                </a:lnTo>
                <a:lnTo>
                  <a:pt x="2741" y="3122"/>
                </a:lnTo>
                <a:lnTo>
                  <a:pt x="2763" y="3077"/>
                </a:lnTo>
                <a:lnTo>
                  <a:pt x="2782" y="3037"/>
                </a:lnTo>
                <a:lnTo>
                  <a:pt x="2799" y="2998"/>
                </a:lnTo>
                <a:lnTo>
                  <a:pt x="2830" y="2927"/>
                </a:lnTo>
                <a:lnTo>
                  <a:pt x="2847" y="2893"/>
                </a:lnTo>
                <a:lnTo>
                  <a:pt x="2863" y="2857"/>
                </a:lnTo>
                <a:lnTo>
                  <a:pt x="2881" y="2823"/>
                </a:lnTo>
                <a:lnTo>
                  <a:pt x="2901" y="2785"/>
                </a:lnTo>
                <a:lnTo>
                  <a:pt x="2913" y="2766"/>
                </a:lnTo>
                <a:lnTo>
                  <a:pt x="2927" y="2745"/>
                </a:lnTo>
                <a:lnTo>
                  <a:pt x="2942" y="2724"/>
                </a:lnTo>
                <a:lnTo>
                  <a:pt x="2960" y="2701"/>
                </a:lnTo>
                <a:lnTo>
                  <a:pt x="2980" y="2678"/>
                </a:lnTo>
                <a:lnTo>
                  <a:pt x="3000" y="2654"/>
                </a:lnTo>
                <a:lnTo>
                  <a:pt x="3045" y="2605"/>
                </a:lnTo>
                <a:lnTo>
                  <a:pt x="3096" y="2553"/>
                </a:lnTo>
                <a:lnTo>
                  <a:pt x="3151" y="2502"/>
                </a:lnTo>
                <a:lnTo>
                  <a:pt x="3207" y="2448"/>
                </a:lnTo>
                <a:lnTo>
                  <a:pt x="3266" y="2395"/>
                </a:lnTo>
                <a:lnTo>
                  <a:pt x="3325" y="2344"/>
                </a:lnTo>
                <a:lnTo>
                  <a:pt x="3384" y="2293"/>
                </a:lnTo>
                <a:lnTo>
                  <a:pt x="3443" y="2245"/>
                </a:lnTo>
                <a:lnTo>
                  <a:pt x="3499" y="2200"/>
                </a:lnTo>
                <a:lnTo>
                  <a:pt x="3552" y="2158"/>
                </a:lnTo>
                <a:lnTo>
                  <a:pt x="3602" y="2120"/>
                </a:lnTo>
                <a:lnTo>
                  <a:pt x="3646" y="2088"/>
                </a:lnTo>
                <a:lnTo>
                  <a:pt x="3685" y="2060"/>
                </a:lnTo>
                <a:lnTo>
                  <a:pt x="3702" y="2048"/>
                </a:lnTo>
                <a:lnTo>
                  <a:pt x="3718" y="2035"/>
                </a:lnTo>
                <a:lnTo>
                  <a:pt x="3734" y="2023"/>
                </a:lnTo>
                <a:lnTo>
                  <a:pt x="3749" y="2009"/>
                </a:lnTo>
                <a:lnTo>
                  <a:pt x="3763" y="1996"/>
                </a:lnTo>
                <a:lnTo>
                  <a:pt x="3777" y="1982"/>
                </a:lnTo>
                <a:lnTo>
                  <a:pt x="3790" y="1968"/>
                </a:lnTo>
                <a:lnTo>
                  <a:pt x="3802" y="1954"/>
                </a:lnTo>
                <a:lnTo>
                  <a:pt x="3812" y="1940"/>
                </a:lnTo>
                <a:lnTo>
                  <a:pt x="3823" y="1926"/>
                </a:lnTo>
                <a:lnTo>
                  <a:pt x="3841" y="1898"/>
                </a:lnTo>
                <a:lnTo>
                  <a:pt x="3856" y="1870"/>
                </a:lnTo>
                <a:lnTo>
                  <a:pt x="3864" y="1856"/>
                </a:lnTo>
                <a:lnTo>
                  <a:pt x="3869" y="1843"/>
                </a:lnTo>
                <a:lnTo>
                  <a:pt x="3875" y="1829"/>
                </a:lnTo>
                <a:lnTo>
                  <a:pt x="3879" y="1816"/>
                </a:lnTo>
                <a:lnTo>
                  <a:pt x="3882" y="1803"/>
                </a:lnTo>
                <a:lnTo>
                  <a:pt x="3884" y="1791"/>
                </a:lnTo>
                <a:lnTo>
                  <a:pt x="3887" y="1778"/>
                </a:lnTo>
                <a:lnTo>
                  <a:pt x="3888" y="1766"/>
                </a:lnTo>
                <a:lnTo>
                  <a:pt x="3889" y="1754"/>
                </a:lnTo>
                <a:lnTo>
                  <a:pt x="3889" y="1742"/>
                </a:lnTo>
                <a:lnTo>
                  <a:pt x="3888" y="1731"/>
                </a:lnTo>
                <a:lnTo>
                  <a:pt x="3885" y="1721"/>
                </a:lnTo>
                <a:lnTo>
                  <a:pt x="3882" y="1711"/>
                </a:lnTo>
                <a:lnTo>
                  <a:pt x="3879" y="1701"/>
                </a:lnTo>
                <a:lnTo>
                  <a:pt x="3875" y="1692"/>
                </a:lnTo>
                <a:lnTo>
                  <a:pt x="3870" y="1684"/>
                </a:lnTo>
                <a:lnTo>
                  <a:pt x="3865" y="1676"/>
                </a:lnTo>
                <a:lnTo>
                  <a:pt x="3859" y="1669"/>
                </a:lnTo>
                <a:lnTo>
                  <a:pt x="3783" y="1596"/>
                </a:lnTo>
                <a:lnTo>
                  <a:pt x="3736" y="1548"/>
                </a:lnTo>
                <a:lnTo>
                  <a:pt x="3711" y="1521"/>
                </a:lnTo>
                <a:lnTo>
                  <a:pt x="3686" y="1493"/>
                </a:lnTo>
                <a:lnTo>
                  <a:pt x="3661" y="1463"/>
                </a:lnTo>
                <a:lnTo>
                  <a:pt x="3636" y="1432"/>
                </a:lnTo>
                <a:lnTo>
                  <a:pt x="3614" y="1399"/>
                </a:lnTo>
                <a:lnTo>
                  <a:pt x="3591" y="1365"/>
                </a:lnTo>
                <a:lnTo>
                  <a:pt x="3571" y="1330"/>
                </a:lnTo>
                <a:lnTo>
                  <a:pt x="3562" y="1312"/>
                </a:lnTo>
                <a:lnTo>
                  <a:pt x="3554" y="1293"/>
                </a:lnTo>
                <a:lnTo>
                  <a:pt x="3545" y="1275"/>
                </a:lnTo>
                <a:lnTo>
                  <a:pt x="3537" y="1257"/>
                </a:lnTo>
                <a:lnTo>
                  <a:pt x="3531" y="1237"/>
                </a:lnTo>
                <a:lnTo>
                  <a:pt x="3526" y="1219"/>
                </a:lnTo>
                <a:lnTo>
                  <a:pt x="3514" y="1177"/>
                </a:lnTo>
                <a:lnTo>
                  <a:pt x="3503" y="1130"/>
                </a:lnTo>
                <a:lnTo>
                  <a:pt x="3493" y="1076"/>
                </a:lnTo>
                <a:lnTo>
                  <a:pt x="3485" y="1019"/>
                </a:lnTo>
                <a:lnTo>
                  <a:pt x="3477" y="958"/>
                </a:lnTo>
                <a:lnTo>
                  <a:pt x="3475" y="926"/>
                </a:lnTo>
                <a:lnTo>
                  <a:pt x="3473" y="894"/>
                </a:lnTo>
                <a:lnTo>
                  <a:pt x="3472" y="860"/>
                </a:lnTo>
                <a:lnTo>
                  <a:pt x="3472" y="828"/>
                </a:lnTo>
                <a:lnTo>
                  <a:pt x="3473" y="794"/>
                </a:lnTo>
                <a:lnTo>
                  <a:pt x="3474" y="760"/>
                </a:lnTo>
                <a:lnTo>
                  <a:pt x="3476" y="727"/>
                </a:lnTo>
                <a:lnTo>
                  <a:pt x="3480" y="694"/>
                </a:lnTo>
                <a:lnTo>
                  <a:pt x="3485" y="660"/>
                </a:lnTo>
                <a:lnTo>
                  <a:pt x="3491" y="627"/>
                </a:lnTo>
                <a:lnTo>
                  <a:pt x="3499" y="594"/>
                </a:lnTo>
                <a:lnTo>
                  <a:pt x="3507" y="562"/>
                </a:lnTo>
                <a:lnTo>
                  <a:pt x="3517" y="531"/>
                </a:lnTo>
                <a:lnTo>
                  <a:pt x="3529" y="499"/>
                </a:lnTo>
                <a:lnTo>
                  <a:pt x="3542" y="469"/>
                </a:lnTo>
                <a:lnTo>
                  <a:pt x="3557" y="440"/>
                </a:lnTo>
                <a:lnTo>
                  <a:pt x="3574" y="412"/>
                </a:lnTo>
                <a:lnTo>
                  <a:pt x="3592" y="386"/>
                </a:lnTo>
                <a:lnTo>
                  <a:pt x="3612" y="360"/>
                </a:lnTo>
                <a:lnTo>
                  <a:pt x="3634" y="335"/>
                </a:lnTo>
                <a:lnTo>
                  <a:pt x="3658" y="313"/>
                </a:lnTo>
                <a:lnTo>
                  <a:pt x="3671" y="302"/>
                </a:lnTo>
                <a:lnTo>
                  <a:pt x="3685" y="291"/>
                </a:lnTo>
                <a:lnTo>
                  <a:pt x="3784" y="216"/>
                </a:lnTo>
                <a:lnTo>
                  <a:pt x="3830" y="183"/>
                </a:lnTo>
                <a:lnTo>
                  <a:pt x="3873" y="153"/>
                </a:lnTo>
                <a:lnTo>
                  <a:pt x="3913" y="125"/>
                </a:lnTo>
                <a:lnTo>
                  <a:pt x="3953" y="100"/>
                </a:lnTo>
                <a:lnTo>
                  <a:pt x="3974" y="89"/>
                </a:lnTo>
                <a:lnTo>
                  <a:pt x="3993" y="78"/>
                </a:lnTo>
                <a:lnTo>
                  <a:pt x="4013" y="69"/>
                </a:lnTo>
                <a:lnTo>
                  <a:pt x="4034" y="59"/>
                </a:lnTo>
                <a:lnTo>
                  <a:pt x="4055" y="50"/>
                </a:lnTo>
                <a:lnTo>
                  <a:pt x="4077" y="43"/>
                </a:lnTo>
                <a:lnTo>
                  <a:pt x="4098" y="35"/>
                </a:lnTo>
                <a:lnTo>
                  <a:pt x="4121" y="29"/>
                </a:lnTo>
                <a:lnTo>
                  <a:pt x="4144" y="24"/>
                </a:lnTo>
                <a:lnTo>
                  <a:pt x="4169" y="18"/>
                </a:lnTo>
                <a:lnTo>
                  <a:pt x="4194" y="14"/>
                </a:lnTo>
                <a:lnTo>
                  <a:pt x="4221" y="10"/>
                </a:lnTo>
                <a:lnTo>
                  <a:pt x="4249" y="6"/>
                </a:lnTo>
                <a:lnTo>
                  <a:pt x="4277" y="4"/>
                </a:lnTo>
                <a:lnTo>
                  <a:pt x="4308" y="2"/>
                </a:lnTo>
                <a:lnTo>
                  <a:pt x="4339" y="0"/>
                </a:lnTo>
                <a:lnTo>
                  <a:pt x="4406" y="0"/>
                </a:lnTo>
                <a:lnTo>
                  <a:pt x="4482" y="1"/>
                </a:lnTo>
                <a:lnTo>
                  <a:pt x="4626" y="6"/>
                </a:lnTo>
                <a:lnTo>
                  <a:pt x="4743" y="11"/>
                </a:lnTo>
                <a:lnTo>
                  <a:pt x="4792" y="14"/>
                </a:lnTo>
                <a:lnTo>
                  <a:pt x="4836" y="17"/>
                </a:lnTo>
                <a:lnTo>
                  <a:pt x="4876" y="20"/>
                </a:lnTo>
                <a:lnTo>
                  <a:pt x="4911" y="25"/>
                </a:lnTo>
                <a:lnTo>
                  <a:pt x="4943" y="30"/>
                </a:lnTo>
                <a:lnTo>
                  <a:pt x="4972" y="37"/>
                </a:lnTo>
                <a:lnTo>
                  <a:pt x="4996" y="44"/>
                </a:lnTo>
                <a:lnTo>
                  <a:pt x="5019" y="53"/>
                </a:lnTo>
                <a:lnTo>
                  <a:pt x="5038" y="62"/>
                </a:lnTo>
                <a:lnTo>
                  <a:pt x="5058" y="74"/>
                </a:lnTo>
                <a:lnTo>
                  <a:pt x="5075" y="88"/>
                </a:lnTo>
                <a:lnTo>
                  <a:pt x="5091" y="103"/>
                </a:lnTo>
                <a:lnTo>
                  <a:pt x="5120" y="133"/>
                </a:lnTo>
                <a:lnTo>
                  <a:pt x="5132" y="147"/>
                </a:lnTo>
                <a:lnTo>
                  <a:pt x="5141" y="160"/>
                </a:lnTo>
                <a:lnTo>
                  <a:pt x="5150" y="172"/>
                </a:lnTo>
                <a:lnTo>
                  <a:pt x="5156" y="185"/>
                </a:lnTo>
                <a:lnTo>
                  <a:pt x="5163" y="197"/>
                </a:lnTo>
                <a:lnTo>
                  <a:pt x="5167" y="209"/>
                </a:lnTo>
                <a:lnTo>
                  <a:pt x="5170" y="223"/>
                </a:lnTo>
                <a:lnTo>
                  <a:pt x="5174" y="237"/>
                </a:lnTo>
                <a:lnTo>
                  <a:pt x="5176" y="251"/>
                </a:lnTo>
                <a:lnTo>
                  <a:pt x="5177" y="269"/>
                </a:lnTo>
                <a:lnTo>
                  <a:pt x="5178" y="305"/>
                </a:lnTo>
                <a:lnTo>
                  <a:pt x="5178" y="349"/>
                </a:lnTo>
                <a:lnTo>
                  <a:pt x="5178" y="373"/>
                </a:lnTo>
                <a:lnTo>
                  <a:pt x="5177" y="395"/>
                </a:lnTo>
                <a:lnTo>
                  <a:pt x="5172" y="436"/>
                </a:lnTo>
                <a:lnTo>
                  <a:pt x="5167" y="473"/>
                </a:lnTo>
                <a:lnTo>
                  <a:pt x="5164" y="509"/>
                </a:lnTo>
                <a:lnTo>
                  <a:pt x="5163" y="526"/>
                </a:lnTo>
                <a:lnTo>
                  <a:pt x="5163" y="545"/>
                </a:lnTo>
                <a:lnTo>
                  <a:pt x="5164" y="563"/>
                </a:lnTo>
                <a:lnTo>
                  <a:pt x="5166" y="582"/>
                </a:lnTo>
                <a:lnTo>
                  <a:pt x="5169" y="602"/>
                </a:lnTo>
                <a:lnTo>
                  <a:pt x="5176" y="623"/>
                </a:lnTo>
                <a:lnTo>
                  <a:pt x="5183" y="644"/>
                </a:lnTo>
                <a:lnTo>
                  <a:pt x="5193" y="668"/>
                </a:lnTo>
                <a:lnTo>
                  <a:pt x="5203" y="694"/>
                </a:lnTo>
                <a:lnTo>
                  <a:pt x="5210" y="720"/>
                </a:lnTo>
                <a:lnTo>
                  <a:pt x="5217" y="747"/>
                </a:lnTo>
                <a:lnTo>
                  <a:pt x="5221" y="774"/>
                </a:lnTo>
                <a:lnTo>
                  <a:pt x="5225" y="802"/>
                </a:lnTo>
                <a:lnTo>
                  <a:pt x="5227" y="830"/>
                </a:lnTo>
                <a:lnTo>
                  <a:pt x="5232" y="886"/>
                </a:lnTo>
                <a:lnTo>
                  <a:pt x="5234" y="939"/>
                </a:lnTo>
                <a:lnTo>
                  <a:pt x="5236" y="963"/>
                </a:lnTo>
                <a:lnTo>
                  <a:pt x="5239" y="986"/>
                </a:lnTo>
                <a:lnTo>
                  <a:pt x="5242" y="1008"/>
                </a:lnTo>
                <a:lnTo>
                  <a:pt x="5248" y="1028"/>
                </a:lnTo>
                <a:lnTo>
                  <a:pt x="5253" y="1045"/>
                </a:lnTo>
                <a:lnTo>
                  <a:pt x="5257" y="1053"/>
                </a:lnTo>
                <a:lnTo>
                  <a:pt x="5262" y="1060"/>
                </a:lnTo>
                <a:lnTo>
                  <a:pt x="5276" y="1081"/>
                </a:lnTo>
                <a:lnTo>
                  <a:pt x="5293" y="1102"/>
                </a:lnTo>
                <a:lnTo>
                  <a:pt x="5329" y="1145"/>
                </a:lnTo>
                <a:lnTo>
                  <a:pt x="5347" y="1168"/>
                </a:lnTo>
                <a:lnTo>
                  <a:pt x="5362" y="1190"/>
                </a:lnTo>
                <a:lnTo>
                  <a:pt x="5368" y="1201"/>
                </a:lnTo>
                <a:lnTo>
                  <a:pt x="5373" y="1212"/>
                </a:lnTo>
                <a:lnTo>
                  <a:pt x="5378" y="1222"/>
                </a:lnTo>
                <a:lnTo>
                  <a:pt x="5381" y="1234"/>
                </a:lnTo>
                <a:lnTo>
                  <a:pt x="5386" y="1256"/>
                </a:lnTo>
                <a:lnTo>
                  <a:pt x="5388" y="1276"/>
                </a:lnTo>
                <a:lnTo>
                  <a:pt x="5389" y="1287"/>
                </a:lnTo>
                <a:lnTo>
                  <a:pt x="5389" y="1296"/>
                </a:lnTo>
                <a:lnTo>
                  <a:pt x="5387" y="1306"/>
                </a:lnTo>
                <a:lnTo>
                  <a:pt x="5385" y="1316"/>
                </a:lnTo>
                <a:lnTo>
                  <a:pt x="5383" y="1324"/>
                </a:lnTo>
                <a:lnTo>
                  <a:pt x="5379" y="1333"/>
                </a:lnTo>
                <a:lnTo>
                  <a:pt x="5372" y="1342"/>
                </a:lnTo>
                <a:lnTo>
                  <a:pt x="5366" y="1350"/>
                </a:lnTo>
                <a:lnTo>
                  <a:pt x="5357" y="1358"/>
                </a:lnTo>
                <a:lnTo>
                  <a:pt x="5348" y="1365"/>
                </a:lnTo>
                <a:lnTo>
                  <a:pt x="5336" y="1373"/>
                </a:lnTo>
                <a:lnTo>
                  <a:pt x="5323" y="1379"/>
                </a:lnTo>
                <a:lnTo>
                  <a:pt x="5309" y="1386"/>
                </a:lnTo>
                <a:lnTo>
                  <a:pt x="5297" y="1394"/>
                </a:lnTo>
                <a:lnTo>
                  <a:pt x="5286" y="1404"/>
                </a:lnTo>
                <a:lnTo>
                  <a:pt x="5278" y="1414"/>
                </a:lnTo>
                <a:lnTo>
                  <a:pt x="5271" y="1424"/>
                </a:lnTo>
                <a:lnTo>
                  <a:pt x="5265" y="1435"/>
                </a:lnTo>
                <a:lnTo>
                  <a:pt x="5261" y="1447"/>
                </a:lnTo>
                <a:lnTo>
                  <a:pt x="5257" y="1460"/>
                </a:lnTo>
                <a:lnTo>
                  <a:pt x="5254" y="1473"/>
                </a:lnTo>
                <a:lnTo>
                  <a:pt x="5252" y="1486"/>
                </a:lnTo>
                <a:lnTo>
                  <a:pt x="5251" y="1512"/>
                </a:lnTo>
                <a:lnTo>
                  <a:pt x="5251" y="1540"/>
                </a:lnTo>
                <a:lnTo>
                  <a:pt x="5251" y="1567"/>
                </a:lnTo>
                <a:lnTo>
                  <a:pt x="5251" y="1600"/>
                </a:lnTo>
                <a:lnTo>
                  <a:pt x="5253" y="1640"/>
                </a:lnTo>
                <a:lnTo>
                  <a:pt x="5257" y="1730"/>
                </a:lnTo>
                <a:lnTo>
                  <a:pt x="5265" y="1839"/>
                </a:lnTo>
                <a:lnTo>
                  <a:pt x="5264" y="1844"/>
                </a:lnTo>
                <a:lnTo>
                  <a:pt x="5259" y="1857"/>
                </a:lnTo>
                <a:lnTo>
                  <a:pt x="5255" y="1867"/>
                </a:lnTo>
                <a:lnTo>
                  <a:pt x="5250" y="1877"/>
                </a:lnTo>
                <a:lnTo>
                  <a:pt x="5242" y="1888"/>
                </a:lnTo>
                <a:lnTo>
                  <a:pt x="5233" y="1899"/>
                </a:lnTo>
                <a:lnTo>
                  <a:pt x="5221" y="1911"/>
                </a:lnTo>
                <a:lnTo>
                  <a:pt x="5206" y="1923"/>
                </a:lnTo>
                <a:lnTo>
                  <a:pt x="5188" y="1935"/>
                </a:lnTo>
                <a:lnTo>
                  <a:pt x="5167" y="1945"/>
                </a:lnTo>
                <a:lnTo>
                  <a:pt x="5143" y="1954"/>
                </a:lnTo>
                <a:lnTo>
                  <a:pt x="5129" y="1958"/>
                </a:lnTo>
                <a:lnTo>
                  <a:pt x="5116" y="1962"/>
                </a:lnTo>
                <a:lnTo>
                  <a:pt x="5100" y="1966"/>
                </a:lnTo>
                <a:lnTo>
                  <a:pt x="5083" y="1969"/>
                </a:lnTo>
                <a:lnTo>
                  <a:pt x="5066" y="1971"/>
                </a:lnTo>
                <a:lnTo>
                  <a:pt x="5048" y="1973"/>
                </a:lnTo>
                <a:lnTo>
                  <a:pt x="5026" y="1974"/>
                </a:lnTo>
                <a:lnTo>
                  <a:pt x="5006" y="1975"/>
                </a:lnTo>
                <a:lnTo>
                  <a:pt x="4969" y="1974"/>
                </a:lnTo>
                <a:lnTo>
                  <a:pt x="4953" y="1974"/>
                </a:lnTo>
                <a:lnTo>
                  <a:pt x="4938" y="1975"/>
                </a:lnTo>
                <a:lnTo>
                  <a:pt x="4925" y="1977"/>
                </a:lnTo>
                <a:lnTo>
                  <a:pt x="4914" y="1981"/>
                </a:lnTo>
                <a:lnTo>
                  <a:pt x="4908" y="1984"/>
                </a:lnTo>
                <a:lnTo>
                  <a:pt x="4904" y="1987"/>
                </a:lnTo>
                <a:lnTo>
                  <a:pt x="4900" y="1991"/>
                </a:lnTo>
                <a:lnTo>
                  <a:pt x="4895" y="1996"/>
                </a:lnTo>
                <a:lnTo>
                  <a:pt x="4892" y="2001"/>
                </a:lnTo>
                <a:lnTo>
                  <a:pt x="4889" y="2008"/>
                </a:lnTo>
                <a:lnTo>
                  <a:pt x="4887" y="2015"/>
                </a:lnTo>
                <a:lnTo>
                  <a:pt x="4885" y="2024"/>
                </a:lnTo>
                <a:lnTo>
                  <a:pt x="4882" y="2033"/>
                </a:lnTo>
                <a:lnTo>
                  <a:pt x="4882" y="2044"/>
                </a:lnTo>
                <a:lnTo>
                  <a:pt x="4881" y="2068"/>
                </a:lnTo>
                <a:lnTo>
                  <a:pt x="4883" y="2098"/>
                </a:lnTo>
                <a:lnTo>
                  <a:pt x="4888" y="2133"/>
                </a:lnTo>
                <a:lnTo>
                  <a:pt x="4891" y="2151"/>
                </a:lnTo>
                <a:lnTo>
                  <a:pt x="4896" y="2171"/>
                </a:lnTo>
                <a:lnTo>
                  <a:pt x="4903" y="2190"/>
                </a:lnTo>
                <a:lnTo>
                  <a:pt x="4911" y="2208"/>
                </a:lnTo>
                <a:lnTo>
                  <a:pt x="4921" y="2228"/>
                </a:lnTo>
                <a:lnTo>
                  <a:pt x="4932" y="2246"/>
                </a:lnTo>
                <a:lnTo>
                  <a:pt x="4944" y="2265"/>
                </a:lnTo>
                <a:lnTo>
                  <a:pt x="4957" y="2284"/>
                </a:lnTo>
                <a:lnTo>
                  <a:pt x="4971" y="2303"/>
                </a:lnTo>
                <a:lnTo>
                  <a:pt x="4986" y="2321"/>
                </a:lnTo>
                <a:lnTo>
                  <a:pt x="5018" y="2360"/>
                </a:lnTo>
                <a:lnTo>
                  <a:pt x="5052" y="2399"/>
                </a:lnTo>
                <a:lnTo>
                  <a:pt x="5090" y="2437"/>
                </a:lnTo>
                <a:lnTo>
                  <a:pt x="5166" y="2518"/>
                </a:lnTo>
                <a:lnTo>
                  <a:pt x="5204" y="2560"/>
                </a:lnTo>
                <a:lnTo>
                  <a:pt x="5241" y="2602"/>
                </a:lnTo>
                <a:lnTo>
                  <a:pt x="5277" y="2646"/>
                </a:lnTo>
                <a:lnTo>
                  <a:pt x="5294" y="2668"/>
                </a:lnTo>
                <a:lnTo>
                  <a:pt x="5310" y="2691"/>
                </a:lnTo>
                <a:lnTo>
                  <a:pt x="5325" y="2713"/>
                </a:lnTo>
                <a:lnTo>
                  <a:pt x="5340" y="2737"/>
                </a:lnTo>
                <a:lnTo>
                  <a:pt x="5354" y="2761"/>
                </a:lnTo>
                <a:lnTo>
                  <a:pt x="5367" y="2785"/>
                </a:lnTo>
                <a:lnTo>
                  <a:pt x="5380" y="2811"/>
                </a:lnTo>
                <a:lnTo>
                  <a:pt x="5396" y="2841"/>
                </a:lnTo>
                <a:lnTo>
                  <a:pt x="5435" y="2909"/>
                </a:lnTo>
                <a:lnTo>
                  <a:pt x="5482" y="2986"/>
                </a:lnTo>
                <a:lnTo>
                  <a:pt x="5535" y="3072"/>
                </a:lnTo>
                <a:lnTo>
                  <a:pt x="5594" y="3163"/>
                </a:lnTo>
                <a:lnTo>
                  <a:pt x="5656" y="3259"/>
                </a:lnTo>
                <a:lnTo>
                  <a:pt x="5720" y="3358"/>
                </a:lnTo>
                <a:lnTo>
                  <a:pt x="5787" y="3455"/>
                </a:lnTo>
                <a:lnTo>
                  <a:pt x="5854" y="3552"/>
                </a:lnTo>
                <a:lnTo>
                  <a:pt x="5919" y="3646"/>
                </a:lnTo>
                <a:lnTo>
                  <a:pt x="5981" y="3734"/>
                </a:lnTo>
                <a:lnTo>
                  <a:pt x="6039" y="3813"/>
                </a:lnTo>
                <a:lnTo>
                  <a:pt x="6093" y="3883"/>
                </a:lnTo>
                <a:lnTo>
                  <a:pt x="6139" y="3942"/>
                </a:lnTo>
                <a:lnTo>
                  <a:pt x="6160" y="3967"/>
                </a:lnTo>
                <a:lnTo>
                  <a:pt x="6178" y="3988"/>
                </a:lnTo>
                <a:lnTo>
                  <a:pt x="6194" y="4005"/>
                </a:lnTo>
                <a:lnTo>
                  <a:pt x="6208" y="4018"/>
                </a:lnTo>
                <a:lnTo>
                  <a:pt x="6222" y="4029"/>
                </a:lnTo>
                <a:lnTo>
                  <a:pt x="6237" y="4042"/>
                </a:lnTo>
                <a:lnTo>
                  <a:pt x="6277" y="4070"/>
                </a:lnTo>
                <a:lnTo>
                  <a:pt x="6324" y="4100"/>
                </a:lnTo>
                <a:lnTo>
                  <a:pt x="6378" y="4133"/>
                </a:lnTo>
                <a:lnTo>
                  <a:pt x="6438" y="4168"/>
                </a:lnTo>
                <a:lnTo>
                  <a:pt x="6502" y="4204"/>
                </a:lnTo>
                <a:lnTo>
                  <a:pt x="6571" y="4240"/>
                </a:lnTo>
                <a:lnTo>
                  <a:pt x="6641" y="4275"/>
                </a:lnTo>
                <a:lnTo>
                  <a:pt x="6713" y="4310"/>
                </a:lnTo>
                <a:lnTo>
                  <a:pt x="6785" y="4343"/>
                </a:lnTo>
                <a:lnTo>
                  <a:pt x="6856" y="4374"/>
                </a:lnTo>
                <a:lnTo>
                  <a:pt x="6924" y="4402"/>
                </a:lnTo>
                <a:lnTo>
                  <a:pt x="6989" y="4425"/>
                </a:lnTo>
                <a:lnTo>
                  <a:pt x="7019" y="4436"/>
                </a:lnTo>
                <a:lnTo>
                  <a:pt x="7049" y="4445"/>
                </a:lnTo>
                <a:lnTo>
                  <a:pt x="7077" y="4452"/>
                </a:lnTo>
                <a:lnTo>
                  <a:pt x="7103" y="4459"/>
                </a:lnTo>
                <a:lnTo>
                  <a:pt x="7128" y="4464"/>
                </a:lnTo>
                <a:lnTo>
                  <a:pt x="7150" y="4467"/>
                </a:lnTo>
                <a:lnTo>
                  <a:pt x="7175" y="4472"/>
                </a:lnTo>
                <a:lnTo>
                  <a:pt x="7203" y="4476"/>
                </a:lnTo>
                <a:lnTo>
                  <a:pt x="7273" y="4490"/>
                </a:lnTo>
                <a:lnTo>
                  <a:pt x="7357" y="4509"/>
                </a:lnTo>
                <a:lnTo>
                  <a:pt x="7452" y="4532"/>
                </a:lnTo>
                <a:lnTo>
                  <a:pt x="7667" y="4584"/>
                </a:lnTo>
                <a:lnTo>
                  <a:pt x="7896" y="4641"/>
                </a:lnTo>
                <a:lnTo>
                  <a:pt x="8119" y="4696"/>
                </a:lnTo>
                <a:lnTo>
                  <a:pt x="8222" y="4720"/>
                </a:lnTo>
                <a:lnTo>
                  <a:pt x="8316" y="4741"/>
                </a:lnTo>
                <a:lnTo>
                  <a:pt x="8396" y="4757"/>
                </a:lnTo>
                <a:lnTo>
                  <a:pt x="8432" y="4764"/>
                </a:lnTo>
                <a:lnTo>
                  <a:pt x="8463" y="4769"/>
                </a:lnTo>
                <a:lnTo>
                  <a:pt x="8491" y="4772"/>
                </a:lnTo>
                <a:lnTo>
                  <a:pt x="8514" y="4775"/>
                </a:lnTo>
                <a:lnTo>
                  <a:pt x="8531" y="4775"/>
                </a:lnTo>
                <a:lnTo>
                  <a:pt x="8537" y="4773"/>
                </a:lnTo>
                <a:lnTo>
                  <a:pt x="8543" y="4772"/>
                </a:lnTo>
                <a:lnTo>
                  <a:pt x="8560" y="4767"/>
                </a:lnTo>
                <a:lnTo>
                  <a:pt x="8573" y="4761"/>
                </a:lnTo>
                <a:lnTo>
                  <a:pt x="8583" y="4753"/>
                </a:lnTo>
                <a:lnTo>
                  <a:pt x="8591" y="4746"/>
                </a:lnTo>
                <a:lnTo>
                  <a:pt x="8596" y="4738"/>
                </a:lnTo>
                <a:lnTo>
                  <a:pt x="8601" y="4730"/>
                </a:lnTo>
                <a:lnTo>
                  <a:pt x="8608" y="4714"/>
                </a:lnTo>
                <a:lnTo>
                  <a:pt x="8612" y="4706"/>
                </a:lnTo>
                <a:lnTo>
                  <a:pt x="8619" y="4698"/>
                </a:lnTo>
                <a:lnTo>
                  <a:pt x="8626" y="4690"/>
                </a:lnTo>
                <a:lnTo>
                  <a:pt x="8637" y="4682"/>
                </a:lnTo>
                <a:lnTo>
                  <a:pt x="8651" y="4675"/>
                </a:lnTo>
                <a:lnTo>
                  <a:pt x="8668" y="4668"/>
                </a:lnTo>
                <a:lnTo>
                  <a:pt x="8690" y="4662"/>
                </a:lnTo>
                <a:lnTo>
                  <a:pt x="8718" y="4656"/>
                </a:lnTo>
                <a:lnTo>
                  <a:pt x="8751" y="4651"/>
                </a:lnTo>
                <a:lnTo>
                  <a:pt x="8791" y="4648"/>
                </a:lnTo>
                <a:lnTo>
                  <a:pt x="8837" y="4646"/>
                </a:lnTo>
                <a:lnTo>
                  <a:pt x="8887" y="4643"/>
                </a:lnTo>
                <a:lnTo>
                  <a:pt x="8995" y="4641"/>
                </a:lnTo>
                <a:lnTo>
                  <a:pt x="9107" y="4640"/>
                </a:lnTo>
                <a:lnTo>
                  <a:pt x="9213" y="4638"/>
                </a:lnTo>
                <a:lnTo>
                  <a:pt x="9260" y="4636"/>
                </a:lnTo>
                <a:lnTo>
                  <a:pt x="9302" y="4634"/>
                </a:lnTo>
                <a:lnTo>
                  <a:pt x="9339" y="4631"/>
                </a:lnTo>
                <a:lnTo>
                  <a:pt x="9368" y="4626"/>
                </a:lnTo>
                <a:lnTo>
                  <a:pt x="9379" y="4623"/>
                </a:lnTo>
                <a:lnTo>
                  <a:pt x="9388" y="4620"/>
                </a:lnTo>
                <a:lnTo>
                  <a:pt x="9394" y="4617"/>
                </a:lnTo>
                <a:lnTo>
                  <a:pt x="9399" y="4612"/>
                </a:lnTo>
                <a:lnTo>
                  <a:pt x="9407" y="4596"/>
                </a:lnTo>
                <a:lnTo>
                  <a:pt x="9420" y="4566"/>
                </a:lnTo>
                <a:lnTo>
                  <a:pt x="9459" y="4469"/>
                </a:lnTo>
                <a:lnTo>
                  <a:pt x="9508" y="4342"/>
                </a:lnTo>
                <a:lnTo>
                  <a:pt x="9562" y="4198"/>
                </a:lnTo>
                <a:lnTo>
                  <a:pt x="9660" y="3933"/>
                </a:lnTo>
                <a:lnTo>
                  <a:pt x="9704" y="3815"/>
                </a:lnTo>
                <a:lnTo>
                  <a:pt x="12314" y="4670"/>
                </a:lnTo>
                <a:lnTo>
                  <a:pt x="11400" y="7630"/>
                </a:lnTo>
                <a:lnTo>
                  <a:pt x="8747" y="6860"/>
                </a:lnTo>
                <a:lnTo>
                  <a:pt x="9066" y="5946"/>
                </a:lnTo>
                <a:lnTo>
                  <a:pt x="9211" y="5424"/>
                </a:lnTo>
                <a:lnTo>
                  <a:pt x="9190" y="5414"/>
                </a:lnTo>
                <a:lnTo>
                  <a:pt x="9169" y="5402"/>
                </a:lnTo>
                <a:lnTo>
                  <a:pt x="9140" y="5389"/>
                </a:lnTo>
                <a:lnTo>
                  <a:pt x="9107" y="5375"/>
                </a:lnTo>
                <a:lnTo>
                  <a:pt x="9088" y="5370"/>
                </a:lnTo>
                <a:lnTo>
                  <a:pt x="9070" y="5363"/>
                </a:lnTo>
                <a:lnTo>
                  <a:pt x="9051" y="5359"/>
                </a:lnTo>
                <a:lnTo>
                  <a:pt x="9031" y="5356"/>
                </a:lnTo>
                <a:lnTo>
                  <a:pt x="9012" y="5353"/>
                </a:lnTo>
                <a:lnTo>
                  <a:pt x="8993" y="5352"/>
                </a:lnTo>
                <a:lnTo>
                  <a:pt x="8971" y="5351"/>
                </a:lnTo>
                <a:lnTo>
                  <a:pt x="8943" y="5350"/>
                </a:lnTo>
                <a:lnTo>
                  <a:pt x="8878" y="5343"/>
                </a:lnTo>
                <a:lnTo>
                  <a:pt x="8801" y="5334"/>
                </a:lnTo>
                <a:lnTo>
                  <a:pt x="8723" y="5323"/>
                </a:lnTo>
                <a:lnTo>
                  <a:pt x="8587" y="5303"/>
                </a:lnTo>
                <a:lnTo>
                  <a:pt x="8529" y="5294"/>
                </a:lnTo>
                <a:lnTo>
                  <a:pt x="8511" y="5319"/>
                </a:lnTo>
                <a:lnTo>
                  <a:pt x="8493" y="5345"/>
                </a:lnTo>
                <a:lnTo>
                  <a:pt x="8471" y="5374"/>
                </a:lnTo>
                <a:lnTo>
                  <a:pt x="8458" y="5389"/>
                </a:lnTo>
                <a:lnTo>
                  <a:pt x="8445" y="5403"/>
                </a:lnTo>
                <a:lnTo>
                  <a:pt x="8432" y="5417"/>
                </a:lnTo>
                <a:lnTo>
                  <a:pt x="8418" y="5429"/>
                </a:lnTo>
                <a:lnTo>
                  <a:pt x="8405" y="5439"/>
                </a:lnTo>
                <a:lnTo>
                  <a:pt x="8392" y="5447"/>
                </a:lnTo>
                <a:lnTo>
                  <a:pt x="8387" y="5450"/>
                </a:lnTo>
                <a:lnTo>
                  <a:pt x="8380" y="5452"/>
                </a:lnTo>
                <a:lnTo>
                  <a:pt x="8375" y="5453"/>
                </a:lnTo>
                <a:lnTo>
                  <a:pt x="8369" y="5453"/>
                </a:lnTo>
                <a:lnTo>
                  <a:pt x="8337" y="5459"/>
                </a:lnTo>
                <a:lnTo>
                  <a:pt x="8300" y="5463"/>
                </a:lnTo>
                <a:lnTo>
                  <a:pt x="8252" y="5468"/>
                </a:lnTo>
                <a:lnTo>
                  <a:pt x="8198" y="5474"/>
                </a:lnTo>
                <a:lnTo>
                  <a:pt x="8136" y="5478"/>
                </a:lnTo>
                <a:lnTo>
                  <a:pt x="8072" y="5481"/>
                </a:lnTo>
                <a:lnTo>
                  <a:pt x="8006" y="5482"/>
                </a:lnTo>
                <a:lnTo>
                  <a:pt x="7972" y="5483"/>
                </a:lnTo>
                <a:lnTo>
                  <a:pt x="7934" y="5486"/>
                </a:lnTo>
                <a:lnTo>
                  <a:pt x="7852" y="5490"/>
                </a:lnTo>
                <a:lnTo>
                  <a:pt x="7759" y="5495"/>
                </a:lnTo>
                <a:lnTo>
                  <a:pt x="7711" y="5497"/>
                </a:lnTo>
                <a:lnTo>
                  <a:pt x="7661" y="5498"/>
                </a:lnTo>
                <a:lnTo>
                  <a:pt x="7609" y="5498"/>
                </a:lnTo>
                <a:lnTo>
                  <a:pt x="7556" y="5497"/>
                </a:lnTo>
                <a:lnTo>
                  <a:pt x="7503" y="5494"/>
                </a:lnTo>
                <a:lnTo>
                  <a:pt x="7450" y="5489"/>
                </a:lnTo>
                <a:lnTo>
                  <a:pt x="7423" y="5486"/>
                </a:lnTo>
                <a:lnTo>
                  <a:pt x="7396" y="5481"/>
                </a:lnTo>
                <a:lnTo>
                  <a:pt x="7369" y="5476"/>
                </a:lnTo>
                <a:lnTo>
                  <a:pt x="7343" y="5471"/>
                </a:lnTo>
                <a:lnTo>
                  <a:pt x="7317" y="5464"/>
                </a:lnTo>
                <a:lnTo>
                  <a:pt x="7290" y="5457"/>
                </a:lnTo>
                <a:lnTo>
                  <a:pt x="7264" y="5448"/>
                </a:lnTo>
                <a:lnTo>
                  <a:pt x="7237" y="5439"/>
                </a:lnTo>
                <a:lnTo>
                  <a:pt x="7005" y="5355"/>
                </a:lnTo>
                <a:lnTo>
                  <a:pt x="6748" y="5262"/>
                </a:lnTo>
                <a:lnTo>
                  <a:pt x="6508" y="5174"/>
                </a:lnTo>
                <a:lnTo>
                  <a:pt x="6406" y="5136"/>
                </a:lnTo>
                <a:lnTo>
                  <a:pt x="6324" y="5105"/>
                </a:lnTo>
                <a:lnTo>
                  <a:pt x="6281" y="5088"/>
                </a:lnTo>
                <a:lnTo>
                  <a:pt x="6224" y="5062"/>
                </a:lnTo>
                <a:lnTo>
                  <a:pt x="6157" y="5030"/>
                </a:lnTo>
                <a:lnTo>
                  <a:pt x="6079" y="4994"/>
                </a:lnTo>
                <a:lnTo>
                  <a:pt x="5906" y="4909"/>
                </a:lnTo>
                <a:lnTo>
                  <a:pt x="5724" y="4817"/>
                </a:lnTo>
                <a:lnTo>
                  <a:pt x="5551" y="4729"/>
                </a:lnTo>
                <a:lnTo>
                  <a:pt x="5405" y="4655"/>
                </a:lnTo>
                <a:lnTo>
                  <a:pt x="5265" y="4583"/>
                </a:lnTo>
                <a:lnTo>
                  <a:pt x="5249" y="4692"/>
                </a:lnTo>
                <a:lnTo>
                  <a:pt x="5211" y="4937"/>
                </a:lnTo>
                <a:lnTo>
                  <a:pt x="5189" y="5074"/>
                </a:lnTo>
                <a:lnTo>
                  <a:pt x="5167" y="5202"/>
                </a:lnTo>
                <a:lnTo>
                  <a:pt x="5149" y="5304"/>
                </a:lnTo>
                <a:lnTo>
                  <a:pt x="5140" y="5342"/>
                </a:lnTo>
                <a:lnTo>
                  <a:pt x="5134" y="5367"/>
                </a:lnTo>
                <a:lnTo>
                  <a:pt x="5128" y="5390"/>
                </a:lnTo>
                <a:lnTo>
                  <a:pt x="5122" y="5420"/>
                </a:lnTo>
                <a:lnTo>
                  <a:pt x="5107" y="5497"/>
                </a:lnTo>
                <a:lnTo>
                  <a:pt x="5090" y="5592"/>
                </a:lnTo>
                <a:lnTo>
                  <a:pt x="5069" y="5695"/>
                </a:lnTo>
                <a:lnTo>
                  <a:pt x="5059" y="5748"/>
                </a:lnTo>
                <a:lnTo>
                  <a:pt x="5047" y="5798"/>
                </a:lnTo>
                <a:lnTo>
                  <a:pt x="5034" y="5849"/>
                </a:lnTo>
                <a:lnTo>
                  <a:pt x="5020" y="5895"/>
                </a:lnTo>
                <a:lnTo>
                  <a:pt x="5006" y="5938"/>
                </a:lnTo>
                <a:lnTo>
                  <a:pt x="5000" y="5957"/>
                </a:lnTo>
                <a:lnTo>
                  <a:pt x="4992" y="5976"/>
                </a:lnTo>
                <a:lnTo>
                  <a:pt x="4984" y="5993"/>
                </a:lnTo>
                <a:lnTo>
                  <a:pt x="4976" y="6009"/>
                </a:lnTo>
                <a:lnTo>
                  <a:pt x="4968" y="6022"/>
                </a:lnTo>
                <a:lnTo>
                  <a:pt x="4961" y="6033"/>
                </a:lnTo>
                <a:lnTo>
                  <a:pt x="4931" y="6073"/>
                </a:lnTo>
                <a:lnTo>
                  <a:pt x="4908" y="6105"/>
                </a:lnTo>
                <a:lnTo>
                  <a:pt x="4890" y="6132"/>
                </a:lnTo>
                <a:lnTo>
                  <a:pt x="4883" y="6145"/>
                </a:lnTo>
                <a:lnTo>
                  <a:pt x="4877" y="6157"/>
                </a:lnTo>
                <a:lnTo>
                  <a:pt x="4873" y="6170"/>
                </a:lnTo>
                <a:lnTo>
                  <a:pt x="4868" y="6182"/>
                </a:lnTo>
                <a:lnTo>
                  <a:pt x="4865" y="6196"/>
                </a:lnTo>
                <a:lnTo>
                  <a:pt x="4863" y="6210"/>
                </a:lnTo>
                <a:lnTo>
                  <a:pt x="4861" y="6225"/>
                </a:lnTo>
                <a:lnTo>
                  <a:pt x="4860" y="6242"/>
                </a:lnTo>
                <a:lnTo>
                  <a:pt x="4859" y="6280"/>
                </a:lnTo>
                <a:lnTo>
                  <a:pt x="4860" y="6292"/>
                </a:lnTo>
                <a:lnTo>
                  <a:pt x="4861" y="6304"/>
                </a:lnTo>
                <a:lnTo>
                  <a:pt x="4864" y="6317"/>
                </a:lnTo>
                <a:lnTo>
                  <a:pt x="4867" y="6331"/>
                </a:lnTo>
                <a:lnTo>
                  <a:pt x="4877" y="6361"/>
                </a:lnTo>
                <a:lnTo>
                  <a:pt x="4890" y="6394"/>
                </a:lnTo>
                <a:lnTo>
                  <a:pt x="4905" y="6430"/>
                </a:lnTo>
                <a:lnTo>
                  <a:pt x="4922" y="6467"/>
                </a:lnTo>
                <a:lnTo>
                  <a:pt x="4961" y="6549"/>
                </a:lnTo>
                <a:lnTo>
                  <a:pt x="5003" y="6635"/>
                </a:lnTo>
                <a:lnTo>
                  <a:pt x="5023" y="6680"/>
                </a:lnTo>
                <a:lnTo>
                  <a:pt x="5042" y="6725"/>
                </a:lnTo>
                <a:lnTo>
                  <a:pt x="5062" y="6770"/>
                </a:lnTo>
                <a:lnTo>
                  <a:pt x="5079" y="6815"/>
                </a:lnTo>
                <a:lnTo>
                  <a:pt x="5093" y="6860"/>
                </a:lnTo>
                <a:lnTo>
                  <a:pt x="5106" y="6905"/>
                </a:lnTo>
                <a:lnTo>
                  <a:pt x="5113" y="6930"/>
                </a:lnTo>
                <a:lnTo>
                  <a:pt x="5124" y="6965"/>
                </a:lnTo>
                <a:lnTo>
                  <a:pt x="5139" y="7008"/>
                </a:lnTo>
                <a:lnTo>
                  <a:pt x="5157" y="7058"/>
                </a:lnTo>
                <a:lnTo>
                  <a:pt x="5203" y="7179"/>
                </a:lnTo>
                <a:lnTo>
                  <a:pt x="5258" y="7323"/>
                </a:lnTo>
                <a:lnTo>
                  <a:pt x="5322" y="7486"/>
                </a:lnTo>
                <a:lnTo>
                  <a:pt x="5392" y="7662"/>
                </a:lnTo>
                <a:lnTo>
                  <a:pt x="5543" y="8039"/>
                </a:lnTo>
                <a:lnTo>
                  <a:pt x="5694" y="8417"/>
                </a:lnTo>
                <a:lnTo>
                  <a:pt x="5830" y="8760"/>
                </a:lnTo>
                <a:lnTo>
                  <a:pt x="5887" y="8907"/>
                </a:lnTo>
                <a:lnTo>
                  <a:pt x="5934" y="9031"/>
                </a:lnTo>
                <a:lnTo>
                  <a:pt x="5970" y="9129"/>
                </a:lnTo>
                <a:lnTo>
                  <a:pt x="5981" y="9167"/>
                </a:lnTo>
                <a:lnTo>
                  <a:pt x="5990" y="9196"/>
                </a:lnTo>
                <a:lnTo>
                  <a:pt x="6035" y="9352"/>
                </a:lnTo>
                <a:lnTo>
                  <a:pt x="6107" y="9606"/>
                </a:lnTo>
                <a:lnTo>
                  <a:pt x="6152" y="9757"/>
                </a:lnTo>
                <a:lnTo>
                  <a:pt x="6201" y="9922"/>
                </a:lnTo>
                <a:lnTo>
                  <a:pt x="6252" y="10094"/>
                </a:lnTo>
                <a:lnTo>
                  <a:pt x="6306" y="10269"/>
                </a:lnTo>
                <a:lnTo>
                  <a:pt x="6361" y="10443"/>
                </a:lnTo>
                <a:lnTo>
                  <a:pt x="6415" y="10612"/>
                </a:lnTo>
                <a:lnTo>
                  <a:pt x="6469" y="10772"/>
                </a:lnTo>
                <a:lnTo>
                  <a:pt x="6495" y="10849"/>
                </a:lnTo>
                <a:lnTo>
                  <a:pt x="6521" y="10921"/>
                </a:lnTo>
                <a:lnTo>
                  <a:pt x="6545" y="10988"/>
                </a:lnTo>
                <a:lnTo>
                  <a:pt x="6569" y="11051"/>
                </a:lnTo>
                <a:lnTo>
                  <a:pt x="6592" y="11109"/>
                </a:lnTo>
                <a:lnTo>
                  <a:pt x="6614" y="11160"/>
                </a:lnTo>
                <a:lnTo>
                  <a:pt x="6635" y="11205"/>
                </a:lnTo>
                <a:lnTo>
                  <a:pt x="6653" y="11244"/>
                </a:lnTo>
                <a:lnTo>
                  <a:pt x="6671" y="11275"/>
                </a:lnTo>
                <a:lnTo>
                  <a:pt x="6679" y="11287"/>
                </a:lnTo>
                <a:lnTo>
                  <a:pt x="6686" y="11298"/>
                </a:lnTo>
                <a:lnTo>
                  <a:pt x="6701" y="11317"/>
                </a:lnTo>
                <a:lnTo>
                  <a:pt x="6715" y="11337"/>
                </a:lnTo>
                <a:lnTo>
                  <a:pt x="6729" y="11359"/>
                </a:lnTo>
                <a:lnTo>
                  <a:pt x="6742" y="11380"/>
                </a:lnTo>
                <a:lnTo>
                  <a:pt x="6755" y="11403"/>
                </a:lnTo>
                <a:lnTo>
                  <a:pt x="6767" y="11427"/>
                </a:lnTo>
                <a:lnTo>
                  <a:pt x="6789" y="11474"/>
                </a:lnTo>
                <a:lnTo>
                  <a:pt x="6812" y="11522"/>
                </a:lnTo>
                <a:lnTo>
                  <a:pt x="6832" y="11571"/>
                </a:lnTo>
                <a:lnTo>
                  <a:pt x="6871" y="11668"/>
                </a:lnTo>
                <a:lnTo>
                  <a:pt x="6890" y="11714"/>
                </a:lnTo>
                <a:lnTo>
                  <a:pt x="6910" y="11760"/>
                </a:lnTo>
                <a:lnTo>
                  <a:pt x="6928" y="11801"/>
                </a:lnTo>
                <a:lnTo>
                  <a:pt x="6947" y="11840"/>
                </a:lnTo>
                <a:lnTo>
                  <a:pt x="6958" y="11858"/>
                </a:lnTo>
                <a:lnTo>
                  <a:pt x="6968" y="11876"/>
                </a:lnTo>
                <a:lnTo>
                  <a:pt x="6978" y="11892"/>
                </a:lnTo>
                <a:lnTo>
                  <a:pt x="6989" y="11906"/>
                </a:lnTo>
                <a:lnTo>
                  <a:pt x="7000" y="11920"/>
                </a:lnTo>
                <a:lnTo>
                  <a:pt x="7011" y="11931"/>
                </a:lnTo>
                <a:lnTo>
                  <a:pt x="7022" y="11942"/>
                </a:lnTo>
                <a:lnTo>
                  <a:pt x="7034" y="11951"/>
                </a:lnTo>
                <a:lnTo>
                  <a:pt x="7085" y="11984"/>
                </a:lnTo>
                <a:lnTo>
                  <a:pt x="7112" y="12000"/>
                </a:lnTo>
                <a:lnTo>
                  <a:pt x="7141" y="12017"/>
                </a:lnTo>
                <a:lnTo>
                  <a:pt x="7170" y="12033"/>
                </a:lnTo>
                <a:lnTo>
                  <a:pt x="7202" y="12050"/>
                </a:lnTo>
                <a:lnTo>
                  <a:pt x="7235" y="12065"/>
                </a:lnTo>
                <a:lnTo>
                  <a:pt x="7271" y="12080"/>
                </a:lnTo>
                <a:lnTo>
                  <a:pt x="7308" y="12094"/>
                </a:lnTo>
                <a:lnTo>
                  <a:pt x="7349" y="12105"/>
                </a:lnTo>
                <a:lnTo>
                  <a:pt x="7392" y="12117"/>
                </a:lnTo>
                <a:lnTo>
                  <a:pt x="7438" y="12128"/>
                </a:lnTo>
                <a:lnTo>
                  <a:pt x="7488" y="12137"/>
                </a:lnTo>
                <a:lnTo>
                  <a:pt x="7541" y="12144"/>
                </a:lnTo>
                <a:lnTo>
                  <a:pt x="7597" y="12149"/>
                </a:lnTo>
                <a:lnTo>
                  <a:pt x="7658" y="12154"/>
                </a:lnTo>
                <a:lnTo>
                  <a:pt x="7717" y="12156"/>
                </a:lnTo>
                <a:lnTo>
                  <a:pt x="7772" y="12157"/>
                </a:lnTo>
                <a:lnTo>
                  <a:pt x="7822" y="12156"/>
                </a:lnTo>
                <a:lnTo>
                  <a:pt x="7867" y="12154"/>
                </a:lnTo>
                <a:lnTo>
                  <a:pt x="7908" y="12152"/>
                </a:lnTo>
                <a:lnTo>
                  <a:pt x="7945" y="12147"/>
                </a:lnTo>
                <a:lnTo>
                  <a:pt x="7980" y="12142"/>
                </a:lnTo>
                <a:lnTo>
                  <a:pt x="8012" y="12136"/>
                </a:lnTo>
                <a:lnTo>
                  <a:pt x="8041" y="12128"/>
                </a:lnTo>
                <a:lnTo>
                  <a:pt x="8069" y="12119"/>
                </a:lnTo>
                <a:lnTo>
                  <a:pt x="8096" y="12111"/>
                </a:lnTo>
                <a:lnTo>
                  <a:pt x="8121" y="12100"/>
                </a:lnTo>
                <a:lnTo>
                  <a:pt x="8146" y="12089"/>
                </a:lnTo>
                <a:lnTo>
                  <a:pt x="8172" y="12078"/>
                </a:lnTo>
                <a:lnTo>
                  <a:pt x="8225" y="12052"/>
                </a:lnTo>
                <a:lnTo>
                  <a:pt x="8277" y="12026"/>
                </a:lnTo>
                <a:lnTo>
                  <a:pt x="8327" y="12004"/>
                </a:lnTo>
                <a:lnTo>
                  <a:pt x="8350" y="11995"/>
                </a:lnTo>
                <a:lnTo>
                  <a:pt x="8373" y="11986"/>
                </a:lnTo>
                <a:lnTo>
                  <a:pt x="8395" y="11979"/>
                </a:lnTo>
                <a:lnTo>
                  <a:pt x="8416" y="11972"/>
                </a:lnTo>
                <a:lnTo>
                  <a:pt x="8436" y="11968"/>
                </a:lnTo>
                <a:lnTo>
                  <a:pt x="8454" y="11965"/>
                </a:lnTo>
                <a:lnTo>
                  <a:pt x="8473" y="11963"/>
                </a:lnTo>
                <a:lnTo>
                  <a:pt x="8489" y="11963"/>
                </a:lnTo>
                <a:lnTo>
                  <a:pt x="8504" y="11964"/>
                </a:lnTo>
                <a:lnTo>
                  <a:pt x="8519" y="11967"/>
                </a:lnTo>
                <a:lnTo>
                  <a:pt x="8532" y="11972"/>
                </a:lnTo>
                <a:lnTo>
                  <a:pt x="8543" y="11980"/>
                </a:lnTo>
                <a:lnTo>
                  <a:pt x="8553" y="11988"/>
                </a:lnTo>
                <a:lnTo>
                  <a:pt x="8563" y="11997"/>
                </a:lnTo>
                <a:lnTo>
                  <a:pt x="8570" y="12008"/>
                </a:lnTo>
                <a:lnTo>
                  <a:pt x="8577" y="12017"/>
                </a:lnTo>
                <a:lnTo>
                  <a:pt x="8582" y="12029"/>
                </a:lnTo>
                <a:lnTo>
                  <a:pt x="8587" y="12041"/>
                </a:lnTo>
                <a:lnTo>
                  <a:pt x="8588" y="12055"/>
                </a:lnTo>
                <a:lnTo>
                  <a:pt x="8589" y="12068"/>
                </a:lnTo>
                <a:lnTo>
                  <a:pt x="8587" y="12083"/>
                </a:lnTo>
                <a:lnTo>
                  <a:pt x="8583" y="12099"/>
                </a:lnTo>
                <a:lnTo>
                  <a:pt x="8578" y="12115"/>
                </a:lnTo>
                <a:lnTo>
                  <a:pt x="8569" y="12132"/>
                </a:lnTo>
                <a:lnTo>
                  <a:pt x="8560" y="12151"/>
                </a:lnTo>
                <a:lnTo>
                  <a:pt x="8547" y="12170"/>
                </a:lnTo>
                <a:lnTo>
                  <a:pt x="8532" y="12190"/>
                </a:lnTo>
                <a:lnTo>
                  <a:pt x="8515" y="12212"/>
                </a:lnTo>
                <a:lnTo>
                  <a:pt x="8493" y="12235"/>
                </a:lnTo>
                <a:lnTo>
                  <a:pt x="8466" y="12261"/>
                </a:lnTo>
                <a:lnTo>
                  <a:pt x="8436" y="12290"/>
                </a:lnTo>
                <a:lnTo>
                  <a:pt x="8403" y="12321"/>
                </a:lnTo>
                <a:lnTo>
                  <a:pt x="8366" y="12354"/>
                </a:lnTo>
                <a:lnTo>
                  <a:pt x="8328" y="12387"/>
                </a:lnTo>
                <a:lnTo>
                  <a:pt x="8286" y="12420"/>
                </a:lnTo>
                <a:lnTo>
                  <a:pt x="8244" y="12455"/>
                </a:lnTo>
                <a:lnTo>
                  <a:pt x="8201" y="12488"/>
                </a:lnTo>
                <a:lnTo>
                  <a:pt x="8157" y="12521"/>
                </a:lnTo>
                <a:lnTo>
                  <a:pt x="8114" y="12553"/>
                </a:lnTo>
                <a:lnTo>
                  <a:pt x="8072" y="12582"/>
                </a:lnTo>
                <a:lnTo>
                  <a:pt x="8030" y="12610"/>
                </a:lnTo>
                <a:lnTo>
                  <a:pt x="7991" y="12636"/>
                </a:lnTo>
                <a:lnTo>
                  <a:pt x="7954" y="12658"/>
                </a:lnTo>
                <a:lnTo>
                  <a:pt x="7919" y="12676"/>
                </a:lnTo>
                <a:lnTo>
                  <a:pt x="7884" y="12692"/>
                </a:lnTo>
                <a:lnTo>
                  <a:pt x="7841" y="12709"/>
                </a:lnTo>
                <a:lnTo>
                  <a:pt x="7795" y="12726"/>
                </a:lnTo>
                <a:lnTo>
                  <a:pt x="7744" y="12745"/>
                </a:lnTo>
                <a:lnTo>
                  <a:pt x="7691" y="12762"/>
                </a:lnTo>
                <a:lnTo>
                  <a:pt x="7636" y="12778"/>
                </a:lnTo>
                <a:lnTo>
                  <a:pt x="7527" y="12810"/>
                </a:lnTo>
                <a:lnTo>
                  <a:pt x="7427" y="12837"/>
                </a:lnTo>
                <a:lnTo>
                  <a:pt x="7344" y="12859"/>
                </a:lnTo>
                <a:lnTo>
                  <a:pt x="7266" y="12879"/>
                </a:lnTo>
                <a:lnTo>
                  <a:pt x="7281" y="12980"/>
                </a:lnTo>
                <a:lnTo>
                  <a:pt x="7189" y="13022"/>
                </a:lnTo>
                <a:lnTo>
                  <a:pt x="6982" y="13113"/>
                </a:lnTo>
                <a:lnTo>
                  <a:pt x="6867" y="13162"/>
                </a:lnTo>
                <a:lnTo>
                  <a:pt x="6761" y="13206"/>
                </a:lnTo>
                <a:lnTo>
                  <a:pt x="6716" y="13225"/>
                </a:lnTo>
                <a:lnTo>
                  <a:pt x="6678" y="13240"/>
                </a:lnTo>
                <a:lnTo>
                  <a:pt x="6647" y="13250"/>
                </a:lnTo>
                <a:lnTo>
                  <a:pt x="6628" y="13256"/>
                </a:lnTo>
                <a:lnTo>
                  <a:pt x="6622" y="13257"/>
                </a:lnTo>
                <a:lnTo>
                  <a:pt x="6615" y="13257"/>
                </a:lnTo>
                <a:lnTo>
                  <a:pt x="6610" y="13256"/>
                </a:lnTo>
                <a:lnTo>
                  <a:pt x="6603" y="13254"/>
                </a:lnTo>
                <a:lnTo>
                  <a:pt x="6598" y="13250"/>
                </a:lnTo>
                <a:lnTo>
                  <a:pt x="6593" y="13247"/>
                </a:lnTo>
                <a:lnTo>
                  <a:pt x="6588" y="13243"/>
                </a:lnTo>
                <a:lnTo>
                  <a:pt x="6583" y="13238"/>
                </a:lnTo>
                <a:lnTo>
                  <a:pt x="6574" y="13226"/>
                </a:lnTo>
                <a:lnTo>
                  <a:pt x="6566" y="13211"/>
                </a:lnTo>
                <a:lnTo>
                  <a:pt x="6557" y="13195"/>
                </a:lnTo>
                <a:lnTo>
                  <a:pt x="6549" y="13176"/>
                </a:lnTo>
                <a:lnTo>
                  <a:pt x="6533" y="13136"/>
                </a:lnTo>
                <a:lnTo>
                  <a:pt x="6514" y="13093"/>
                </a:lnTo>
                <a:lnTo>
                  <a:pt x="6505" y="13071"/>
                </a:lnTo>
                <a:lnTo>
                  <a:pt x="6494" y="13050"/>
                </a:lnTo>
                <a:lnTo>
                  <a:pt x="6482" y="13029"/>
                </a:lnTo>
                <a:lnTo>
                  <a:pt x="6469" y="13009"/>
                </a:lnTo>
                <a:lnTo>
                  <a:pt x="6463" y="12999"/>
                </a:lnTo>
                <a:lnTo>
                  <a:pt x="6456" y="12988"/>
                </a:lnTo>
                <a:lnTo>
                  <a:pt x="6444" y="12965"/>
                </a:lnTo>
                <a:lnTo>
                  <a:pt x="6434" y="12938"/>
                </a:lnTo>
                <a:lnTo>
                  <a:pt x="6425" y="12910"/>
                </a:lnTo>
                <a:lnTo>
                  <a:pt x="6417" y="12880"/>
                </a:lnTo>
                <a:lnTo>
                  <a:pt x="6409" y="12850"/>
                </a:lnTo>
                <a:lnTo>
                  <a:pt x="6404" y="12820"/>
                </a:lnTo>
                <a:lnTo>
                  <a:pt x="6398" y="12790"/>
                </a:lnTo>
                <a:lnTo>
                  <a:pt x="6391" y="12735"/>
                </a:lnTo>
                <a:lnTo>
                  <a:pt x="6385" y="12689"/>
                </a:lnTo>
                <a:lnTo>
                  <a:pt x="6382" y="12647"/>
                </a:lnTo>
                <a:lnTo>
                  <a:pt x="6237" y="12632"/>
                </a:lnTo>
                <a:lnTo>
                  <a:pt x="4134" y="884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2" tIns="45701" rIns="91402" bIns="45701"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00">
              <a:solidFill>
                <a:srgbClr val="FFFFFF"/>
              </a:solidFill>
            </a:endParaRPr>
          </a:p>
        </p:txBody>
      </p:sp>
      <p:cxnSp>
        <p:nvCxnSpPr>
          <p:cNvPr id="29" name="直接箭头连接符 28"/>
          <p:cNvCxnSpPr/>
          <p:nvPr/>
        </p:nvCxnSpPr>
        <p:spPr>
          <a:xfrm>
            <a:off x="139928" y="3451511"/>
            <a:ext cx="8398863" cy="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Freeform 14"/>
          <p:cNvSpPr>
            <a:spLocks/>
          </p:cNvSpPr>
          <p:nvPr/>
        </p:nvSpPr>
        <p:spPr bwMode="auto">
          <a:xfrm>
            <a:off x="238623" y="1448364"/>
            <a:ext cx="390029" cy="332849"/>
          </a:xfrm>
          <a:custGeom>
            <a:avLst/>
            <a:gdLst>
              <a:gd name="T0" fmla="*/ 193 w 391"/>
              <a:gd name="T1" fmla="*/ 400 h 401"/>
              <a:gd name="T2" fmla="*/ 193 w 391"/>
              <a:gd name="T3" fmla="*/ 400 h 401"/>
              <a:gd name="T4" fmla="*/ 231 w 391"/>
              <a:gd name="T5" fmla="*/ 393 h 401"/>
              <a:gd name="T6" fmla="*/ 271 w 391"/>
              <a:gd name="T7" fmla="*/ 383 h 401"/>
              <a:gd name="T8" fmla="*/ 304 w 391"/>
              <a:gd name="T9" fmla="*/ 365 h 401"/>
              <a:gd name="T10" fmla="*/ 332 w 391"/>
              <a:gd name="T11" fmla="*/ 341 h 401"/>
              <a:gd name="T12" fmla="*/ 356 w 391"/>
              <a:gd name="T13" fmla="*/ 313 h 401"/>
              <a:gd name="T14" fmla="*/ 374 w 391"/>
              <a:gd name="T15" fmla="*/ 277 h 401"/>
              <a:gd name="T16" fmla="*/ 385 w 391"/>
              <a:gd name="T17" fmla="*/ 240 h 401"/>
              <a:gd name="T18" fmla="*/ 390 w 391"/>
              <a:gd name="T19" fmla="*/ 200 h 401"/>
              <a:gd name="T20" fmla="*/ 385 w 391"/>
              <a:gd name="T21" fmla="*/ 160 h 401"/>
              <a:gd name="T22" fmla="*/ 374 w 391"/>
              <a:gd name="T23" fmla="*/ 120 h 401"/>
              <a:gd name="T24" fmla="*/ 356 w 391"/>
              <a:gd name="T25" fmla="*/ 87 h 401"/>
              <a:gd name="T26" fmla="*/ 332 w 391"/>
              <a:gd name="T27" fmla="*/ 58 h 401"/>
              <a:gd name="T28" fmla="*/ 304 w 391"/>
              <a:gd name="T29" fmla="*/ 33 h 401"/>
              <a:gd name="T30" fmla="*/ 271 w 391"/>
              <a:gd name="T31" fmla="*/ 15 h 401"/>
              <a:gd name="T32" fmla="*/ 231 w 391"/>
              <a:gd name="T33" fmla="*/ 4 h 401"/>
              <a:gd name="T34" fmla="*/ 193 w 391"/>
              <a:gd name="T35" fmla="*/ 0 h 401"/>
              <a:gd name="T36" fmla="*/ 153 w 391"/>
              <a:gd name="T37" fmla="*/ 4 h 401"/>
              <a:gd name="T38" fmla="*/ 117 w 391"/>
              <a:gd name="T39" fmla="*/ 15 h 401"/>
              <a:gd name="T40" fmla="*/ 85 w 391"/>
              <a:gd name="T41" fmla="*/ 33 h 401"/>
              <a:gd name="T42" fmla="*/ 57 w 391"/>
              <a:gd name="T43" fmla="*/ 58 h 401"/>
              <a:gd name="T44" fmla="*/ 34 w 391"/>
              <a:gd name="T45" fmla="*/ 87 h 401"/>
              <a:gd name="T46" fmla="*/ 17 w 391"/>
              <a:gd name="T47" fmla="*/ 120 h 401"/>
              <a:gd name="T48" fmla="*/ 3 w 391"/>
              <a:gd name="T49" fmla="*/ 160 h 401"/>
              <a:gd name="T50" fmla="*/ 0 w 391"/>
              <a:gd name="T51" fmla="*/ 200 h 401"/>
              <a:gd name="T52" fmla="*/ 3 w 391"/>
              <a:gd name="T53" fmla="*/ 240 h 401"/>
              <a:gd name="T54" fmla="*/ 17 w 391"/>
              <a:gd name="T55" fmla="*/ 277 h 401"/>
              <a:gd name="T56" fmla="*/ 34 w 391"/>
              <a:gd name="T57" fmla="*/ 313 h 401"/>
              <a:gd name="T58" fmla="*/ 57 w 391"/>
              <a:gd name="T59" fmla="*/ 341 h 401"/>
              <a:gd name="T60" fmla="*/ 85 w 391"/>
              <a:gd name="T61" fmla="*/ 365 h 401"/>
              <a:gd name="T62" fmla="*/ 117 w 391"/>
              <a:gd name="T63" fmla="*/ 383 h 401"/>
              <a:gd name="T64" fmla="*/ 153 w 391"/>
              <a:gd name="T65" fmla="*/ 393 h 401"/>
              <a:gd name="T66" fmla="*/ 193 w 391"/>
              <a:gd name="T67" fmla="*/ 40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1"/>
              <a:gd name="T103" fmla="*/ 0 h 401"/>
              <a:gd name="T104" fmla="*/ 391 w 39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1" h="401">
                <a:moveTo>
                  <a:pt x="193" y="400"/>
                </a:moveTo>
                <a:lnTo>
                  <a:pt x="193" y="400"/>
                </a:lnTo>
                <a:lnTo>
                  <a:pt x="231" y="393"/>
                </a:lnTo>
                <a:lnTo>
                  <a:pt x="271" y="383"/>
                </a:lnTo>
                <a:lnTo>
                  <a:pt x="304" y="365"/>
                </a:lnTo>
                <a:lnTo>
                  <a:pt x="332" y="341"/>
                </a:lnTo>
                <a:lnTo>
                  <a:pt x="356" y="313"/>
                </a:lnTo>
                <a:lnTo>
                  <a:pt x="374" y="277"/>
                </a:lnTo>
                <a:lnTo>
                  <a:pt x="385" y="240"/>
                </a:lnTo>
                <a:lnTo>
                  <a:pt x="390" y="200"/>
                </a:lnTo>
                <a:lnTo>
                  <a:pt x="385" y="160"/>
                </a:lnTo>
                <a:lnTo>
                  <a:pt x="374" y="120"/>
                </a:lnTo>
                <a:lnTo>
                  <a:pt x="356" y="87"/>
                </a:lnTo>
                <a:lnTo>
                  <a:pt x="332" y="58"/>
                </a:lnTo>
                <a:lnTo>
                  <a:pt x="304" y="33"/>
                </a:lnTo>
                <a:lnTo>
                  <a:pt x="271" y="15"/>
                </a:lnTo>
                <a:lnTo>
                  <a:pt x="231" y="4"/>
                </a:lnTo>
                <a:lnTo>
                  <a:pt x="193" y="0"/>
                </a:lnTo>
                <a:lnTo>
                  <a:pt x="153" y="4"/>
                </a:lnTo>
                <a:lnTo>
                  <a:pt x="117" y="15"/>
                </a:lnTo>
                <a:lnTo>
                  <a:pt x="85" y="33"/>
                </a:lnTo>
                <a:lnTo>
                  <a:pt x="57" y="58"/>
                </a:lnTo>
                <a:lnTo>
                  <a:pt x="34" y="87"/>
                </a:lnTo>
                <a:lnTo>
                  <a:pt x="17" y="120"/>
                </a:lnTo>
                <a:lnTo>
                  <a:pt x="3" y="160"/>
                </a:lnTo>
                <a:lnTo>
                  <a:pt x="0" y="200"/>
                </a:lnTo>
                <a:lnTo>
                  <a:pt x="3" y="240"/>
                </a:lnTo>
                <a:lnTo>
                  <a:pt x="17" y="277"/>
                </a:lnTo>
                <a:lnTo>
                  <a:pt x="34" y="313"/>
                </a:lnTo>
                <a:lnTo>
                  <a:pt x="57" y="341"/>
                </a:lnTo>
                <a:lnTo>
                  <a:pt x="85" y="365"/>
                </a:lnTo>
                <a:lnTo>
                  <a:pt x="117" y="383"/>
                </a:lnTo>
                <a:lnTo>
                  <a:pt x="153" y="393"/>
                </a:lnTo>
                <a:lnTo>
                  <a:pt x="193" y="400"/>
                </a:lnTo>
              </a:path>
            </a:pathLst>
          </a:custGeom>
          <a:solidFill>
            <a:srgbClr val="FFCC00"/>
          </a:solidFill>
          <a:ln w="25400" cap="flat" cmpd="sng" algn="ctr">
            <a:noFill/>
            <a:prstDash val="solid"/>
          </a:ln>
          <a:effectLst>
            <a:outerShdw blurRad="225425" dist="38100" dir="5220000" algn="ctr">
              <a:srgbClr val="000000">
                <a:alpha val="33000"/>
              </a:srgbClr>
            </a:outerShdw>
          </a:effectLst>
          <a:scene3d>
            <a:camera prst="perspectiveFront"/>
            <a:lightRig rig="balanced" dir="t"/>
          </a:scene3d>
          <a:sp3d extrusionH="1428750" prstMaterial="plastic">
            <a:bevelT w="152400" h="50800" prst="softRound"/>
            <a:bevelB w="0" h="400050"/>
            <a:extrusionClr>
              <a:sysClr val="window" lastClr="FFFFFF"/>
            </a:extrusionClr>
            <a:contourClr>
              <a:sysClr val="window" lastClr="FFFFFF"/>
            </a:contourClr>
          </a:sp3d>
        </p:spPr>
        <p:txBody>
          <a:bodyPr lIns="91402" tIns="45701" rIns="91402" bIns="45701" anchor="ctr">
            <a:sp3d/>
          </a:bodyPr>
          <a:lstStyle/>
          <a:p>
            <a:pPr marL="0" lvl="2" algn="ctr" defTabSz="685309" eaLnBrk="0" fontAlgn="ctr" hangingPunct="0">
              <a:buClr>
                <a:srgbClr val="FF0000"/>
              </a:buClr>
              <a:buSzPct val="70000"/>
              <a:buFont typeface="Wingdings" pitchFamily="2" charset="2"/>
              <a:buChar char="u"/>
              <a:tabLst>
                <a:tab pos="102320" algn="l"/>
              </a:tabLst>
              <a:defRPr/>
            </a:pPr>
            <a:endParaRPr lang="zh-CN" altLang="en-US" sz="1200" b="1"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xmlns="" val="20558761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n w="18415" cmpd="sng">
                  <a:noFill/>
                  <a:prstDash val="solid"/>
                </a:ln>
                <a:effectLst>
                  <a:outerShdw blurRad="38100" dist="38100" dir="2700000" algn="tl">
                    <a:srgbClr val="000000">
                      <a:alpha val="43137"/>
                    </a:srgbClr>
                  </a:outerShdw>
                </a:effectLst>
              </a:rPr>
              <a:t>内部质量保证体系架构</a:t>
            </a:r>
            <a:endParaRPr lang="zh-CN" altLang="en-US" dirty="0"/>
          </a:p>
        </p:txBody>
      </p:sp>
      <p:sp>
        <p:nvSpPr>
          <p:cNvPr id="104451" name="Rectangle 3"/>
          <p:cNvSpPr>
            <a:spLocks noGrp="1" noChangeArrowheads="1"/>
          </p:cNvSpPr>
          <p:nvPr>
            <p:ph idx="1"/>
          </p:nvPr>
        </p:nvSpPr>
        <p:spPr>
          <a:xfrm>
            <a:off x="4216399" y="1102708"/>
            <a:ext cx="4661555" cy="4330070"/>
          </a:xfrm>
        </p:spPr>
        <p:txBody>
          <a:bodyPr>
            <a:noAutofit/>
          </a:bodyPr>
          <a:lstStyle/>
          <a:p>
            <a:pPr marL="0" indent="0">
              <a:lnSpc>
                <a:spcPct val="90000"/>
              </a:lnSpc>
              <a:buNone/>
            </a:pPr>
            <a:r>
              <a:rPr lang="zh-CN" altLang="en-US" sz="2200" b="1" dirty="0">
                <a:solidFill>
                  <a:srgbClr val="003399"/>
                </a:solidFill>
              </a:rPr>
              <a:t>         </a:t>
            </a:r>
            <a:r>
              <a:rPr lang="zh-CN" altLang="en-US" sz="2200" b="1" dirty="0">
                <a:solidFill>
                  <a:srgbClr val="C00000"/>
                </a:solidFill>
              </a:rPr>
              <a:t>联动机制</a:t>
            </a:r>
          </a:p>
          <a:p>
            <a:pPr eaLnBrk="1" hangingPunct="1">
              <a:lnSpc>
                <a:spcPct val="90000"/>
              </a:lnSpc>
            </a:pPr>
            <a:endParaRPr lang="zh-CN" altLang="en-US" sz="2200" dirty="0">
              <a:solidFill>
                <a:srgbClr val="003399"/>
              </a:solidFill>
            </a:endParaRPr>
          </a:p>
          <a:p>
            <a:pPr eaLnBrk="1" hangingPunct="1">
              <a:lnSpc>
                <a:spcPct val="90000"/>
              </a:lnSpc>
            </a:pPr>
            <a:r>
              <a:rPr lang="zh-CN" altLang="en-US" sz="2200" dirty="0">
                <a:solidFill>
                  <a:srgbClr val="003399"/>
                </a:solidFill>
              </a:rPr>
              <a:t>（</a:t>
            </a:r>
            <a:r>
              <a:rPr lang="en-US" altLang="zh-CN" sz="2200" dirty="0">
                <a:solidFill>
                  <a:srgbClr val="003399"/>
                </a:solidFill>
              </a:rPr>
              <a:t>1</a:t>
            </a:r>
            <a:r>
              <a:rPr lang="zh-CN" altLang="en-US" sz="2200" dirty="0">
                <a:solidFill>
                  <a:srgbClr val="003399"/>
                </a:solidFill>
              </a:rPr>
              <a:t>）</a:t>
            </a:r>
            <a:r>
              <a:rPr lang="zh-CN" altLang="en-US" sz="2200" dirty="0">
                <a:solidFill>
                  <a:srgbClr val="CC0000"/>
                </a:solidFill>
              </a:rPr>
              <a:t>刚性</a:t>
            </a:r>
            <a:r>
              <a:rPr lang="zh-CN" altLang="en-US" sz="2200" dirty="0">
                <a:solidFill>
                  <a:srgbClr val="003399"/>
                </a:solidFill>
              </a:rPr>
              <a:t>支撑</a:t>
            </a:r>
            <a:r>
              <a:rPr lang="en-US" altLang="zh-CN" sz="2200" dirty="0">
                <a:solidFill>
                  <a:srgbClr val="003399"/>
                </a:solidFill>
              </a:rPr>
              <a:t>——</a:t>
            </a:r>
            <a:r>
              <a:rPr lang="zh-CN" altLang="en-US" sz="2200" b="1" dirty="0">
                <a:solidFill>
                  <a:srgbClr val="003399"/>
                </a:solidFill>
              </a:rPr>
              <a:t>纵向</a:t>
            </a:r>
            <a:r>
              <a:rPr lang="zh-CN" altLang="en-US" sz="2200" b="1" dirty="0">
                <a:solidFill>
                  <a:srgbClr val="CC0000"/>
                </a:solidFill>
              </a:rPr>
              <a:t>串</a:t>
            </a:r>
            <a:r>
              <a:rPr lang="zh-CN" altLang="en-US" sz="2200" b="1" dirty="0">
                <a:solidFill>
                  <a:srgbClr val="003399"/>
                </a:solidFill>
              </a:rPr>
              <a:t>横向</a:t>
            </a:r>
          </a:p>
          <a:p>
            <a:pPr eaLnBrk="1" hangingPunct="1">
              <a:lnSpc>
                <a:spcPct val="90000"/>
              </a:lnSpc>
            </a:pPr>
            <a:endParaRPr lang="zh-CN" altLang="en-US" sz="2200" dirty="0">
              <a:solidFill>
                <a:srgbClr val="003399"/>
              </a:solidFill>
            </a:endParaRPr>
          </a:p>
          <a:p>
            <a:pPr eaLnBrk="1" hangingPunct="1">
              <a:lnSpc>
                <a:spcPct val="90000"/>
              </a:lnSpc>
            </a:pPr>
            <a:r>
              <a:rPr lang="zh-CN" altLang="en-US" sz="2200" dirty="0">
                <a:solidFill>
                  <a:srgbClr val="003399"/>
                </a:solidFill>
              </a:rPr>
              <a:t>上下衔接</a:t>
            </a:r>
            <a:r>
              <a:rPr lang="zh-CN" altLang="en-US" sz="2200" dirty="0" smtClean="0">
                <a:solidFill>
                  <a:srgbClr val="003399"/>
                </a:solidFill>
              </a:rPr>
              <a:t>、左右呼应</a:t>
            </a:r>
            <a:r>
              <a:rPr lang="zh-CN" altLang="en-US" sz="2200" dirty="0">
                <a:solidFill>
                  <a:srgbClr val="003399"/>
                </a:solidFill>
              </a:rPr>
              <a:t>，形成：</a:t>
            </a:r>
          </a:p>
          <a:p>
            <a:pPr eaLnBrk="1" hangingPunct="1">
              <a:lnSpc>
                <a:spcPct val="90000"/>
              </a:lnSpc>
            </a:pPr>
            <a:endParaRPr lang="zh-CN" altLang="en-US" sz="2200" dirty="0">
              <a:solidFill>
                <a:srgbClr val="003399"/>
              </a:solidFill>
            </a:endParaRPr>
          </a:p>
          <a:p>
            <a:pPr eaLnBrk="1" hangingPunct="1">
              <a:lnSpc>
                <a:spcPct val="90000"/>
              </a:lnSpc>
            </a:pPr>
            <a:r>
              <a:rPr lang="zh-CN" altLang="en-US" sz="2200" dirty="0">
                <a:solidFill>
                  <a:srgbClr val="CC0000"/>
                </a:solidFill>
              </a:rPr>
              <a:t>目标体系</a:t>
            </a:r>
            <a:r>
              <a:rPr lang="zh-CN" altLang="en-US" sz="2200" dirty="0">
                <a:solidFill>
                  <a:srgbClr val="003399"/>
                </a:solidFill>
              </a:rPr>
              <a:t>，即刚性目标链；</a:t>
            </a:r>
          </a:p>
          <a:p>
            <a:pPr eaLnBrk="1" hangingPunct="1">
              <a:lnSpc>
                <a:spcPct val="90000"/>
              </a:lnSpc>
            </a:pPr>
            <a:endParaRPr lang="zh-CN" altLang="en-US" sz="2200" dirty="0">
              <a:solidFill>
                <a:srgbClr val="003399"/>
              </a:solidFill>
            </a:endParaRPr>
          </a:p>
          <a:p>
            <a:pPr eaLnBrk="1" hangingPunct="1">
              <a:lnSpc>
                <a:spcPct val="90000"/>
              </a:lnSpc>
            </a:pPr>
            <a:r>
              <a:rPr lang="zh-CN" altLang="en-US" sz="2200" dirty="0">
                <a:solidFill>
                  <a:srgbClr val="CC0000"/>
                </a:solidFill>
                <a:hlinkClick r:id="rId3" action="ppaction://hlinkpres?slideindex=1&amp;slidetitle="/>
              </a:rPr>
              <a:t>标准</a:t>
            </a:r>
            <a:r>
              <a:rPr lang="zh-CN" altLang="en-US" sz="2200" dirty="0">
                <a:solidFill>
                  <a:srgbClr val="CC0000"/>
                </a:solidFill>
              </a:rPr>
              <a:t>体系</a:t>
            </a:r>
            <a:r>
              <a:rPr lang="zh-CN" altLang="en-US" sz="2200" dirty="0">
                <a:solidFill>
                  <a:srgbClr val="003399"/>
                </a:solidFill>
              </a:rPr>
              <a:t>，即刚</a:t>
            </a:r>
            <a:r>
              <a:rPr lang="zh-CN" altLang="en-US" sz="2200" dirty="0" smtClean="0">
                <a:solidFill>
                  <a:srgbClr val="003399"/>
                </a:solidFill>
              </a:rPr>
              <a:t>性标准链；</a:t>
            </a:r>
            <a:endParaRPr lang="en-US" altLang="zh-CN" sz="2200" dirty="0">
              <a:solidFill>
                <a:srgbClr val="003399"/>
              </a:solidFill>
            </a:endParaRPr>
          </a:p>
        </p:txBody>
      </p:sp>
      <p:sp>
        <p:nvSpPr>
          <p:cNvPr id="76" name="KSO_Shape"/>
          <p:cNvSpPr>
            <a:spLocks/>
          </p:cNvSpPr>
          <p:nvPr/>
        </p:nvSpPr>
        <p:spPr bwMode="auto">
          <a:xfrm>
            <a:off x="886946" y="1715071"/>
            <a:ext cx="2732557" cy="2962762"/>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2" tIns="45701" rIns="91402" bIns="45701"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00">
              <a:solidFill>
                <a:srgbClr val="FFFFFF"/>
              </a:solidFill>
            </a:endParaRPr>
          </a:p>
        </p:txBody>
      </p:sp>
      <p:sp>
        <p:nvSpPr>
          <p:cNvPr id="5" name="Freeform 14"/>
          <p:cNvSpPr>
            <a:spLocks/>
          </p:cNvSpPr>
          <p:nvPr/>
        </p:nvSpPr>
        <p:spPr bwMode="auto">
          <a:xfrm>
            <a:off x="4542689" y="1129135"/>
            <a:ext cx="390029" cy="332849"/>
          </a:xfrm>
          <a:custGeom>
            <a:avLst/>
            <a:gdLst>
              <a:gd name="T0" fmla="*/ 193 w 391"/>
              <a:gd name="T1" fmla="*/ 400 h 401"/>
              <a:gd name="T2" fmla="*/ 193 w 391"/>
              <a:gd name="T3" fmla="*/ 400 h 401"/>
              <a:gd name="T4" fmla="*/ 231 w 391"/>
              <a:gd name="T5" fmla="*/ 393 h 401"/>
              <a:gd name="T6" fmla="*/ 271 w 391"/>
              <a:gd name="T7" fmla="*/ 383 h 401"/>
              <a:gd name="T8" fmla="*/ 304 w 391"/>
              <a:gd name="T9" fmla="*/ 365 h 401"/>
              <a:gd name="T10" fmla="*/ 332 w 391"/>
              <a:gd name="T11" fmla="*/ 341 h 401"/>
              <a:gd name="T12" fmla="*/ 356 w 391"/>
              <a:gd name="T13" fmla="*/ 313 h 401"/>
              <a:gd name="T14" fmla="*/ 374 w 391"/>
              <a:gd name="T15" fmla="*/ 277 h 401"/>
              <a:gd name="T16" fmla="*/ 385 w 391"/>
              <a:gd name="T17" fmla="*/ 240 h 401"/>
              <a:gd name="T18" fmla="*/ 390 w 391"/>
              <a:gd name="T19" fmla="*/ 200 h 401"/>
              <a:gd name="T20" fmla="*/ 385 w 391"/>
              <a:gd name="T21" fmla="*/ 160 h 401"/>
              <a:gd name="T22" fmla="*/ 374 w 391"/>
              <a:gd name="T23" fmla="*/ 120 h 401"/>
              <a:gd name="T24" fmla="*/ 356 w 391"/>
              <a:gd name="T25" fmla="*/ 87 h 401"/>
              <a:gd name="T26" fmla="*/ 332 w 391"/>
              <a:gd name="T27" fmla="*/ 58 h 401"/>
              <a:gd name="T28" fmla="*/ 304 w 391"/>
              <a:gd name="T29" fmla="*/ 33 h 401"/>
              <a:gd name="T30" fmla="*/ 271 w 391"/>
              <a:gd name="T31" fmla="*/ 15 h 401"/>
              <a:gd name="T32" fmla="*/ 231 w 391"/>
              <a:gd name="T33" fmla="*/ 4 h 401"/>
              <a:gd name="T34" fmla="*/ 193 w 391"/>
              <a:gd name="T35" fmla="*/ 0 h 401"/>
              <a:gd name="T36" fmla="*/ 153 w 391"/>
              <a:gd name="T37" fmla="*/ 4 h 401"/>
              <a:gd name="T38" fmla="*/ 117 w 391"/>
              <a:gd name="T39" fmla="*/ 15 h 401"/>
              <a:gd name="T40" fmla="*/ 85 w 391"/>
              <a:gd name="T41" fmla="*/ 33 h 401"/>
              <a:gd name="T42" fmla="*/ 57 w 391"/>
              <a:gd name="T43" fmla="*/ 58 h 401"/>
              <a:gd name="T44" fmla="*/ 34 w 391"/>
              <a:gd name="T45" fmla="*/ 87 h 401"/>
              <a:gd name="T46" fmla="*/ 17 w 391"/>
              <a:gd name="T47" fmla="*/ 120 h 401"/>
              <a:gd name="T48" fmla="*/ 3 w 391"/>
              <a:gd name="T49" fmla="*/ 160 h 401"/>
              <a:gd name="T50" fmla="*/ 0 w 391"/>
              <a:gd name="T51" fmla="*/ 200 h 401"/>
              <a:gd name="T52" fmla="*/ 3 w 391"/>
              <a:gd name="T53" fmla="*/ 240 h 401"/>
              <a:gd name="T54" fmla="*/ 17 w 391"/>
              <a:gd name="T55" fmla="*/ 277 h 401"/>
              <a:gd name="T56" fmla="*/ 34 w 391"/>
              <a:gd name="T57" fmla="*/ 313 h 401"/>
              <a:gd name="T58" fmla="*/ 57 w 391"/>
              <a:gd name="T59" fmla="*/ 341 h 401"/>
              <a:gd name="T60" fmla="*/ 85 w 391"/>
              <a:gd name="T61" fmla="*/ 365 h 401"/>
              <a:gd name="T62" fmla="*/ 117 w 391"/>
              <a:gd name="T63" fmla="*/ 383 h 401"/>
              <a:gd name="T64" fmla="*/ 153 w 391"/>
              <a:gd name="T65" fmla="*/ 393 h 401"/>
              <a:gd name="T66" fmla="*/ 193 w 391"/>
              <a:gd name="T67" fmla="*/ 40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1"/>
              <a:gd name="T103" fmla="*/ 0 h 401"/>
              <a:gd name="T104" fmla="*/ 391 w 39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1" h="401">
                <a:moveTo>
                  <a:pt x="193" y="400"/>
                </a:moveTo>
                <a:lnTo>
                  <a:pt x="193" y="400"/>
                </a:lnTo>
                <a:lnTo>
                  <a:pt x="231" y="393"/>
                </a:lnTo>
                <a:lnTo>
                  <a:pt x="271" y="383"/>
                </a:lnTo>
                <a:lnTo>
                  <a:pt x="304" y="365"/>
                </a:lnTo>
                <a:lnTo>
                  <a:pt x="332" y="341"/>
                </a:lnTo>
                <a:lnTo>
                  <a:pt x="356" y="313"/>
                </a:lnTo>
                <a:lnTo>
                  <a:pt x="374" y="277"/>
                </a:lnTo>
                <a:lnTo>
                  <a:pt x="385" y="240"/>
                </a:lnTo>
                <a:lnTo>
                  <a:pt x="390" y="200"/>
                </a:lnTo>
                <a:lnTo>
                  <a:pt x="385" y="160"/>
                </a:lnTo>
                <a:lnTo>
                  <a:pt x="374" y="120"/>
                </a:lnTo>
                <a:lnTo>
                  <a:pt x="356" y="87"/>
                </a:lnTo>
                <a:lnTo>
                  <a:pt x="332" y="58"/>
                </a:lnTo>
                <a:lnTo>
                  <a:pt x="304" y="33"/>
                </a:lnTo>
                <a:lnTo>
                  <a:pt x="271" y="15"/>
                </a:lnTo>
                <a:lnTo>
                  <a:pt x="231" y="4"/>
                </a:lnTo>
                <a:lnTo>
                  <a:pt x="193" y="0"/>
                </a:lnTo>
                <a:lnTo>
                  <a:pt x="153" y="4"/>
                </a:lnTo>
                <a:lnTo>
                  <a:pt x="117" y="15"/>
                </a:lnTo>
                <a:lnTo>
                  <a:pt x="85" y="33"/>
                </a:lnTo>
                <a:lnTo>
                  <a:pt x="57" y="58"/>
                </a:lnTo>
                <a:lnTo>
                  <a:pt x="34" y="87"/>
                </a:lnTo>
                <a:lnTo>
                  <a:pt x="17" y="120"/>
                </a:lnTo>
                <a:lnTo>
                  <a:pt x="3" y="160"/>
                </a:lnTo>
                <a:lnTo>
                  <a:pt x="0" y="200"/>
                </a:lnTo>
                <a:lnTo>
                  <a:pt x="3" y="240"/>
                </a:lnTo>
                <a:lnTo>
                  <a:pt x="17" y="277"/>
                </a:lnTo>
                <a:lnTo>
                  <a:pt x="34" y="313"/>
                </a:lnTo>
                <a:lnTo>
                  <a:pt x="57" y="341"/>
                </a:lnTo>
                <a:lnTo>
                  <a:pt x="85" y="365"/>
                </a:lnTo>
                <a:lnTo>
                  <a:pt x="117" y="383"/>
                </a:lnTo>
                <a:lnTo>
                  <a:pt x="153" y="393"/>
                </a:lnTo>
                <a:lnTo>
                  <a:pt x="193" y="400"/>
                </a:lnTo>
              </a:path>
            </a:pathLst>
          </a:custGeom>
          <a:solidFill>
            <a:srgbClr val="FFCC00"/>
          </a:solidFill>
          <a:ln w="25400" cap="flat" cmpd="sng" algn="ctr">
            <a:noFill/>
            <a:prstDash val="solid"/>
          </a:ln>
          <a:effectLst>
            <a:outerShdw blurRad="225425" dist="38100" dir="5220000" algn="ctr">
              <a:srgbClr val="000000">
                <a:alpha val="33000"/>
              </a:srgbClr>
            </a:outerShdw>
          </a:effectLst>
          <a:scene3d>
            <a:camera prst="perspectiveFront"/>
            <a:lightRig rig="balanced" dir="t"/>
          </a:scene3d>
          <a:sp3d extrusionH="1428750" prstMaterial="plastic">
            <a:bevelT w="152400" h="50800" prst="softRound"/>
            <a:bevelB w="0" h="400050"/>
            <a:extrusionClr>
              <a:sysClr val="window" lastClr="FFFFFF"/>
            </a:extrusionClr>
            <a:contourClr>
              <a:sysClr val="window" lastClr="FFFFFF"/>
            </a:contourClr>
          </a:sp3d>
        </p:spPr>
        <p:txBody>
          <a:bodyPr lIns="91402" tIns="45701" rIns="91402" bIns="45701" anchor="ctr">
            <a:sp3d/>
          </a:bodyPr>
          <a:lstStyle/>
          <a:p>
            <a:pPr marL="0" lvl="2" algn="ctr" defTabSz="685309" eaLnBrk="0" fontAlgn="ctr" hangingPunct="0">
              <a:buClr>
                <a:srgbClr val="FF0000"/>
              </a:buClr>
              <a:buSzPct val="70000"/>
              <a:buFont typeface="Wingdings" pitchFamily="2" charset="2"/>
              <a:buChar char="u"/>
              <a:tabLst>
                <a:tab pos="102320" algn="l"/>
              </a:tabLst>
              <a:defRPr/>
            </a:pPr>
            <a:endParaRPr lang="zh-CN" altLang="en-US" sz="1200" b="1"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xmlns="" val="30433893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4451">
                                            <p:txEl>
                                              <p:pRg st="2" end="2"/>
                                            </p:txEl>
                                          </p:spTgt>
                                        </p:tgtEl>
                                        <p:attrNameLst>
                                          <p:attrName>style.visibility</p:attrName>
                                        </p:attrNameLst>
                                      </p:cBhvr>
                                      <p:to>
                                        <p:strVal val="visible"/>
                                      </p:to>
                                    </p:set>
                                    <p:anim calcmode="lin" valueType="num">
                                      <p:cBhvr additive="base">
                                        <p:cTn id="13"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4451">
                                            <p:txEl>
                                              <p:pRg st="4" end="4"/>
                                            </p:txEl>
                                          </p:spTgt>
                                        </p:tgtEl>
                                        <p:attrNameLst>
                                          <p:attrName>style.visibility</p:attrName>
                                        </p:attrNameLst>
                                      </p:cBhvr>
                                      <p:to>
                                        <p:strVal val="visible"/>
                                      </p:to>
                                    </p:set>
                                    <p:anim calcmode="lin" valueType="num">
                                      <p:cBhvr additive="base">
                                        <p:cTn id="19"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4451">
                                            <p:txEl>
                                              <p:pRg st="6" end="6"/>
                                            </p:txEl>
                                          </p:spTgt>
                                        </p:tgtEl>
                                        <p:attrNameLst>
                                          <p:attrName>style.visibility</p:attrName>
                                        </p:attrNameLst>
                                      </p:cBhvr>
                                      <p:to>
                                        <p:strVal val="visible"/>
                                      </p:to>
                                    </p:set>
                                    <p:anim calcmode="lin" valueType="num">
                                      <p:cBhvr additive="base">
                                        <p:cTn id="25" dur="500" fill="hold"/>
                                        <p:tgtEl>
                                          <p:spTgt spid="10445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4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4451">
                                            <p:txEl>
                                              <p:pRg st="8" end="8"/>
                                            </p:txEl>
                                          </p:spTgt>
                                        </p:tgtEl>
                                        <p:attrNameLst>
                                          <p:attrName>style.visibility</p:attrName>
                                        </p:attrNameLst>
                                      </p:cBhvr>
                                      <p:to>
                                        <p:strVal val="visible"/>
                                      </p:to>
                                    </p:set>
                                    <p:anim calcmode="lin" valueType="num">
                                      <p:cBhvr additive="base">
                                        <p:cTn id="31" dur="500" fill="hold"/>
                                        <p:tgtEl>
                                          <p:spTgt spid="10445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45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ln w="18415" cmpd="sng">
                  <a:noFill/>
                  <a:prstDash val="solid"/>
                </a:ln>
                <a:effectLst>
                  <a:outerShdw blurRad="38100" dist="38100" dir="2700000" algn="tl">
                    <a:srgbClr val="000000">
                      <a:alpha val="43137"/>
                    </a:srgbClr>
                  </a:outerShdw>
                </a:effectLst>
              </a:rPr>
              <a:t>内部质量保证体系</a:t>
            </a:r>
            <a:r>
              <a:rPr lang="zh-CN" altLang="en-US" dirty="0" smtClean="0">
                <a:ln w="18415" cmpd="sng">
                  <a:noFill/>
                  <a:prstDash val="solid"/>
                </a:ln>
                <a:effectLst>
                  <a:outerShdw blurRad="38100" dist="38100" dir="2700000" algn="tl">
                    <a:srgbClr val="000000">
                      <a:alpha val="43137"/>
                    </a:srgbClr>
                  </a:outerShdw>
                </a:effectLst>
              </a:rPr>
              <a:t>架构</a:t>
            </a:r>
            <a:endParaRPr lang="zh-CN" altLang="en-US" dirty="0"/>
          </a:p>
        </p:txBody>
      </p:sp>
      <p:sp>
        <p:nvSpPr>
          <p:cNvPr id="105475" name="Rectangle 3"/>
          <p:cNvSpPr>
            <a:spLocks noGrp="1" noChangeArrowheads="1"/>
          </p:cNvSpPr>
          <p:nvPr>
            <p:ph idx="1"/>
          </p:nvPr>
        </p:nvSpPr>
        <p:spPr>
          <a:xfrm>
            <a:off x="628650" y="891550"/>
            <a:ext cx="3430888" cy="3626116"/>
          </a:xfrm>
        </p:spPr>
        <p:txBody>
          <a:bodyPr>
            <a:noAutofit/>
          </a:bodyPr>
          <a:lstStyle/>
          <a:p>
            <a:pPr eaLnBrk="1" hangingPunct="1">
              <a:lnSpc>
                <a:spcPct val="150000"/>
              </a:lnSpc>
            </a:pPr>
            <a:r>
              <a:rPr lang="zh-CN" altLang="en-US" sz="2200" b="1" dirty="0">
                <a:solidFill>
                  <a:srgbClr val="003399"/>
                </a:solidFill>
              </a:rPr>
              <a:t>   联动机制</a:t>
            </a:r>
            <a:endParaRPr lang="zh-CN" altLang="en-US" sz="2200" dirty="0">
              <a:solidFill>
                <a:srgbClr val="003399"/>
              </a:solidFill>
            </a:endParaRPr>
          </a:p>
          <a:p>
            <a:pPr eaLnBrk="1" hangingPunct="1">
              <a:lnSpc>
                <a:spcPct val="150000"/>
              </a:lnSpc>
            </a:pPr>
            <a:r>
              <a:rPr lang="zh-CN" altLang="en-US" sz="2200" dirty="0">
                <a:solidFill>
                  <a:srgbClr val="003399"/>
                </a:solidFill>
              </a:rPr>
              <a:t>（</a:t>
            </a:r>
            <a:r>
              <a:rPr lang="en-US" altLang="zh-CN" sz="2200" dirty="0">
                <a:solidFill>
                  <a:srgbClr val="003399"/>
                </a:solidFill>
              </a:rPr>
              <a:t>2</a:t>
            </a:r>
            <a:r>
              <a:rPr lang="zh-CN" altLang="en-US" sz="2200" dirty="0">
                <a:solidFill>
                  <a:srgbClr val="003399"/>
                </a:solidFill>
              </a:rPr>
              <a:t>）</a:t>
            </a:r>
            <a:r>
              <a:rPr lang="zh-CN" altLang="en-US" sz="2200" dirty="0">
                <a:solidFill>
                  <a:srgbClr val="CC0000"/>
                </a:solidFill>
              </a:rPr>
              <a:t>柔性</a:t>
            </a:r>
            <a:r>
              <a:rPr lang="zh-CN" altLang="en-US" sz="2200" dirty="0">
                <a:solidFill>
                  <a:srgbClr val="003399"/>
                </a:solidFill>
              </a:rPr>
              <a:t>互动</a:t>
            </a:r>
            <a:r>
              <a:rPr lang="en-US" altLang="zh-CN" sz="2200" dirty="0">
                <a:solidFill>
                  <a:srgbClr val="003399"/>
                </a:solidFill>
              </a:rPr>
              <a:t>——</a:t>
            </a:r>
            <a:r>
              <a:rPr lang="zh-CN" altLang="en-US" sz="2200" dirty="0">
                <a:solidFill>
                  <a:srgbClr val="003399"/>
                </a:solidFill>
              </a:rPr>
              <a:t>大环叠小环</a:t>
            </a:r>
          </a:p>
          <a:p>
            <a:pPr eaLnBrk="1" hangingPunct="1">
              <a:lnSpc>
                <a:spcPct val="150000"/>
              </a:lnSpc>
            </a:pPr>
            <a:r>
              <a:rPr lang="zh-CN" altLang="en-US" sz="2200" dirty="0">
                <a:solidFill>
                  <a:srgbClr val="CC0000"/>
                </a:solidFill>
              </a:rPr>
              <a:t>叠</a:t>
            </a:r>
            <a:r>
              <a:rPr lang="zh-CN" altLang="en-US" sz="2200" dirty="0">
                <a:solidFill>
                  <a:srgbClr val="003399"/>
                </a:solidFill>
              </a:rPr>
              <a:t>在“诊断”</a:t>
            </a:r>
            <a:r>
              <a:rPr lang="en-US" altLang="zh-CN" sz="2200" dirty="0">
                <a:solidFill>
                  <a:srgbClr val="003399"/>
                </a:solidFill>
              </a:rPr>
              <a:t>——</a:t>
            </a:r>
            <a:r>
              <a:rPr lang="zh-CN" altLang="en-US" sz="2200" dirty="0">
                <a:solidFill>
                  <a:srgbClr val="003399"/>
                </a:solidFill>
              </a:rPr>
              <a:t>上一层面的“果”即下一层面的“因”。</a:t>
            </a:r>
          </a:p>
          <a:p>
            <a:pPr eaLnBrk="1" hangingPunct="1">
              <a:lnSpc>
                <a:spcPct val="150000"/>
              </a:lnSpc>
            </a:pPr>
            <a:r>
              <a:rPr lang="zh-CN" altLang="en-US" sz="2200" dirty="0">
                <a:solidFill>
                  <a:srgbClr val="CC0000"/>
                </a:solidFill>
              </a:rPr>
              <a:t>动</a:t>
            </a:r>
            <a:r>
              <a:rPr lang="zh-CN" altLang="en-US" sz="2200" dirty="0">
                <a:solidFill>
                  <a:srgbClr val="003399"/>
                </a:solidFill>
              </a:rPr>
              <a:t>在“改进”</a:t>
            </a:r>
            <a:r>
              <a:rPr lang="en-US" altLang="zh-CN" sz="2200" dirty="0">
                <a:solidFill>
                  <a:srgbClr val="003399"/>
                </a:solidFill>
              </a:rPr>
              <a:t>——</a:t>
            </a:r>
            <a:r>
              <a:rPr lang="zh-CN" altLang="en-US" sz="2200" dirty="0">
                <a:solidFill>
                  <a:srgbClr val="003399"/>
                </a:solidFill>
              </a:rPr>
              <a:t>形成</a:t>
            </a:r>
            <a:r>
              <a:rPr lang="zh-CN" altLang="en-US" sz="2200" dirty="0">
                <a:solidFill>
                  <a:srgbClr val="003399"/>
                </a:solidFill>
                <a:hlinkClick r:id="rId2" action="ppaction://hlinkpres?slideindex=1&amp;slidetitle="/>
              </a:rPr>
              <a:t>双（多）循环</a:t>
            </a:r>
            <a:r>
              <a:rPr lang="zh-CN" altLang="en-US" sz="2200" dirty="0">
                <a:solidFill>
                  <a:srgbClr val="003399"/>
                </a:solidFill>
              </a:rPr>
              <a:t>改进机制。</a:t>
            </a:r>
          </a:p>
        </p:txBody>
      </p:sp>
      <p:grpSp>
        <p:nvGrpSpPr>
          <p:cNvPr id="2" name="组合 3"/>
          <p:cNvGrpSpPr/>
          <p:nvPr/>
        </p:nvGrpSpPr>
        <p:grpSpPr>
          <a:xfrm>
            <a:off x="3943513" y="1428756"/>
            <a:ext cx="5196482" cy="2963884"/>
            <a:chOff x="4422774" y="1815420"/>
            <a:chExt cx="6324600" cy="4234543"/>
          </a:xfrm>
        </p:grpSpPr>
        <p:sp>
          <p:nvSpPr>
            <p:cNvPr id="5" name="Oval 16"/>
            <p:cNvSpPr>
              <a:spLocks noChangeArrowheads="1"/>
            </p:cNvSpPr>
            <p:nvPr/>
          </p:nvSpPr>
          <p:spPr bwMode="ltGray">
            <a:xfrm>
              <a:off x="4422774" y="5135563"/>
              <a:ext cx="6324600" cy="914400"/>
            </a:xfrm>
            <a:prstGeom prst="ellipse">
              <a:avLst/>
            </a:prstGeom>
            <a:solidFill>
              <a:srgbClr val="FF0000">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eaLnBrk="0" fontAlgn="base" hangingPunct="0">
                <a:spcBef>
                  <a:spcPct val="0"/>
                </a:spcBef>
                <a:spcAft>
                  <a:spcPct val="0"/>
                </a:spcAft>
                <a:defRPr/>
              </a:pPr>
              <a:r>
                <a:rPr lang="zh-CN" altLang="en-US" sz="2400" b="1" dirty="0" smtClean="0">
                  <a:solidFill>
                    <a:prstClr val="black"/>
                  </a:solidFill>
                  <a:latin typeface="Calibri"/>
                  <a:ea typeface="黑体" pitchFamily="49" charset="-122"/>
                </a:rPr>
                <a:t>学   </a:t>
              </a:r>
              <a:r>
                <a:rPr lang="zh-CN" altLang="en-US" sz="2400" b="1" dirty="0">
                  <a:solidFill>
                    <a:prstClr val="black"/>
                  </a:solidFill>
                  <a:latin typeface="Calibri"/>
                  <a:ea typeface="黑体" pitchFamily="49" charset="-122"/>
                </a:rPr>
                <a:t>生</a:t>
              </a:r>
            </a:p>
          </p:txBody>
        </p:sp>
        <p:sp>
          <p:nvSpPr>
            <p:cNvPr id="6" name="Oval 4"/>
            <p:cNvSpPr>
              <a:spLocks noChangeArrowheads="1"/>
            </p:cNvSpPr>
            <p:nvPr/>
          </p:nvSpPr>
          <p:spPr bwMode="ltGray">
            <a:xfrm>
              <a:off x="6480174" y="1815420"/>
              <a:ext cx="1981200" cy="1994580"/>
            </a:xfrm>
            <a:prstGeom prst="ellipse">
              <a:avLst/>
            </a:prstGeom>
            <a:solidFill>
              <a:srgbClr val="F79646">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2100" b="1" dirty="0">
                  <a:solidFill>
                    <a:prstClr val="black"/>
                  </a:solidFill>
                  <a:latin typeface="Calibri"/>
                  <a:ea typeface="黑体" pitchFamily="49" charset="-122"/>
                </a:rPr>
                <a:t> </a:t>
              </a:r>
              <a:r>
                <a:rPr lang="zh-CN" altLang="en-US" sz="2400" b="1" dirty="0" smtClean="0">
                  <a:solidFill>
                    <a:prstClr val="black"/>
                  </a:solidFill>
                  <a:latin typeface="Calibri"/>
                  <a:ea typeface="黑体" pitchFamily="49" charset="-122"/>
                </a:rPr>
                <a:t>学校</a:t>
              </a:r>
              <a:endParaRPr lang="zh-CN" altLang="en-US" sz="2400" b="1" dirty="0">
                <a:solidFill>
                  <a:prstClr val="black"/>
                </a:solidFill>
                <a:latin typeface="Calibri"/>
                <a:ea typeface="黑体" pitchFamily="49" charset="-122"/>
              </a:endParaRPr>
            </a:p>
          </p:txBody>
        </p:sp>
        <p:sp>
          <p:nvSpPr>
            <p:cNvPr id="7" name="Oval 5"/>
            <p:cNvSpPr>
              <a:spLocks noChangeArrowheads="1"/>
            </p:cNvSpPr>
            <p:nvPr/>
          </p:nvSpPr>
          <p:spPr bwMode="ltGray">
            <a:xfrm>
              <a:off x="5491388" y="2781300"/>
              <a:ext cx="1371600" cy="1295400"/>
            </a:xfrm>
            <a:prstGeom prst="ellipse">
              <a:avLst/>
            </a:prstGeom>
            <a:solidFill>
              <a:srgbClr val="00B050">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2100" b="1" dirty="0">
                  <a:solidFill>
                    <a:prstClr val="black"/>
                  </a:solidFill>
                  <a:latin typeface="Calibri"/>
                  <a:ea typeface="黑体" pitchFamily="49" charset="-122"/>
                </a:rPr>
                <a:t>专业</a:t>
              </a:r>
              <a:r>
                <a:rPr lang="en-US" altLang="zh-CN" sz="2100" b="1" dirty="0">
                  <a:solidFill>
                    <a:prstClr val="black"/>
                  </a:solidFill>
                  <a:latin typeface="Calibri"/>
                  <a:ea typeface="黑体" pitchFamily="49" charset="-122"/>
                </a:rPr>
                <a:t>1</a:t>
              </a:r>
            </a:p>
          </p:txBody>
        </p:sp>
        <p:sp>
          <p:nvSpPr>
            <p:cNvPr id="8" name="Oval 6"/>
            <p:cNvSpPr>
              <a:spLocks noChangeArrowheads="1"/>
            </p:cNvSpPr>
            <p:nvPr/>
          </p:nvSpPr>
          <p:spPr bwMode="ltGray">
            <a:xfrm>
              <a:off x="8080374" y="2773363"/>
              <a:ext cx="1295400" cy="1219200"/>
            </a:xfrm>
            <a:prstGeom prst="ellipse">
              <a:avLst/>
            </a:prstGeom>
            <a:solidFill>
              <a:srgbClr val="00B050">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2100" b="1" dirty="0">
                  <a:solidFill>
                    <a:prstClr val="black"/>
                  </a:solidFill>
                  <a:latin typeface="Calibri"/>
                  <a:ea typeface="黑体" pitchFamily="49" charset="-122"/>
                </a:rPr>
                <a:t>专业</a:t>
              </a:r>
              <a:r>
                <a:rPr lang="en-US" altLang="zh-CN" sz="2100" b="1" dirty="0">
                  <a:solidFill>
                    <a:prstClr val="black"/>
                  </a:solidFill>
                  <a:latin typeface="Calibri"/>
                  <a:ea typeface="黑体" pitchFamily="49" charset="-122"/>
                </a:rPr>
                <a:t>M</a:t>
              </a:r>
            </a:p>
          </p:txBody>
        </p:sp>
        <p:sp>
          <p:nvSpPr>
            <p:cNvPr id="9" name="Oval 7"/>
            <p:cNvSpPr>
              <a:spLocks noChangeArrowheads="1"/>
            </p:cNvSpPr>
            <p:nvPr/>
          </p:nvSpPr>
          <p:spPr bwMode="ltGray">
            <a:xfrm>
              <a:off x="5032374" y="3687763"/>
              <a:ext cx="914400" cy="914400"/>
            </a:xfrm>
            <a:prstGeom prst="ellipse">
              <a:avLst/>
            </a:prstGeom>
            <a:solidFill>
              <a:srgbClr val="00B0F0">
                <a:alpha val="36078"/>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500" b="1" dirty="0">
                  <a:solidFill>
                    <a:prstClr val="black"/>
                  </a:solidFill>
                  <a:latin typeface="Calibri"/>
                  <a:ea typeface="黑体" pitchFamily="49" charset="-122"/>
                </a:rPr>
                <a:t>课程</a:t>
              </a:r>
              <a:r>
                <a:rPr lang="en-US" altLang="zh-CN" sz="1500" b="1" dirty="0">
                  <a:solidFill>
                    <a:prstClr val="black"/>
                  </a:solidFill>
                  <a:latin typeface="Calibri"/>
                  <a:ea typeface="黑体" pitchFamily="49" charset="-122"/>
                </a:rPr>
                <a:t>1</a:t>
              </a:r>
            </a:p>
          </p:txBody>
        </p:sp>
        <p:sp>
          <p:nvSpPr>
            <p:cNvPr id="10" name="Oval 8"/>
            <p:cNvSpPr>
              <a:spLocks noChangeArrowheads="1"/>
            </p:cNvSpPr>
            <p:nvPr/>
          </p:nvSpPr>
          <p:spPr bwMode="ltGray">
            <a:xfrm>
              <a:off x="6175374" y="3840163"/>
              <a:ext cx="914400" cy="914400"/>
            </a:xfrm>
            <a:prstGeom prst="ellipse">
              <a:avLst/>
            </a:prstGeom>
            <a:solidFill>
              <a:srgbClr val="00B0F0">
                <a:alpha val="36078"/>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500" b="1" dirty="0">
                  <a:solidFill>
                    <a:prstClr val="black"/>
                  </a:solidFill>
                  <a:latin typeface="Calibri"/>
                  <a:ea typeface="黑体" pitchFamily="49" charset="-122"/>
                </a:rPr>
                <a:t>课程</a:t>
              </a:r>
              <a:r>
                <a:rPr lang="en-US" altLang="zh-CN" sz="1500" b="1" dirty="0">
                  <a:solidFill>
                    <a:prstClr val="black"/>
                  </a:solidFill>
                  <a:latin typeface="Calibri"/>
                  <a:ea typeface="黑体" pitchFamily="49" charset="-122"/>
                </a:rPr>
                <a:t>N</a:t>
              </a:r>
            </a:p>
          </p:txBody>
        </p:sp>
        <p:sp>
          <p:nvSpPr>
            <p:cNvPr id="11" name="Oval 9"/>
            <p:cNvSpPr>
              <a:spLocks noChangeArrowheads="1"/>
            </p:cNvSpPr>
            <p:nvPr/>
          </p:nvSpPr>
          <p:spPr bwMode="ltGray">
            <a:xfrm>
              <a:off x="7851774" y="3763963"/>
              <a:ext cx="914400" cy="914400"/>
            </a:xfrm>
            <a:prstGeom prst="ellipse">
              <a:avLst/>
            </a:prstGeom>
            <a:solidFill>
              <a:srgbClr val="00B0F0">
                <a:alpha val="36078"/>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500" b="1" dirty="0">
                  <a:solidFill>
                    <a:prstClr val="black"/>
                  </a:solidFill>
                  <a:latin typeface="Calibri"/>
                  <a:ea typeface="黑体" pitchFamily="49" charset="-122"/>
                </a:rPr>
                <a:t>课程</a:t>
              </a:r>
              <a:r>
                <a:rPr lang="en-US" altLang="zh-CN" sz="1500" b="1" dirty="0">
                  <a:solidFill>
                    <a:prstClr val="black"/>
                  </a:solidFill>
                  <a:latin typeface="Calibri"/>
                  <a:ea typeface="黑体" pitchFamily="49" charset="-122"/>
                </a:rPr>
                <a:t>ⅰ</a:t>
              </a:r>
            </a:p>
          </p:txBody>
        </p:sp>
        <p:sp>
          <p:nvSpPr>
            <p:cNvPr id="12" name="Oval 10"/>
            <p:cNvSpPr>
              <a:spLocks noChangeArrowheads="1"/>
            </p:cNvSpPr>
            <p:nvPr/>
          </p:nvSpPr>
          <p:spPr bwMode="ltGray">
            <a:xfrm>
              <a:off x="8929761" y="3687763"/>
              <a:ext cx="914400" cy="914400"/>
            </a:xfrm>
            <a:prstGeom prst="ellipse">
              <a:avLst/>
            </a:prstGeom>
            <a:solidFill>
              <a:srgbClr val="00B0F0">
                <a:alpha val="36078"/>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500" b="1" dirty="0">
                  <a:solidFill>
                    <a:prstClr val="black"/>
                  </a:solidFill>
                  <a:latin typeface="Calibri"/>
                  <a:ea typeface="黑体" pitchFamily="49" charset="-122"/>
                </a:rPr>
                <a:t>课程</a:t>
              </a:r>
              <a:r>
                <a:rPr lang="en-US" altLang="zh-CN" sz="1500" b="1" dirty="0">
                  <a:solidFill>
                    <a:prstClr val="black"/>
                  </a:solidFill>
                  <a:latin typeface="Calibri"/>
                  <a:ea typeface="黑体" pitchFamily="49" charset="-122"/>
                </a:rPr>
                <a:t>n</a:t>
              </a:r>
            </a:p>
          </p:txBody>
        </p:sp>
        <p:sp>
          <p:nvSpPr>
            <p:cNvPr id="13" name="Oval 11"/>
            <p:cNvSpPr>
              <a:spLocks noChangeArrowheads="1"/>
            </p:cNvSpPr>
            <p:nvPr/>
          </p:nvSpPr>
          <p:spPr bwMode="ltGray">
            <a:xfrm>
              <a:off x="4803774" y="4449763"/>
              <a:ext cx="914400" cy="914400"/>
            </a:xfrm>
            <a:prstGeom prst="ellipse">
              <a:avLst/>
            </a:prstGeom>
            <a:solidFill>
              <a:srgbClr val="7030A0">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300" b="1" dirty="0">
                  <a:solidFill>
                    <a:prstClr val="black"/>
                  </a:solidFill>
                  <a:latin typeface="Calibri"/>
                  <a:ea typeface="黑体" pitchFamily="49" charset="-122"/>
                </a:rPr>
                <a:t>团队</a:t>
              </a:r>
              <a:r>
                <a:rPr lang="en-US" altLang="zh-CN" sz="1300" b="1" dirty="0">
                  <a:solidFill>
                    <a:prstClr val="black"/>
                  </a:solidFill>
                  <a:latin typeface="Calibri"/>
                  <a:ea typeface="黑体" pitchFamily="49" charset="-122"/>
                </a:rPr>
                <a:t>1</a:t>
              </a:r>
            </a:p>
          </p:txBody>
        </p:sp>
        <p:sp>
          <p:nvSpPr>
            <p:cNvPr id="14" name="Oval 13"/>
            <p:cNvSpPr>
              <a:spLocks noChangeArrowheads="1"/>
            </p:cNvSpPr>
            <p:nvPr/>
          </p:nvSpPr>
          <p:spPr bwMode="ltGray">
            <a:xfrm>
              <a:off x="6137274" y="4445000"/>
              <a:ext cx="914400" cy="914400"/>
            </a:xfrm>
            <a:prstGeom prst="ellipse">
              <a:avLst/>
            </a:prstGeom>
            <a:solidFill>
              <a:srgbClr val="7030A0">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300" b="1" dirty="0">
                  <a:solidFill>
                    <a:prstClr val="black"/>
                  </a:solidFill>
                  <a:latin typeface="Calibri"/>
                  <a:ea typeface="黑体" pitchFamily="49" charset="-122"/>
                </a:rPr>
                <a:t>团队</a:t>
              </a:r>
              <a:r>
                <a:rPr lang="en-US" altLang="zh-CN" sz="1300" b="1" dirty="0">
                  <a:solidFill>
                    <a:prstClr val="black"/>
                  </a:solidFill>
                  <a:latin typeface="Calibri"/>
                  <a:ea typeface="黑体" pitchFamily="49" charset="-122"/>
                </a:rPr>
                <a:t>N</a:t>
              </a:r>
            </a:p>
          </p:txBody>
        </p:sp>
        <p:sp>
          <p:nvSpPr>
            <p:cNvPr id="15" name="Oval 14"/>
            <p:cNvSpPr>
              <a:spLocks noChangeArrowheads="1"/>
            </p:cNvSpPr>
            <p:nvPr/>
          </p:nvSpPr>
          <p:spPr bwMode="ltGray">
            <a:xfrm>
              <a:off x="7851774" y="4449763"/>
              <a:ext cx="914400" cy="914400"/>
            </a:xfrm>
            <a:prstGeom prst="ellipse">
              <a:avLst/>
            </a:prstGeom>
            <a:solidFill>
              <a:srgbClr val="7030A0">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300" b="1" dirty="0">
                  <a:solidFill>
                    <a:prstClr val="black"/>
                  </a:solidFill>
                  <a:latin typeface="Calibri"/>
                  <a:ea typeface="黑体" pitchFamily="49" charset="-122"/>
                </a:rPr>
                <a:t>团队</a:t>
              </a:r>
              <a:r>
                <a:rPr lang="en-US" altLang="zh-CN" sz="1300" b="1" dirty="0">
                  <a:solidFill>
                    <a:prstClr val="black"/>
                  </a:solidFill>
                  <a:latin typeface="Calibri"/>
                  <a:ea typeface="黑体" pitchFamily="49" charset="-122"/>
                </a:rPr>
                <a:t>ⅰ</a:t>
              </a:r>
              <a:endParaRPr lang="zh-CN" altLang="en-US" sz="1300" b="1" dirty="0">
                <a:solidFill>
                  <a:prstClr val="black"/>
                </a:solidFill>
                <a:latin typeface="Calibri"/>
                <a:ea typeface="黑体" pitchFamily="49" charset="-122"/>
              </a:endParaRPr>
            </a:p>
          </p:txBody>
        </p:sp>
        <p:sp>
          <p:nvSpPr>
            <p:cNvPr id="16" name="Oval 15"/>
            <p:cNvSpPr>
              <a:spLocks noChangeArrowheads="1"/>
            </p:cNvSpPr>
            <p:nvPr/>
          </p:nvSpPr>
          <p:spPr bwMode="ltGray">
            <a:xfrm>
              <a:off x="9049915" y="4416426"/>
              <a:ext cx="914400" cy="914400"/>
            </a:xfrm>
            <a:prstGeom prst="ellipse">
              <a:avLst/>
            </a:prstGeom>
            <a:solidFill>
              <a:srgbClr val="7030A0">
                <a:alpha val="32157"/>
              </a:srgbClr>
            </a:solidFill>
            <a:ln w="19050">
              <a:headEnd/>
              <a:tailEnd/>
            </a:ln>
          </p:spPr>
          <p:style>
            <a:lnRef idx="3">
              <a:schemeClr val="lt1"/>
            </a:lnRef>
            <a:fillRef idx="1">
              <a:schemeClr val="accent6"/>
            </a:fillRef>
            <a:effectRef idx="1">
              <a:schemeClr val="accent6"/>
            </a:effectRef>
            <a:fontRef idx="minor">
              <a:schemeClr val="lt1"/>
            </a:fontRef>
          </p:style>
          <p:txBody>
            <a:bodyPr wrap="none" anchor="ctr"/>
            <a:lstStyle/>
            <a:p>
              <a:pPr eaLnBrk="0" fontAlgn="base" hangingPunct="0">
                <a:spcBef>
                  <a:spcPct val="0"/>
                </a:spcBef>
                <a:spcAft>
                  <a:spcPct val="0"/>
                </a:spcAft>
                <a:defRPr/>
              </a:pPr>
              <a:r>
                <a:rPr lang="zh-CN" altLang="en-US" sz="1300" b="1" dirty="0">
                  <a:solidFill>
                    <a:prstClr val="black"/>
                  </a:solidFill>
                  <a:latin typeface="Calibri"/>
                  <a:ea typeface="黑体" pitchFamily="49" charset="-122"/>
                </a:rPr>
                <a:t>团队</a:t>
              </a:r>
              <a:r>
                <a:rPr lang="en-US" altLang="zh-CN" sz="1300" b="1" dirty="0">
                  <a:solidFill>
                    <a:prstClr val="black"/>
                  </a:solidFill>
                  <a:latin typeface="Calibri"/>
                  <a:ea typeface="黑体" pitchFamily="49" charset="-122"/>
                </a:rPr>
                <a:t>n</a:t>
              </a:r>
            </a:p>
          </p:txBody>
        </p:sp>
      </p:grpSp>
      <p:sp>
        <p:nvSpPr>
          <p:cNvPr id="17" name="Freeform 14"/>
          <p:cNvSpPr>
            <a:spLocks/>
          </p:cNvSpPr>
          <p:nvPr/>
        </p:nvSpPr>
        <p:spPr bwMode="auto">
          <a:xfrm>
            <a:off x="628654" y="1008839"/>
            <a:ext cx="390029" cy="332849"/>
          </a:xfrm>
          <a:custGeom>
            <a:avLst/>
            <a:gdLst>
              <a:gd name="T0" fmla="*/ 193 w 391"/>
              <a:gd name="T1" fmla="*/ 400 h 401"/>
              <a:gd name="T2" fmla="*/ 193 w 391"/>
              <a:gd name="T3" fmla="*/ 400 h 401"/>
              <a:gd name="T4" fmla="*/ 231 w 391"/>
              <a:gd name="T5" fmla="*/ 393 h 401"/>
              <a:gd name="T6" fmla="*/ 271 w 391"/>
              <a:gd name="T7" fmla="*/ 383 h 401"/>
              <a:gd name="T8" fmla="*/ 304 w 391"/>
              <a:gd name="T9" fmla="*/ 365 h 401"/>
              <a:gd name="T10" fmla="*/ 332 w 391"/>
              <a:gd name="T11" fmla="*/ 341 h 401"/>
              <a:gd name="T12" fmla="*/ 356 w 391"/>
              <a:gd name="T13" fmla="*/ 313 h 401"/>
              <a:gd name="T14" fmla="*/ 374 w 391"/>
              <a:gd name="T15" fmla="*/ 277 h 401"/>
              <a:gd name="T16" fmla="*/ 385 w 391"/>
              <a:gd name="T17" fmla="*/ 240 h 401"/>
              <a:gd name="T18" fmla="*/ 390 w 391"/>
              <a:gd name="T19" fmla="*/ 200 h 401"/>
              <a:gd name="T20" fmla="*/ 385 w 391"/>
              <a:gd name="T21" fmla="*/ 160 h 401"/>
              <a:gd name="T22" fmla="*/ 374 w 391"/>
              <a:gd name="T23" fmla="*/ 120 h 401"/>
              <a:gd name="T24" fmla="*/ 356 w 391"/>
              <a:gd name="T25" fmla="*/ 87 h 401"/>
              <a:gd name="T26" fmla="*/ 332 w 391"/>
              <a:gd name="T27" fmla="*/ 58 h 401"/>
              <a:gd name="T28" fmla="*/ 304 w 391"/>
              <a:gd name="T29" fmla="*/ 33 h 401"/>
              <a:gd name="T30" fmla="*/ 271 w 391"/>
              <a:gd name="T31" fmla="*/ 15 h 401"/>
              <a:gd name="T32" fmla="*/ 231 w 391"/>
              <a:gd name="T33" fmla="*/ 4 h 401"/>
              <a:gd name="T34" fmla="*/ 193 w 391"/>
              <a:gd name="T35" fmla="*/ 0 h 401"/>
              <a:gd name="T36" fmla="*/ 153 w 391"/>
              <a:gd name="T37" fmla="*/ 4 h 401"/>
              <a:gd name="T38" fmla="*/ 117 w 391"/>
              <a:gd name="T39" fmla="*/ 15 h 401"/>
              <a:gd name="T40" fmla="*/ 85 w 391"/>
              <a:gd name="T41" fmla="*/ 33 h 401"/>
              <a:gd name="T42" fmla="*/ 57 w 391"/>
              <a:gd name="T43" fmla="*/ 58 h 401"/>
              <a:gd name="T44" fmla="*/ 34 w 391"/>
              <a:gd name="T45" fmla="*/ 87 h 401"/>
              <a:gd name="T46" fmla="*/ 17 w 391"/>
              <a:gd name="T47" fmla="*/ 120 h 401"/>
              <a:gd name="T48" fmla="*/ 3 w 391"/>
              <a:gd name="T49" fmla="*/ 160 h 401"/>
              <a:gd name="T50" fmla="*/ 0 w 391"/>
              <a:gd name="T51" fmla="*/ 200 h 401"/>
              <a:gd name="T52" fmla="*/ 3 w 391"/>
              <a:gd name="T53" fmla="*/ 240 h 401"/>
              <a:gd name="T54" fmla="*/ 17 w 391"/>
              <a:gd name="T55" fmla="*/ 277 h 401"/>
              <a:gd name="T56" fmla="*/ 34 w 391"/>
              <a:gd name="T57" fmla="*/ 313 h 401"/>
              <a:gd name="T58" fmla="*/ 57 w 391"/>
              <a:gd name="T59" fmla="*/ 341 h 401"/>
              <a:gd name="T60" fmla="*/ 85 w 391"/>
              <a:gd name="T61" fmla="*/ 365 h 401"/>
              <a:gd name="T62" fmla="*/ 117 w 391"/>
              <a:gd name="T63" fmla="*/ 383 h 401"/>
              <a:gd name="T64" fmla="*/ 153 w 391"/>
              <a:gd name="T65" fmla="*/ 393 h 401"/>
              <a:gd name="T66" fmla="*/ 193 w 391"/>
              <a:gd name="T67" fmla="*/ 40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1"/>
              <a:gd name="T103" fmla="*/ 0 h 401"/>
              <a:gd name="T104" fmla="*/ 391 w 39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1" h="401">
                <a:moveTo>
                  <a:pt x="193" y="400"/>
                </a:moveTo>
                <a:lnTo>
                  <a:pt x="193" y="400"/>
                </a:lnTo>
                <a:lnTo>
                  <a:pt x="231" y="393"/>
                </a:lnTo>
                <a:lnTo>
                  <a:pt x="271" y="383"/>
                </a:lnTo>
                <a:lnTo>
                  <a:pt x="304" y="365"/>
                </a:lnTo>
                <a:lnTo>
                  <a:pt x="332" y="341"/>
                </a:lnTo>
                <a:lnTo>
                  <a:pt x="356" y="313"/>
                </a:lnTo>
                <a:lnTo>
                  <a:pt x="374" y="277"/>
                </a:lnTo>
                <a:lnTo>
                  <a:pt x="385" y="240"/>
                </a:lnTo>
                <a:lnTo>
                  <a:pt x="390" y="200"/>
                </a:lnTo>
                <a:lnTo>
                  <a:pt x="385" y="160"/>
                </a:lnTo>
                <a:lnTo>
                  <a:pt x="374" y="120"/>
                </a:lnTo>
                <a:lnTo>
                  <a:pt x="356" y="87"/>
                </a:lnTo>
                <a:lnTo>
                  <a:pt x="332" y="58"/>
                </a:lnTo>
                <a:lnTo>
                  <a:pt x="304" y="33"/>
                </a:lnTo>
                <a:lnTo>
                  <a:pt x="271" y="15"/>
                </a:lnTo>
                <a:lnTo>
                  <a:pt x="231" y="4"/>
                </a:lnTo>
                <a:lnTo>
                  <a:pt x="193" y="0"/>
                </a:lnTo>
                <a:lnTo>
                  <a:pt x="153" y="4"/>
                </a:lnTo>
                <a:lnTo>
                  <a:pt x="117" y="15"/>
                </a:lnTo>
                <a:lnTo>
                  <a:pt x="85" y="33"/>
                </a:lnTo>
                <a:lnTo>
                  <a:pt x="57" y="58"/>
                </a:lnTo>
                <a:lnTo>
                  <a:pt x="34" y="87"/>
                </a:lnTo>
                <a:lnTo>
                  <a:pt x="17" y="120"/>
                </a:lnTo>
                <a:lnTo>
                  <a:pt x="3" y="160"/>
                </a:lnTo>
                <a:lnTo>
                  <a:pt x="0" y="200"/>
                </a:lnTo>
                <a:lnTo>
                  <a:pt x="3" y="240"/>
                </a:lnTo>
                <a:lnTo>
                  <a:pt x="17" y="277"/>
                </a:lnTo>
                <a:lnTo>
                  <a:pt x="34" y="313"/>
                </a:lnTo>
                <a:lnTo>
                  <a:pt x="57" y="341"/>
                </a:lnTo>
                <a:lnTo>
                  <a:pt x="85" y="365"/>
                </a:lnTo>
                <a:lnTo>
                  <a:pt x="117" y="383"/>
                </a:lnTo>
                <a:lnTo>
                  <a:pt x="153" y="393"/>
                </a:lnTo>
                <a:lnTo>
                  <a:pt x="193" y="400"/>
                </a:lnTo>
              </a:path>
            </a:pathLst>
          </a:custGeom>
          <a:solidFill>
            <a:srgbClr val="FFCC00"/>
          </a:solidFill>
          <a:ln w="25400" cap="flat" cmpd="sng" algn="ctr">
            <a:noFill/>
            <a:prstDash val="solid"/>
          </a:ln>
          <a:effectLst>
            <a:outerShdw blurRad="225425" dist="38100" dir="5220000" algn="ctr">
              <a:srgbClr val="000000">
                <a:alpha val="33000"/>
              </a:srgbClr>
            </a:outerShdw>
          </a:effectLst>
          <a:scene3d>
            <a:camera prst="perspectiveFront"/>
            <a:lightRig rig="balanced" dir="t"/>
          </a:scene3d>
          <a:sp3d extrusionH="1428750" prstMaterial="plastic">
            <a:bevelT w="152400" h="50800" prst="softRound"/>
            <a:bevelB w="0" h="400050"/>
            <a:extrusionClr>
              <a:sysClr val="window" lastClr="FFFFFF"/>
            </a:extrusionClr>
            <a:contourClr>
              <a:sysClr val="window" lastClr="FFFFFF"/>
            </a:contourClr>
          </a:sp3d>
        </p:spPr>
        <p:txBody>
          <a:bodyPr lIns="91402" tIns="45701" rIns="91402" bIns="45701" anchor="ctr">
            <a:sp3d/>
          </a:bodyPr>
          <a:lstStyle/>
          <a:p>
            <a:pPr marL="0" lvl="2" algn="ctr" defTabSz="685309" eaLnBrk="0" fontAlgn="ctr" hangingPunct="0">
              <a:buClr>
                <a:srgbClr val="FF0000"/>
              </a:buClr>
              <a:buSzPct val="70000"/>
              <a:buFont typeface="Wingdings" pitchFamily="2" charset="2"/>
              <a:buChar char="u"/>
              <a:tabLst>
                <a:tab pos="102320" algn="l"/>
              </a:tabLst>
              <a:defRPr/>
            </a:pPr>
            <a:endParaRPr lang="zh-CN" altLang="en-US" sz="1200" b="1"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xmlns="" val="32635836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5475">
                                            <p:txEl>
                                              <p:pRg st="1" end="1"/>
                                            </p:txEl>
                                          </p:spTgt>
                                        </p:tgtEl>
                                        <p:attrNameLst>
                                          <p:attrName>style.visibility</p:attrName>
                                        </p:attrNameLst>
                                      </p:cBhvr>
                                      <p:to>
                                        <p:strVal val="visible"/>
                                      </p:to>
                                    </p:set>
                                    <p:anim calcmode="lin" valueType="num">
                                      <p:cBhvr additive="base">
                                        <p:cTn id="7"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5475">
                                            <p:txEl>
                                              <p:pRg st="2" end="2"/>
                                            </p:txEl>
                                          </p:spTgt>
                                        </p:tgtEl>
                                        <p:attrNameLst>
                                          <p:attrName>style.visibility</p:attrName>
                                        </p:attrNameLst>
                                      </p:cBhvr>
                                      <p:to>
                                        <p:strVal val="visible"/>
                                      </p:to>
                                    </p:set>
                                    <p:anim calcmode="lin" valueType="num">
                                      <p:cBhvr additive="base">
                                        <p:cTn id="13"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anim calcmode="lin" valueType="num">
                                      <p:cBhvr additive="base">
                                        <p:cTn id="19"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193837" y="830794"/>
            <a:ext cx="3950229" cy="2052570"/>
          </a:xfrm>
          <a:prstGeom prst="rect">
            <a:avLst/>
          </a:prstGeom>
        </p:spPr>
      </p:pic>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93833" y="3141875"/>
            <a:ext cx="3949538" cy="2197416"/>
          </a:xfrm>
          <a:prstGeom prst="rect">
            <a:avLst/>
          </a:prstGeom>
        </p:spPr>
      </p:pic>
      <p:sp>
        <p:nvSpPr>
          <p:cNvPr id="4" name="矩形 3"/>
          <p:cNvSpPr/>
          <p:nvPr/>
        </p:nvSpPr>
        <p:spPr>
          <a:xfrm>
            <a:off x="438874" y="1740663"/>
            <a:ext cx="3720422" cy="1172629"/>
          </a:xfrm>
          <a:prstGeom prst="rect">
            <a:avLst/>
          </a:prstGeom>
        </p:spPr>
        <p:txBody>
          <a:bodyPr wrap="square">
            <a:spAutoFit/>
          </a:bodyPr>
          <a:lstStyle/>
          <a:p>
            <a:pPr>
              <a:lnSpc>
                <a:spcPct val="130000"/>
              </a:lnSpc>
            </a:pPr>
            <a:r>
              <a:rPr lang="en-US" altLang="zh-CN" dirty="0">
                <a:solidFill>
                  <a:srgbClr val="C00000"/>
                </a:solidFill>
                <a:latin typeface="微软雅黑" panose="020B0503020204020204" pitchFamily="34" charset="-122"/>
                <a:ea typeface="微软雅黑" panose="020B0503020204020204" pitchFamily="34" charset="-122"/>
              </a:rPr>
              <a:t>8</a:t>
            </a:r>
            <a:r>
              <a:rPr lang="zh-CN" altLang="en-US" dirty="0">
                <a:solidFill>
                  <a:srgbClr val="C00000"/>
                </a:solidFill>
                <a:latin typeface="微软雅黑" panose="020B0503020204020204" pitchFamily="34" charset="-122"/>
                <a:ea typeface="微软雅黑" panose="020B0503020204020204" pitchFamily="34" charset="-122"/>
              </a:rPr>
              <a:t>期培训，历时</a:t>
            </a:r>
            <a:r>
              <a:rPr lang="en-US" altLang="zh-CN" dirty="0">
                <a:solidFill>
                  <a:srgbClr val="C00000"/>
                </a:solidFill>
                <a:latin typeface="微软雅黑" panose="020B0503020204020204" pitchFamily="34" charset="-122"/>
                <a:ea typeface="微软雅黑" panose="020B0503020204020204" pitchFamily="34" charset="-122"/>
              </a:rPr>
              <a:t>9</a:t>
            </a:r>
            <a:r>
              <a:rPr lang="zh-CN" altLang="en-US" dirty="0">
                <a:solidFill>
                  <a:srgbClr val="C00000"/>
                </a:solidFill>
                <a:latin typeface="微软雅黑" panose="020B0503020204020204" pitchFamily="34" charset="-122"/>
                <a:ea typeface="微软雅黑" panose="020B0503020204020204" pitchFamily="34" charset="-122"/>
              </a:rPr>
              <a:t>天，</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30000"/>
              </a:lnSpc>
            </a:pPr>
            <a:r>
              <a:rPr lang="en-US" altLang="zh-CN" dirty="0">
                <a:solidFill>
                  <a:srgbClr val="C00000"/>
                </a:solidFill>
                <a:latin typeface="微软雅黑" panose="020B0503020204020204" pitchFamily="34" charset="-122"/>
                <a:ea typeface="微软雅黑" panose="020B0503020204020204" pitchFamily="34" charset="-122"/>
              </a:rPr>
              <a:t>31</a:t>
            </a:r>
            <a:r>
              <a:rPr lang="zh-CN" altLang="en-US" dirty="0">
                <a:solidFill>
                  <a:srgbClr val="C00000"/>
                </a:solidFill>
                <a:latin typeface="微软雅黑" panose="020B0503020204020204" pitchFamily="34" charset="-122"/>
                <a:ea typeface="微软雅黑" panose="020B0503020204020204" pitchFamily="34" charset="-122"/>
              </a:rPr>
              <a:t>个省市地区，</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30000"/>
              </a:lnSpc>
            </a:pPr>
            <a:r>
              <a:rPr lang="en-US" altLang="zh-CN" dirty="0">
                <a:solidFill>
                  <a:srgbClr val="C00000"/>
                </a:solidFill>
                <a:latin typeface="微软雅黑" panose="020B0503020204020204" pitchFamily="34" charset="-122"/>
                <a:ea typeface="微软雅黑" panose="020B0503020204020204" pitchFamily="34" charset="-122"/>
              </a:rPr>
              <a:t>1135</a:t>
            </a:r>
            <a:r>
              <a:rPr lang="zh-CN" altLang="en-US" dirty="0">
                <a:solidFill>
                  <a:srgbClr val="C00000"/>
                </a:solidFill>
                <a:latin typeface="微软雅黑" panose="020B0503020204020204" pitchFamily="34" charset="-122"/>
                <a:ea typeface="微软雅黑" panose="020B0503020204020204" pitchFamily="34" charset="-122"/>
              </a:rPr>
              <a:t>家单位，</a:t>
            </a:r>
            <a:r>
              <a:rPr lang="en-US" altLang="zh-CN" dirty="0">
                <a:solidFill>
                  <a:srgbClr val="C00000"/>
                </a:solidFill>
                <a:latin typeface="微软雅黑" panose="020B0503020204020204" pitchFamily="34" charset="-122"/>
                <a:ea typeface="微软雅黑" panose="020B0503020204020204" pitchFamily="34" charset="-122"/>
              </a:rPr>
              <a:t>2234</a:t>
            </a:r>
            <a:r>
              <a:rPr lang="zh-CN" altLang="en-US" dirty="0">
                <a:solidFill>
                  <a:srgbClr val="C00000"/>
                </a:solidFill>
                <a:latin typeface="微软雅黑" panose="020B0503020204020204" pitchFamily="34" charset="-122"/>
                <a:ea typeface="微软雅黑" panose="020B0503020204020204" pitchFamily="34" charset="-122"/>
              </a:rPr>
              <a:t>名代表</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5" name="标题 4"/>
          <p:cNvSpPr>
            <a:spLocks noGrp="1"/>
          </p:cNvSpPr>
          <p:nvPr>
            <p:ph type="title"/>
          </p:nvPr>
        </p:nvSpPr>
        <p:spPr/>
        <p:txBody>
          <a:bodyPr/>
          <a:lstStyle/>
          <a:p>
            <a:r>
              <a:rPr lang="zh-CN" altLang="en-US" dirty="0"/>
              <a:t>诊改工作推进</a:t>
            </a:r>
            <a:r>
              <a:rPr lang="zh-CN" altLang="en-US" dirty="0" smtClean="0"/>
              <a:t>情况</a:t>
            </a:r>
            <a:endParaRPr lang="zh-CN" altLang="en-US" dirty="0"/>
          </a:p>
        </p:txBody>
      </p:sp>
      <p:sp>
        <p:nvSpPr>
          <p:cNvPr id="8" name="矩形 7"/>
          <p:cNvSpPr/>
          <p:nvPr/>
        </p:nvSpPr>
        <p:spPr>
          <a:xfrm>
            <a:off x="5193835" y="2722675"/>
            <a:ext cx="3950169" cy="330022"/>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p:nvSpPr>
        <p:spPr>
          <a:xfrm>
            <a:off x="5193774" y="2773568"/>
            <a:ext cx="3602268" cy="300082"/>
          </a:xfrm>
          <a:prstGeom prst="rect">
            <a:avLst/>
          </a:prstGeom>
          <a:noFill/>
        </p:spPr>
        <p:txBody>
          <a:bodyPr wrap="none" rtlCol="0">
            <a:spAutoFit/>
          </a:bodyPr>
          <a:lstStyle/>
          <a:p>
            <a:r>
              <a:rPr lang="en-US" altLang="zh-CN" sz="1350" dirty="0">
                <a:solidFill>
                  <a:schemeClr val="bg1"/>
                </a:solidFill>
                <a:latin typeface="微软雅黑" panose="020B0503020204020204" pitchFamily="34" charset="-122"/>
                <a:ea typeface="微软雅黑" panose="020B0503020204020204" pitchFamily="34" charset="-122"/>
              </a:rPr>
              <a:t>&gt;</a:t>
            </a:r>
            <a:r>
              <a:rPr lang="zh-CN" altLang="en-US" sz="1350" dirty="0">
                <a:solidFill>
                  <a:schemeClr val="bg1"/>
                </a:solidFill>
                <a:latin typeface="微软雅黑" panose="020B0503020204020204" pitchFamily="34" charset="-122"/>
                <a:ea typeface="微软雅黑" panose="020B0503020204020204" pitchFamily="34" charset="-122"/>
              </a:rPr>
              <a:t>教育部职成司</a:t>
            </a:r>
            <a:r>
              <a:rPr lang="zh-CN" altLang="en-US" sz="1350" dirty="0" smtClean="0">
                <a:solidFill>
                  <a:schemeClr val="bg1"/>
                </a:solidFill>
                <a:latin typeface="微软雅黑" panose="020B0503020204020204" pitchFamily="34" charset="-122"/>
                <a:ea typeface="微软雅黑" panose="020B0503020204020204" pitchFamily="34" charset="-122"/>
              </a:rPr>
              <a:t>高职发展处</a:t>
            </a:r>
            <a:r>
              <a:rPr lang="zh-CN" altLang="en-US" sz="1350" b="1" dirty="0" smtClean="0">
                <a:solidFill>
                  <a:schemeClr val="bg1"/>
                </a:solidFill>
                <a:latin typeface="微软雅黑" panose="020B0503020204020204" pitchFamily="34" charset="-122"/>
                <a:ea typeface="微软雅黑" panose="020B0503020204020204" pitchFamily="34" charset="-122"/>
              </a:rPr>
              <a:t>林宇处长</a:t>
            </a:r>
            <a:r>
              <a:rPr lang="zh-CN" altLang="en-US" sz="1350" dirty="0" smtClean="0">
                <a:solidFill>
                  <a:schemeClr val="bg1"/>
                </a:solidFill>
                <a:latin typeface="微软雅黑" panose="020B0503020204020204" pitchFamily="34" charset="-122"/>
                <a:ea typeface="微软雅黑" panose="020B0503020204020204" pitchFamily="34" charset="-122"/>
              </a:rPr>
              <a:t>到会</a:t>
            </a:r>
            <a:r>
              <a:rPr lang="zh-CN" altLang="en-US" sz="1350" b="1" dirty="0" smtClean="0">
                <a:solidFill>
                  <a:schemeClr val="bg1"/>
                </a:solidFill>
                <a:latin typeface="微软雅黑" panose="020B0503020204020204" pitchFamily="34" charset="-122"/>
                <a:ea typeface="微软雅黑" panose="020B0503020204020204" pitchFamily="34" charset="-122"/>
                <a:hlinkClick r:id="rId4" action="ppaction://hlinkpres?slideindex=1&amp;slidetitle="/>
              </a:rPr>
              <a:t>讲话</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5207491" y="5104735"/>
            <a:ext cx="3950169" cy="330022"/>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文本框 9"/>
          <p:cNvSpPr txBox="1"/>
          <p:nvPr/>
        </p:nvSpPr>
        <p:spPr>
          <a:xfrm>
            <a:off x="4989496" y="5155628"/>
            <a:ext cx="3948517" cy="300082"/>
          </a:xfrm>
          <a:prstGeom prst="rect">
            <a:avLst/>
          </a:prstGeom>
          <a:noFill/>
        </p:spPr>
        <p:txBody>
          <a:bodyPr wrap="none" rtlCol="0">
            <a:spAutoFit/>
          </a:bodyPr>
          <a:lstStyle/>
          <a:p>
            <a:r>
              <a:rPr lang="en-US" altLang="zh-CN" sz="1350" dirty="0">
                <a:solidFill>
                  <a:schemeClr val="bg1"/>
                </a:solidFill>
                <a:latin typeface="微软雅黑" panose="020B0503020204020204" pitchFamily="34" charset="-122"/>
                <a:ea typeface="微软雅黑" panose="020B0503020204020204" pitchFamily="34" charset="-122"/>
              </a:rPr>
              <a:t>&gt;</a:t>
            </a:r>
            <a:r>
              <a:rPr lang="zh-CN" altLang="en-US" sz="1350" dirty="0">
                <a:solidFill>
                  <a:schemeClr val="bg1"/>
                </a:solidFill>
                <a:latin typeface="微软雅黑" panose="020B0503020204020204" pitchFamily="34" charset="-122"/>
                <a:ea typeface="微软雅黑" panose="020B0503020204020204" pitchFamily="34" charset="-122"/>
              </a:rPr>
              <a:t>教育部职成司</a:t>
            </a:r>
            <a:r>
              <a:rPr lang="zh-CN" altLang="en-US" sz="1350" dirty="0" smtClean="0">
                <a:solidFill>
                  <a:schemeClr val="bg1"/>
                </a:solidFill>
                <a:latin typeface="微软雅黑" panose="020B0503020204020204" pitchFamily="34" charset="-122"/>
                <a:ea typeface="微软雅黑" panose="020B0503020204020204" pitchFamily="34" charset="-122"/>
              </a:rPr>
              <a:t>高职发展处</a:t>
            </a:r>
            <a:r>
              <a:rPr lang="zh-CN" altLang="en-US" sz="1350" dirty="0">
                <a:solidFill>
                  <a:schemeClr val="bg1"/>
                </a:solidFill>
                <a:latin typeface="微软雅黑" panose="020B0503020204020204" pitchFamily="34" charset="-122"/>
                <a:ea typeface="微软雅黑" panose="020B0503020204020204" pitchFamily="34" charset="-122"/>
              </a:rPr>
              <a:t>任占</a:t>
            </a:r>
            <a:r>
              <a:rPr lang="zh-CN" altLang="en-US" sz="1350" dirty="0" smtClean="0">
                <a:solidFill>
                  <a:schemeClr val="bg1"/>
                </a:solidFill>
                <a:latin typeface="微软雅黑" panose="020B0503020204020204" pitchFamily="34" charset="-122"/>
                <a:ea typeface="微软雅黑" panose="020B0503020204020204" pitchFamily="34" charset="-122"/>
              </a:rPr>
              <a:t>营副处长到会</a:t>
            </a:r>
            <a:r>
              <a:rPr lang="zh-CN" altLang="en-US" sz="1350" b="1" dirty="0" smtClean="0">
                <a:solidFill>
                  <a:schemeClr val="bg1"/>
                </a:solidFill>
                <a:latin typeface="微软雅黑" panose="020B0503020204020204" pitchFamily="34" charset="-122"/>
                <a:ea typeface="微软雅黑" panose="020B0503020204020204" pitchFamily="34" charset="-122"/>
                <a:hlinkClick r:id="rId5" action="ppaction://hlinkpres?slideindex=1&amp;slidetitle="/>
              </a:rPr>
              <a:t>讲话</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438878" y="833377"/>
            <a:ext cx="4557715" cy="972574"/>
          </a:xfrm>
          <a:prstGeom prst="rect">
            <a:avLst/>
          </a:prstGeom>
        </p:spPr>
        <p:txBody>
          <a:bodyPr wrap="square">
            <a:spAutoFit/>
          </a:bodyPr>
          <a:lstStyle/>
          <a:p>
            <a:pPr marL="214313" indent="-214313">
              <a:lnSpc>
                <a:spcPct val="130000"/>
              </a:lnSpc>
              <a:buFont typeface="Wingdings" panose="05000000000000000000" pitchFamily="2" charset="2"/>
              <a:buChar char="n"/>
            </a:pPr>
            <a:r>
              <a:rPr lang="zh-CN" altLang="en-US" sz="2200" dirty="0">
                <a:latin typeface="微软雅黑" panose="020B0503020204020204" pitchFamily="34" charset="-122"/>
                <a:ea typeface="微软雅黑" panose="020B0503020204020204" pitchFamily="34" charset="-122"/>
              </a:rPr>
              <a:t>全国职业院校教学工作诊断与改进制度建设培训</a:t>
            </a:r>
            <a:endParaRPr lang="zh-CN" altLang="en-US" sz="2200" dirty="0"/>
          </a:p>
        </p:txBody>
      </p:sp>
      <p:graphicFrame>
        <p:nvGraphicFramePr>
          <p:cNvPr id="12" name="表格 11"/>
          <p:cNvGraphicFramePr>
            <a:graphicFrameLocks noGrp="1"/>
          </p:cNvGraphicFramePr>
          <p:nvPr>
            <p:extLst>
              <p:ext uri="{D42A27DB-BD31-4B8C-83A1-F6EECF244321}">
                <p14:modId xmlns="" xmlns:p14="http://schemas.microsoft.com/office/powerpoint/2010/main" val="1501656832"/>
              </p:ext>
            </p:extLst>
          </p:nvPr>
        </p:nvGraphicFramePr>
        <p:xfrm>
          <a:off x="322716" y="2814658"/>
          <a:ext cx="4557715" cy="2720344"/>
        </p:xfrm>
        <a:graphic>
          <a:graphicData uri="http://schemas.openxmlformats.org/drawingml/2006/table">
            <a:tbl>
              <a:tblPr firstRow="1" bandRow="1">
                <a:tableStyleId>{5C22544A-7EE6-4342-B048-85BDC9FD1C3A}</a:tableStyleId>
              </a:tblPr>
              <a:tblGrid>
                <a:gridCol w="1532802"/>
                <a:gridCol w="571500"/>
                <a:gridCol w="671513"/>
                <a:gridCol w="724624"/>
                <a:gridCol w="1057276"/>
              </a:tblGrid>
              <a:tr h="585470">
                <a:tc>
                  <a:txBody>
                    <a:bodyPr/>
                    <a:lstStyle/>
                    <a:p>
                      <a:pPr algn="ctr">
                        <a:lnSpc>
                          <a:spcPct val="130000"/>
                        </a:lnSpc>
                      </a:pPr>
                      <a:r>
                        <a:rPr lang="zh-CN" altLang="en-US" sz="1300" dirty="0" smtClean="0">
                          <a:latin typeface="微软雅黑" panose="020B0503020204020204" pitchFamily="34" charset="-122"/>
                          <a:ea typeface="微软雅黑" panose="020B0503020204020204" pitchFamily="34" charset="-122"/>
                        </a:rPr>
                        <a:t>培训对象</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zh-CN" altLang="en-US" sz="1300" dirty="0" smtClean="0">
                          <a:latin typeface="微软雅黑" panose="020B0503020204020204" pitchFamily="34" charset="-122"/>
                          <a:ea typeface="微软雅黑" panose="020B0503020204020204" pitchFamily="34" charset="-122"/>
                        </a:rPr>
                        <a:t>期数</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zh-CN" altLang="en-US" sz="1300" dirty="0" smtClean="0">
                          <a:latin typeface="微软雅黑" panose="020B0503020204020204" pitchFamily="34" charset="-122"/>
                          <a:ea typeface="微软雅黑" panose="020B0503020204020204" pitchFamily="34" charset="-122"/>
                        </a:rPr>
                        <a:t>地区数</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zh-CN" altLang="en-US" sz="1300" dirty="0" smtClean="0">
                          <a:latin typeface="微软雅黑" panose="020B0503020204020204" pitchFamily="34" charset="-122"/>
                          <a:ea typeface="微软雅黑" panose="020B0503020204020204" pitchFamily="34" charset="-122"/>
                        </a:rPr>
                        <a:t>单位数</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zh-CN" altLang="en-US" sz="1300" dirty="0" smtClean="0">
                          <a:latin typeface="微软雅黑" panose="020B0503020204020204" pitchFamily="34" charset="-122"/>
                          <a:ea typeface="微软雅黑" panose="020B0503020204020204" pitchFamily="34" charset="-122"/>
                        </a:rPr>
                        <a:t>代表数</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r>
              <a:tr h="321311">
                <a:tc>
                  <a:txBody>
                    <a:bodyPr/>
                    <a:lstStyle/>
                    <a:p>
                      <a:pPr>
                        <a:lnSpc>
                          <a:spcPct val="130000"/>
                        </a:lnSpc>
                      </a:pPr>
                      <a:r>
                        <a:rPr lang="zh-CN" altLang="en-US" sz="1300" dirty="0" smtClean="0">
                          <a:latin typeface="微软雅黑" panose="020B0503020204020204" pitchFamily="34" charset="-122"/>
                          <a:ea typeface="微软雅黑" panose="020B0503020204020204" pitchFamily="34" charset="-122"/>
                        </a:rPr>
                        <a:t>省专委高职组</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2</a:t>
                      </a:r>
                      <a:r>
                        <a:rPr lang="zh-CN" altLang="en-US" sz="1300" dirty="0" smtClean="0">
                          <a:latin typeface="微软雅黑" panose="020B0503020204020204" pitchFamily="34" charset="-122"/>
                          <a:ea typeface="微软雅黑" panose="020B0503020204020204" pitchFamily="34" charset="-122"/>
                        </a:rPr>
                        <a:t>期</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31</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398</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r>
              <a:tr h="321311">
                <a:tc>
                  <a:txBody>
                    <a:bodyPr/>
                    <a:lstStyle/>
                    <a:p>
                      <a:pPr>
                        <a:lnSpc>
                          <a:spcPct val="130000"/>
                        </a:lnSpc>
                      </a:pPr>
                      <a:r>
                        <a:rPr lang="zh-CN" altLang="en-US" sz="1300" dirty="0" smtClean="0">
                          <a:latin typeface="微软雅黑" panose="020B0503020204020204" pitchFamily="34" charset="-122"/>
                          <a:ea typeface="微软雅黑" panose="020B0503020204020204" pitchFamily="34" charset="-122"/>
                        </a:rPr>
                        <a:t>省专委中职组</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2</a:t>
                      </a:r>
                      <a:r>
                        <a:rPr lang="zh-CN" altLang="en-US" sz="1300" dirty="0" smtClean="0">
                          <a:latin typeface="微软雅黑" panose="020B0503020204020204" pitchFamily="34" charset="-122"/>
                          <a:ea typeface="微软雅黑" panose="020B0503020204020204" pitchFamily="34" charset="-122"/>
                        </a:rPr>
                        <a:t>期</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26</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303</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r>
              <a:tr h="321311">
                <a:tc>
                  <a:txBody>
                    <a:bodyPr/>
                    <a:lstStyle/>
                    <a:p>
                      <a:pPr>
                        <a:lnSpc>
                          <a:spcPct val="130000"/>
                        </a:lnSpc>
                      </a:pPr>
                      <a:r>
                        <a:rPr lang="zh-CN" altLang="en-US" sz="1300" dirty="0" smtClean="0">
                          <a:latin typeface="微软雅黑" panose="020B0503020204020204" pitchFamily="34" charset="-122"/>
                          <a:ea typeface="微软雅黑" panose="020B0503020204020204" pitchFamily="34" charset="-122"/>
                        </a:rPr>
                        <a:t>高职书记院长</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2</a:t>
                      </a:r>
                      <a:r>
                        <a:rPr lang="zh-CN" altLang="en-US" sz="1300" dirty="0" smtClean="0">
                          <a:latin typeface="微软雅黑" panose="020B0503020204020204" pitchFamily="34" charset="-122"/>
                          <a:ea typeface="微软雅黑" panose="020B0503020204020204" pitchFamily="34" charset="-122"/>
                        </a:rPr>
                        <a:t>期</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31</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515</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873</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r>
              <a:tr h="321311">
                <a:tc>
                  <a:txBody>
                    <a:bodyPr/>
                    <a:lstStyle/>
                    <a:p>
                      <a:pPr>
                        <a:lnSpc>
                          <a:spcPct val="130000"/>
                        </a:lnSpc>
                      </a:pPr>
                      <a:r>
                        <a:rPr lang="zh-CN" altLang="en-US" sz="1300" dirty="0" smtClean="0">
                          <a:latin typeface="微软雅黑" panose="020B0503020204020204" pitchFamily="34" charset="-122"/>
                          <a:ea typeface="微软雅黑" panose="020B0503020204020204" pitchFamily="34" charset="-122"/>
                        </a:rPr>
                        <a:t>中职书记院长</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2</a:t>
                      </a:r>
                      <a:r>
                        <a:rPr lang="zh-CN" altLang="en-US" sz="1300" dirty="0" smtClean="0">
                          <a:latin typeface="微软雅黑" panose="020B0503020204020204" pitchFamily="34" charset="-122"/>
                          <a:ea typeface="微软雅黑" panose="020B0503020204020204" pitchFamily="34" charset="-122"/>
                        </a:rPr>
                        <a:t>期</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29</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569</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652</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r>
              <a:tr h="849630">
                <a:tc>
                  <a:txBody>
                    <a:bodyPr/>
                    <a:lstStyle/>
                    <a:p>
                      <a:pPr>
                        <a:lnSpc>
                          <a:spcPct val="130000"/>
                        </a:lnSpc>
                      </a:pPr>
                      <a:r>
                        <a:rPr lang="zh-CN" altLang="en-US" sz="1300" dirty="0" smtClean="0">
                          <a:latin typeface="微软雅黑" panose="020B0503020204020204" pitchFamily="34" charset="-122"/>
                          <a:ea typeface="微软雅黑" panose="020B0503020204020204" pitchFamily="34" charset="-122"/>
                        </a:rPr>
                        <a:t>教育行政部门、政府、企业、团体</a:t>
                      </a:r>
                    </a:p>
                  </a:txBody>
                  <a:tcPr marL="68580" marR="68580" marT="28576" marB="28576"/>
                </a:tc>
                <a:tc>
                  <a:txBody>
                    <a:bodyPr/>
                    <a:lstStyle/>
                    <a:p>
                      <a:pPr algn="ctr">
                        <a:lnSpc>
                          <a:spcPct val="130000"/>
                        </a:lnSpc>
                      </a:pP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51</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c>
                  <a:txBody>
                    <a:bodyPr/>
                    <a:lstStyle/>
                    <a:p>
                      <a:pPr algn="ctr">
                        <a:lnSpc>
                          <a:spcPct val="130000"/>
                        </a:lnSpc>
                      </a:pPr>
                      <a:r>
                        <a:rPr lang="en-US" altLang="zh-CN" sz="1300" dirty="0" smtClean="0">
                          <a:latin typeface="微软雅黑" panose="020B0503020204020204" pitchFamily="34" charset="-122"/>
                          <a:ea typeface="微软雅黑" panose="020B0503020204020204" pitchFamily="34" charset="-122"/>
                        </a:rPr>
                        <a:t>78(</a:t>
                      </a:r>
                      <a:r>
                        <a:rPr lang="zh-CN" altLang="en-US" sz="1300" dirty="0" smtClean="0">
                          <a:latin typeface="微软雅黑" panose="020B0503020204020204" pitchFamily="34" charset="-122"/>
                          <a:ea typeface="微软雅黑" panose="020B0503020204020204" pitchFamily="34" charset="-122"/>
                        </a:rPr>
                        <a:t>专委双重身份）</a:t>
                      </a:r>
                      <a:endParaRPr lang="zh-CN" altLang="en-US" sz="1300" dirty="0">
                        <a:latin typeface="微软雅黑" panose="020B0503020204020204" pitchFamily="34" charset="-122"/>
                        <a:ea typeface="微软雅黑" panose="020B0503020204020204" pitchFamily="34" charset="-122"/>
                      </a:endParaRPr>
                    </a:p>
                  </a:txBody>
                  <a:tcPr marL="68580" marR="68580" marT="28576" marB="28576"/>
                </a:tc>
              </a:tr>
            </a:tbl>
          </a:graphicData>
        </a:graphic>
      </p:graphicFrame>
    </p:spTree>
    <p:extLst>
      <p:ext uri="{BB962C8B-B14F-4D97-AF65-F5344CB8AC3E}">
        <p14:creationId xmlns="" xmlns:p14="http://schemas.microsoft.com/office/powerpoint/2010/main" val="8347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4990" y="89513"/>
            <a:ext cx="5702703" cy="671190"/>
          </a:xfrm>
        </p:spPr>
        <p:txBody>
          <a:bodyPr>
            <a:normAutofit/>
          </a:bodyPr>
          <a:lstStyle/>
          <a:p>
            <a:r>
              <a:rPr lang="zh-CN" altLang="en-US" dirty="0" smtClean="0"/>
              <a:t>林宇处长在重庆推进会上的讲话</a:t>
            </a:r>
            <a:endParaRPr lang="zh-CN" altLang="en-US" dirty="0"/>
          </a:p>
        </p:txBody>
      </p:sp>
      <p:sp>
        <p:nvSpPr>
          <p:cNvPr id="90115" name="Rectangle 3"/>
          <p:cNvSpPr>
            <a:spLocks noGrp="1" noChangeArrowheads="1"/>
          </p:cNvSpPr>
          <p:nvPr>
            <p:ph idx="1"/>
          </p:nvPr>
        </p:nvSpPr>
        <p:spPr>
          <a:xfrm>
            <a:off x="449553" y="760734"/>
            <a:ext cx="8598120" cy="4511687"/>
          </a:xfrm>
        </p:spPr>
        <p:txBody>
          <a:bodyPr>
            <a:noAutofit/>
          </a:bodyPr>
          <a:lstStyle/>
          <a:p>
            <a:pPr eaLnBrk="1" hangingPunct="1">
              <a:lnSpc>
                <a:spcPct val="90000"/>
              </a:lnSpc>
              <a:buNone/>
            </a:pPr>
            <a:r>
              <a:rPr lang="zh-CN" altLang="en-US" sz="2200" b="1" dirty="0" smtClean="0">
                <a:solidFill>
                  <a:schemeClr val="tx1">
                    <a:lumMod val="75000"/>
                    <a:lumOff val="25000"/>
                  </a:schemeClr>
                </a:solidFill>
              </a:rPr>
              <a:t>诊改工作：</a:t>
            </a:r>
            <a:r>
              <a:rPr lang="zh-CN" altLang="en-US" sz="2200" b="1" dirty="0" smtClean="0">
                <a:solidFill>
                  <a:srgbClr val="C00000"/>
                </a:solidFill>
              </a:rPr>
              <a:t>方向明确、认识深化、实践引领</a:t>
            </a:r>
            <a:endParaRPr lang="zh-CN" altLang="en-US" sz="2200" b="1" dirty="0">
              <a:solidFill>
                <a:srgbClr val="C00000"/>
              </a:solidFill>
            </a:endParaRPr>
          </a:p>
          <a:p>
            <a:pPr>
              <a:lnSpc>
                <a:spcPct val="90000"/>
              </a:lnSpc>
              <a:buNone/>
            </a:pPr>
            <a:r>
              <a:rPr lang="zh-CN" altLang="en-US" sz="2200" b="1" dirty="0" smtClean="0">
                <a:solidFill>
                  <a:srgbClr val="C00000"/>
                </a:solidFill>
              </a:rPr>
              <a:t>意义：  </a:t>
            </a:r>
            <a:r>
              <a:rPr lang="en-US" altLang="zh-CN" sz="2200" b="1" dirty="0" smtClean="0">
                <a:solidFill>
                  <a:schemeClr val="tx1">
                    <a:lumMod val="75000"/>
                    <a:lumOff val="25000"/>
                  </a:schemeClr>
                </a:solidFill>
              </a:rPr>
              <a:t>1.</a:t>
            </a:r>
            <a:r>
              <a:rPr lang="zh-CN" altLang="en-US" sz="2200" b="1" dirty="0" smtClean="0">
                <a:solidFill>
                  <a:schemeClr val="tx1">
                    <a:lumMod val="75000"/>
                    <a:lumOff val="25000"/>
                  </a:schemeClr>
                </a:solidFill>
              </a:rPr>
              <a:t> 质量保证的重要机制</a:t>
            </a:r>
            <a:endParaRPr lang="en-US" altLang="zh-CN" sz="2200" b="1" dirty="0" smtClean="0">
              <a:solidFill>
                <a:schemeClr val="tx1">
                  <a:lumMod val="75000"/>
                  <a:lumOff val="25000"/>
                </a:schemeClr>
              </a:solidFill>
            </a:endParaRPr>
          </a:p>
          <a:p>
            <a:pPr>
              <a:lnSpc>
                <a:spcPct val="90000"/>
              </a:lnSpc>
              <a:buNone/>
            </a:pPr>
            <a:r>
              <a:rPr lang="en-US" altLang="zh-CN" sz="2200" b="1" dirty="0" smtClean="0">
                <a:solidFill>
                  <a:schemeClr val="tx1">
                    <a:lumMod val="75000"/>
                    <a:lumOff val="25000"/>
                  </a:schemeClr>
                </a:solidFill>
              </a:rPr>
              <a:t>            2. </a:t>
            </a:r>
            <a:r>
              <a:rPr lang="zh-CN" altLang="en-US" sz="2200" b="1" dirty="0" smtClean="0">
                <a:solidFill>
                  <a:schemeClr val="tx1">
                    <a:lumMod val="75000"/>
                    <a:lumOff val="25000"/>
                  </a:schemeClr>
                </a:solidFill>
              </a:rPr>
              <a:t>被动服从</a:t>
            </a:r>
            <a:r>
              <a:rPr lang="en-US" altLang="zh-CN" sz="2200" b="1" dirty="0" smtClean="0">
                <a:solidFill>
                  <a:schemeClr val="tx1">
                    <a:lumMod val="75000"/>
                    <a:lumOff val="25000"/>
                  </a:schemeClr>
                </a:solidFill>
              </a:rPr>
              <a:t>—</a:t>
            </a:r>
            <a:r>
              <a:rPr lang="zh-CN" altLang="en-US" sz="2200" b="1" dirty="0" smtClean="0">
                <a:solidFill>
                  <a:schemeClr val="tx1">
                    <a:lumMod val="75000"/>
                    <a:lumOff val="25000"/>
                  </a:schemeClr>
                </a:solidFill>
              </a:rPr>
              <a:t>主动应对</a:t>
            </a:r>
            <a:endParaRPr lang="en-US" altLang="zh-CN" sz="2200" b="1" dirty="0" smtClean="0">
              <a:solidFill>
                <a:schemeClr val="tx1">
                  <a:lumMod val="75000"/>
                  <a:lumOff val="25000"/>
                </a:schemeClr>
              </a:solidFill>
            </a:endParaRPr>
          </a:p>
          <a:p>
            <a:pPr>
              <a:lnSpc>
                <a:spcPct val="90000"/>
              </a:lnSpc>
              <a:buNone/>
            </a:pPr>
            <a:r>
              <a:rPr lang="en-US" altLang="zh-CN" sz="2200" b="1" dirty="0" smtClean="0">
                <a:solidFill>
                  <a:schemeClr val="tx1">
                    <a:lumMod val="75000"/>
                    <a:lumOff val="25000"/>
                  </a:schemeClr>
                </a:solidFill>
              </a:rPr>
              <a:t>            3.</a:t>
            </a:r>
            <a:r>
              <a:rPr lang="zh-CN" altLang="en-US" sz="2200" b="1" dirty="0" smtClean="0">
                <a:solidFill>
                  <a:schemeClr val="tx1">
                    <a:lumMod val="75000"/>
                    <a:lumOff val="25000"/>
                  </a:schemeClr>
                </a:solidFill>
              </a:rPr>
              <a:t>从管理</a:t>
            </a:r>
            <a:r>
              <a:rPr lang="en-US" altLang="zh-CN" sz="2200" b="1" dirty="0" smtClean="0">
                <a:solidFill>
                  <a:schemeClr val="tx1">
                    <a:lumMod val="75000"/>
                    <a:lumOff val="25000"/>
                  </a:schemeClr>
                </a:solidFill>
              </a:rPr>
              <a:t>—</a:t>
            </a:r>
            <a:r>
              <a:rPr lang="zh-CN" altLang="en-US" sz="2200" b="1" dirty="0" smtClean="0">
                <a:solidFill>
                  <a:schemeClr val="tx1">
                    <a:lumMod val="75000"/>
                    <a:lumOff val="25000"/>
                  </a:schemeClr>
                </a:solidFill>
              </a:rPr>
              <a:t>治理的转变</a:t>
            </a:r>
            <a:endParaRPr lang="en-US" altLang="zh-CN" sz="2200" b="1" dirty="0" smtClean="0">
              <a:solidFill>
                <a:schemeClr val="tx1">
                  <a:lumMod val="75000"/>
                  <a:lumOff val="25000"/>
                </a:schemeClr>
              </a:solidFill>
            </a:endParaRPr>
          </a:p>
          <a:p>
            <a:pPr eaLnBrk="1" hangingPunct="1">
              <a:lnSpc>
                <a:spcPct val="90000"/>
              </a:lnSpc>
              <a:buNone/>
            </a:pPr>
            <a:r>
              <a:rPr lang="zh-CN" altLang="en-US" sz="2200" b="1" dirty="0" smtClean="0">
                <a:solidFill>
                  <a:srgbClr val="C00000"/>
                </a:solidFill>
              </a:rPr>
              <a:t>原则</a:t>
            </a:r>
            <a:r>
              <a:rPr lang="zh-CN" altLang="en-US" sz="2200" b="1" dirty="0" smtClean="0">
                <a:solidFill>
                  <a:srgbClr val="FF0000"/>
                </a:solidFill>
              </a:rPr>
              <a:t>：  </a:t>
            </a:r>
            <a:r>
              <a:rPr lang="en-US" altLang="zh-CN" sz="2200" b="1" dirty="0" smtClean="0">
                <a:solidFill>
                  <a:srgbClr val="FF0000"/>
                </a:solidFill>
              </a:rPr>
              <a:t>1.</a:t>
            </a:r>
            <a:r>
              <a:rPr lang="zh-CN" altLang="en-US" sz="2200" b="1" dirty="0" smtClean="0">
                <a:solidFill>
                  <a:srgbClr val="FF0000"/>
                </a:solidFill>
              </a:rPr>
              <a:t>结合实际</a:t>
            </a:r>
            <a:r>
              <a:rPr lang="zh-CN" altLang="en-US" sz="2200" b="1" dirty="0" smtClean="0">
                <a:solidFill>
                  <a:schemeClr val="tx1">
                    <a:lumMod val="75000"/>
                    <a:lumOff val="25000"/>
                  </a:schemeClr>
                </a:solidFill>
              </a:rPr>
              <a:t>  </a:t>
            </a:r>
            <a:r>
              <a:rPr lang="zh-CN" altLang="en-US" sz="1800" b="1" dirty="0" smtClean="0">
                <a:solidFill>
                  <a:schemeClr val="tx1">
                    <a:lumMod val="75000"/>
                    <a:lumOff val="25000"/>
                  </a:schemeClr>
                </a:solidFill>
              </a:rPr>
              <a:t>发展阶段决定诊改重点，管理运行方式决定诊改形式。</a:t>
            </a:r>
            <a:endParaRPr lang="en-US" altLang="zh-CN" sz="1800" b="1" dirty="0" smtClean="0">
              <a:solidFill>
                <a:schemeClr val="tx1">
                  <a:lumMod val="75000"/>
                  <a:lumOff val="25000"/>
                </a:schemeClr>
              </a:solidFill>
            </a:endParaRPr>
          </a:p>
          <a:p>
            <a:pPr eaLnBrk="1" hangingPunct="1">
              <a:lnSpc>
                <a:spcPct val="90000"/>
              </a:lnSpc>
              <a:buNone/>
            </a:pPr>
            <a:r>
              <a:rPr lang="en-US" altLang="zh-CN" sz="2200" b="1" dirty="0" smtClean="0">
                <a:solidFill>
                  <a:srgbClr val="FF0000"/>
                </a:solidFill>
              </a:rPr>
              <a:t>            2.</a:t>
            </a:r>
            <a:r>
              <a:rPr lang="zh-CN" altLang="en-US" sz="2200" b="1" dirty="0" smtClean="0">
                <a:solidFill>
                  <a:srgbClr val="FF0000"/>
                </a:solidFill>
              </a:rPr>
              <a:t>全覆盖</a:t>
            </a:r>
            <a:r>
              <a:rPr lang="zh-CN" altLang="en-US" sz="2200" b="1" dirty="0" smtClean="0">
                <a:solidFill>
                  <a:schemeClr val="tx1">
                    <a:lumMod val="75000"/>
                    <a:lumOff val="25000"/>
                  </a:schemeClr>
                </a:solidFill>
              </a:rPr>
              <a:t>   </a:t>
            </a:r>
            <a:r>
              <a:rPr lang="zh-CN" altLang="en-US" sz="1800" b="1" dirty="0" smtClean="0">
                <a:solidFill>
                  <a:schemeClr val="tx1">
                    <a:lumMod val="75000"/>
                    <a:lumOff val="25000"/>
                  </a:schemeClr>
                </a:solidFill>
              </a:rPr>
              <a:t>“三全”，全要素</a:t>
            </a:r>
            <a:endParaRPr lang="en-US" altLang="zh-CN" sz="1800" b="1" dirty="0" smtClean="0">
              <a:solidFill>
                <a:schemeClr val="tx1">
                  <a:lumMod val="75000"/>
                  <a:lumOff val="25000"/>
                </a:schemeClr>
              </a:solidFill>
            </a:endParaRPr>
          </a:p>
          <a:p>
            <a:pPr eaLnBrk="1" hangingPunct="1">
              <a:lnSpc>
                <a:spcPct val="90000"/>
              </a:lnSpc>
              <a:buNone/>
            </a:pPr>
            <a:r>
              <a:rPr lang="en-US" altLang="zh-CN" sz="2200" b="1" dirty="0" smtClean="0">
                <a:solidFill>
                  <a:schemeClr val="tx1">
                    <a:lumMod val="75000"/>
                    <a:lumOff val="25000"/>
                  </a:schemeClr>
                </a:solidFill>
              </a:rPr>
              <a:t>            </a:t>
            </a:r>
            <a:r>
              <a:rPr lang="en-US" altLang="zh-CN" sz="2200" b="1" dirty="0" smtClean="0">
                <a:solidFill>
                  <a:srgbClr val="FF0000"/>
                </a:solidFill>
              </a:rPr>
              <a:t>3.</a:t>
            </a:r>
            <a:r>
              <a:rPr lang="zh-CN" altLang="en-US" sz="2200" b="1" dirty="0" smtClean="0">
                <a:solidFill>
                  <a:srgbClr val="FF0000"/>
                </a:solidFill>
              </a:rPr>
              <a:t>数据说话</a:t>
            </a:r>
            <a:r>
              <a:rPr lang="zh-CN" altLang="en-US" sz="2200" b="1" dirty="0" smtClean="0">
                <a:solidFill>
                  <a:schemeClr val="tx1">
                    <a:lumMod val="75000"/>
                    <a:lumOff val="25000"/>
                  </a:schemeClr>
                </a:solidFill>
              </a:rPr>
              <a:t>  </a:t>
            </a:r>
            <a:r>
              <a:rPr lang="zh-CN" altLang="en-US" sz="1800" b="1" dirty="0" smtClean="0">
                <a:solidFill>
                  <a:schemeClr val="tx1">
                    <a:lumMod val="75000"/>
                    <a:lumOff val="25000"/>
                  </a:schemeClr>
                </a:solidFill>
              </a:rPr>
              <a:t>完整体现运行过程数据，客观判断，消除经验主义，每</a:t>
            </a:r>
            <a:endParaRPr lang="en-US" altLang="zh-CN" sz="1800" b="1" dirty="0" smtClean="0">
              <a:solidFill>
                <a:schemeClr val="tx1">
                  <a:lumMod val="75000"/>
                  <a:lumOff val="25000"/>
                </a:schemeClr>
              </a:solidFill>
            </a:endParaRPr>
          </a:p>
          <a:p>
            <a:pPr eaLnBrk="1" hangingPunct="1">
              <a:lnSpc>
                <a:spcPct val="90000"/>
              </a:lnSpc>
              <a:buNone/>
            </a:pPr>
            <a:r>
              <a:rPr lang="en-US" altLang="zh-CN" sz="1800" b="1" dirty="0" smtClean="0">
                <a:solidFill>
                  <a:schemeClr val="tx1">
                    <a:lumMod val="75000"/>
                    <a:lumOff val="25000"/>
                  </a:schemeClr>
                </a:solidFill>
              </a:rPr>
              <a:t>                            </a:t>
            </a:r>
            <a:r>
              <a:rPr lang="zh-CN" altLang="en-US" sz="1800" b="1" dirty="0" smtClean="0">
                <a:solidFill>
                  <a:schemeClr val="tx1">
                    <a:lumMod val="75000"/>
                    <a:lumOff val="25000"/>
                  </a:schemeClr>
                </a:solidFill>
              </a:rPr>
              <a:t>        个人都是质量的承担者，留存过程数据，证明问题，针</a:t>
            </a:r>
            <a:endParaRPr lang="en-US" altLang="zh-CN" sz="1800" b="1" dirty="0" smtClean="0">
              <a:solidFill>
                <a:schemeClr val="tx1">
                  <a:lumMod val="75000"/>
                  <a:lumOff val="25000"/>
                </a:schemeClr>
              </a:solidFill>
            </a:endParaRPr>
          </a:p>
          <a:p>
            <a:pPr eaLnBrk="1" hangingPunct="1">
              <a:lnSpc>
                <a:spcPct val="90000"/>
              </a:lnSpc>
              <a:buNone/>
            </a:pPr>
            <a:r>
              <a:rPr lang="en-US" altLang="zh-CN" sz="1800" b="1" dirty="0" smtClean="0">
                <a:solidFill>
                  <a:schemeClr val="tx1">
                    <a:lumMod val="75000"/>
                    <a:lumOff val="25000"/>
                  </a:schemeClr>
                </a:solidFill>
              </a:rPr>
              <a:t>                                    </a:t>
            </a:r>
            <a:r>
              <a:rPr lang="zh-CN" altLang="en-US" sz="1800" b="1" dirty="0" smtClean="0">
                <a:solidFill>
                  <a:schemeClr val="tx1">
                    <a:lumMod val="75000"/>
                    <a:lumOff val="25000"/>
                  </a:schemeClr>
                </a:solidFill>
              </a:rPr>
              <a:t>对性地改进。原平台过程性数据少，要链接起来。</a:t>
            </a:r>
            <a:endParaRPr lang="en-US" altLang="zh-CN" sz="2200" b="1" dirty="0" smtClean="0">
              <a:solidFill>
                <a:schemeClr val="tx1">
                  <a:lumMod val="75000"/>
                  <a:lumOff val="25000"/>
                </a:schemeClr>
              </a:solidFill>
            </a:endParaRPr>
          </a:p>
          <a:p>
            <a:pPr eaLnBrk="1" hangingPunct="1">
              <a:lnSpc>
                <a:spcPct val="90000"/>
              </a:lnSpc>
              <a:buNone/>
            </a:pPr>
            <a:r>
              <a:rPr lang="zh-CN" altLang="en-US" sz="2200" b="1" dirty="0" smtClean="0">
                <a:solidFill>
                  <a:srgbClr val="C00000"/>
                </a:solidFill>
              </a:rPr>
              <a:t>问题：</a:t>
            </a:r>
            <a:r>
              <a:rPr lang="zh-CN" altLang="en-US" sz="2000" b="1" dirty="0" smtClean="0">
                <a:solidFill>
                  <a:schemeClr val="tx1">
                    <a:lumMod val="75000"/>
                    <a:lumOff val="25000"/>
                  </a:schemeClr>
                </a:solidFill>
              </a:rPr>
              <a:t>以评估代替诊改、委托第三方做、怕暴露问题、未融入正常工作。</a:t>
            </a:r>
            <a:endParaRPr lang="en-US" altLang="zh-CN" sz="2000" b="1" dirty="0" smtClean="0">
              <a:solidFill>
                <a:schemeClr val="tx1">
                  <a:lumMod val="75000"/>
                  <a:lumOff val="25000"/>
                </a:schemeClr>
              </a:solidFill>
            </a:endParaRPr>
          </a:p>
          <a:p>
            <a:pPr eaLnBrk="1" hangingPunct="1">
              <a:lnSpc>
                <a:spcPct val="90000"/>
              </a:lnSpc>
              <a:buNone/>
            </a:pPr>
            <a:r>
              <a:rPr lang="zh-CN" altLang="en-US" sz="2200" b="1" dirty="0" smtClean="0">
                <a:solidFill>
                  <a:srgbClr val="C00000"/>
                </a:solidFill>
              </a:rPr>
              <a:t>结论：诊改工作是要形成学校自己的“免疫与修复”系统。</a:t>
            </a:r>
            <a:endParaRPr lang="en-US" altLang="zh-CN" sz="2200" b="1" dirty="0">
              <a:solidFill>
                <a:srgbClr val="C00000"/>
              </a:solidFill>
            </a:endParaRPr>
          </a:p>
        </p:txBody>
      </p:sp>
    </p:spTree>
    <p:extLst>
      <p:ext uri="{BB962C8B-B14F-4D97-AF65-F5344CB8AC3E}">
        <p14:creationId xmlns="" xmlns:p14="http://schemas.microsoft.com/office/powerpoint/2010/main" val="2272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additive="base">
                                        <p:cTn id="31" dur="500" fill="hold"/>
                                        <p:tgtEl>
                                          <p:spTgt spid="901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01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0115">
                                            <p:txEl>
                                              <p:pRg st="5" end="5"/>
                                            </p:txEl>
                                          </p:spTgt>
                                        </p:tgtEl>
                                        <p:attrNameLst>
                                          <p:attrName>style.visibility</p:attrName>
                                        </p:attrNameLst>
                                      </p:cBhvr>
                                      <p:to>
                                        <p:strVal val="visible"/>
                                      </p:to>
                                    </p:set>
                                    <p:anim calcmode="lin" valueType="num">
                                      <p:cBhvr additive="base">
                                        <p:cTn id="37" dur="500" fill="hold"/>
                                        <p:tgtEl>
                                          <p:spTgt spid="901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01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0115">
                                            <p:txEl>
                                              <p:pRg st="6" end="6"/>
                                            </p:txEl>
                                          </p:spTgt>
                                        </p:tgtEl>
                                        <p:attrNameLst>
                                          <p:attrName>style.visibility</p:attrName>
                                        </p:attrNameLst>
                                      </p:cBhvr>
                                      <p:to>
                                        <p:strVal val="visible"/>
                                      </p:to>
                                    </p:set>
                                    <p:anim calcmode="lin" valueType="num">
                                      <p:cBhvr additive="base">
                                        <p:cTn id="43" dur="500" fill="hold"/>
                                        <p:tgtEl>
                                          <p:spTgt spid="901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01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0115">
                                            <p:txEl>
                                              <p:pRg st="7" end="7"/>
                                            </p:txEl>
                                          </p:spTgt>
                                        </p:tgtEl>
                                        <p:attrNameLst>
                                          <p:attrName>style.visibility</p:attrName>
                                        </p:attrNameLst>
                                      </p:cBhvr>
                                      <p:to>
                                        <p:strVal val="visible"/>
                                      </p:to>
                                    </p:set>
                                    <p:anim calcmode="lin" valueType="num">
                                      <p:cBhvr additive="base">
                                        <p:cTn id="49" dur="500" fill="hold"/>
                                        <p:tgtEl>
                                          <p:spTgt spid="901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01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0115">
                                            <p:txEl>
                                              <p:pRg st="8" end="8"/>
                                            </p:txEl>
                                          </p:spTgt>
                                        </p:tgtEl>
                                        <p:attrNameLst>
                                          <p:attrName>style.visibility</p:attrName>
                                        </p:attrNameLst>
                                      </p:cBhvr>
                                      <p:to>
                                        <p:strVal val="visible"/>
                                      </p:to>
                                    </p:set>
                                    <p:anim calcmode="lin" valueType="num">
                                      <p:cBhvr additive="base">
                                        <p:cTn id="55" dur="500" fill="hold"/>
                                        <p:tgtEl>
                                          <p:spTgt spid="9011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01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0115">
                                            <p:txEl>
                                              <p:pRg st="9" end="9"/>
                                            </p:txEl>
                                          </p:spTgt>
                                        </p:tgtEl>
                                        <p:attrNameLst>
                                          <p:attrName>style.visibility</p:attrName>
                                        </p:attrNameLst>
                                      </p:cBhvr>
                                      <p:to>
                                        <p:strVal val="visible"/>
                                      </p:to>
                                    </p:set>
                                    <p:anim calcmode="lin" valueType="num">
                                      <p:cBhvr additive="base">
                                        <p:cTn id="61" dur="500" fill="hold"/>
                                        <p:tgtEl>
                                          <p:spTgt spid="9011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01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0115">
                                            <p:txEl>
                                              <p:pRg st="10" end="10"/>
                                            </p:txEl>
                                          </p:spTgt>
                                        </p:tgtEl>
                                        <p:attrNameLst>
                                          <p:attrName>style.visibility</p:attrName>
                                        </p:attrNameLst>
                                      </p:cBhvr>
                                      <p:to>
                                        <p:strVal val="visible"/>
                                      </p:to>
                                    </p:set>
                                    <p:anim calcmode="lin" valueType="num">
                                      <p:cBhvr additive="base">
                                        <p:cTn id="67" dur="500" fill="hold"/>
                                        <p:tgtEl>
                                          <p:spTgt spid="9011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01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4990" y="89513"/>
            <a:ext cx="5702703" cy="671190"/>
          </a:xfrm>
        </p:spPr>
        <p:txBody>
          <a:bodyPr>
            <a:normAutofit/>
          </a:bodyPr>
          <a:lstStyle/>
          <a:p>
            <a:r>
              <a:rPr lang="zh-CN" altLang="en-US" dirty="0" smtClean="0"/>
              <a:t>任占荣处长在培训班上的讲话</a:t>
            </a:r>
            <a:endParaRPr lang="zh-CN" altLang="en-US" dirty="0"/>
          </a:p>
        </p:txBody>
      </p:sp>
      <p:sp>
        <p:nvSpPr>
          <p:cNvPr id="5" name="内容占位符 4"/>
          <p:cNvSpPr>
            <a:spLocks noGrp="1"/>
          </p:cNvSpPr>
          <p:nvPr>
            <p:ph idx="1"/>
          </p:nvPr>
        </p:nvSpPr>
        <p:spPr>
          <a:xfrm>
            <a:off x="452804" y="715107"/>
            <a:ext cx="8316058" cy="4278094"/>
          </a:xfrm>
          <a:prstGeom prst="rect">
            <a:avLst/>
          </a:prstGeom>
          <a:solidFill>
            <a:schemeClr val="bg1"/>
          </a:solidFill>
        </p:spPr>
        <p:txBody>
          <a:bodyPr wrap="square">
            <a:spAutoFit/>
          </a:bodyPr>
          <a:lstStyle/>
          <a:p>
            <a:pPr>
              <a:lnSpc>
                <a:spcPct val="150000"/>
              </a:lnSpc>
            </a:pPr>
            <a:r>
              <a:rPr lang="zh-CN" altLang="en-US" sz="2800" b="1" dirty="0" smtClean="0">
                <a:latin typeface="微软雅黑" panose="020B0503020204020204" pitchFamily="34" charset="-122"/>
                <a:ea typeface="微软雅黑" panose="020B0503020204020204" pitchFamily="34" charset="-122"/>
              </a:rPr>
              <a:t>从</a:t>
            </a:r>
            <a:r>
              <a:rPr lang="zh-CN" altLang="en-US" sz="2800" b="1" dirty="0">
                <a:latin typeface="微软雅黑" panose="020B0503020204020204" pitchFamily="34" charset="-122"/>
                <a:ea typeface="微软雅黑" panose="020B0503020204020204" pitchFamily="34" charset="-122"/>
              </a:rPr>
              <a:t>六个方面</a:t>
            </a:r>
            <a:r>
              <a:rPr lang="zh-CN" altLang="en-US" sz="2800" b="1" dirty="0">
                <a:solidFill>
                  <a:srgbClr val="FF0000"/>
                </a:solidFill>
                <a:latin typeface="微软雅黑" panose="020B0503020204020204" pitchFamily="34" charset="-122"/>
                <a:ea typeface="微软雅黑" panose="020B0503020204020204" pitchFamily="34" charset="-122"/>
              </a:rPr>
              <a:t>判断诊改成效</a:t>
            </a:r>
            <a:r>
              <a:rPr lang="zh-CN" altLang="en-US" sz="2800" b="1" dirty="0" smtClean="0">
                <a:latin typeface="微软雅黑" panose="020B0503020204020204" pitchFamily="34" charset="-122"/>
                <a:ea typeface="微软雅黑" panose="020B0503020204020204" pitchFamily="34" charset="-122"/>
              </a:rPr>
              <a:t>：</a:t>
            </a:r>
            <a:endParaRPr lang="en-US" altLang="zh-CN" sz="2800" b="1" dirty="0" smtClean="0">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是否</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从过去</a:t>
            </a:r>
            <a:r>
              <a:rPr lang="zh-CN" altLang="en-US" sz="2000" b="1" dirty="0">
                <a:latin typeface="微软雅黑" panose="020B0503020204020204" pitchFamily="34" charset="-122"/>
                <a:ea typeface="微软雅黑" panose="020B0503020204020204" pitchFamily="34" charset="-122"/>
              </a:rPr>
              <a:t>主要</a:t>
            </a:r>
            <a:r>
              <a:rPr lang="zh-CN" altLang="en-US" sz="2000" b="1" dirty="0">
                <a:solidFill>
                  <a:srgbClr val="FF0000"/>
                </a:solidFill>
                <a:latin typeface="微软雅黑" panose="020B0503020204020204" pitchFamily="34" charset="-122"/>
                <a:ea typeface="微软雅黑" panose="020B0503020204020204" pitchFamily="34" charset="-122"/>
              </a:rPr>
              <a:t>关注结果</a:t>
            </a:r>
            <a:r>
              <a:rPr lang="zh-CN" altLang="en-US" sz="2000" b="1" dirty="0">
                <a:latin typeface="微软雅黑" panose="020B0503020204020204" pitchFamily="34" charset="-122"/>
                <a:ea typeface="微软雅黑" panose="020B0503020204020204" pitchFamily="34" charset="-122"/>
              </a:rPr>
              <a:t>质量评价向</a:t>
            </a:r>
            <a:r>
              <a:rPr lang="zh-CN" altLang="en-US" sz="2000" b="1" dirty="0">
                <a:solidFill>
                  <a:srgbClr val="FF0000"/>
                </a:solidFill>
                <a:latin typeface="微软雅黑" panose="020B0503020204020204" pitchFamily="34" charset="-122"/>
                <a:ea typeface="微软雅黑" panose="020B0503020204020204" pitchFamily="34" charset="-122"/>
              </a:rPr>
              <a:t>关注质量形成的全过程</a:t>
            </a:r>
            <a:r>
              <a:rPr lang="zh-CN" altLang="en-US" sz="2000" b="1" dirty="0">
                <a:latin typeface="微软雅黑" panose="020B0503020204020204" pitchFamily="34" charset="-122"/>
                <a:ea typeface="微软雅黑" panose="020B0503020204020204" pitchFamily="34" charset="-122"/>
              </a:rPr>
              <a:t>转变</a:t>
            </a:r>
            <a:r>
              <a:rPr lang="zh-CN" altLang="en-US" sz="2000" b="1" dirty="0" smtClean="0">
                <a:latin typeface="微软雅黑" panose="020B0503020204020204" pitchFamily="34" charset="-122"/>
                <a:ea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是否</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从以</a:t>
            </a:r>
            <a:r>
              <a:rPr lang="zh-CN" altLang="en-US" sz="2000" b="1" dirty="0">
                <a:latin typeface="微软雅黑" panose="020B0503020204020204" pitchFamily="34" charset="-122"/>
                <a:ea typeface="微软雅黑" panose="020B0503020204020204" pitchFamily="34" charset="-122"/>
              </a:rPr>
              <a:t>前相对</a:t>
            </a:r>
            <a:r>
              <a:rPr lang="zh-CN" altLang="en-US" sz="2000" b="1" dirty="0">
                <a:solidFill>
                  <a:srgbClr val="FF0000"/>
                </a:solidFill>
                <a:latin typeface="微软雅黑" panose="020B0503020204020204" pitchFamily="34" charset="-122"/>
                <a:ea typeface="微软雅黑" panose="020B0503020204020204" pitchFamily="34" charset="-122"/>
              </a:rPr>
              <a:t>分隔</a:t>
            </a:r>
            <a:r>
              <a:rPr lang="zh-CN" altLang="en-US" sz="2000" b="1" dirty="0">
                <a:latin typeface="微软雅黑" panose="020B0503020204020204" pitchFamily="34" charset="-122"/>
                <a:ea typeface="微软雅黑" panose="020B0503020204020204" pitchFamily="34" charset="-122"/>
              </a:rPr>
              <a:t>的质量管控措施向</a:t>
            </a:r>
            <a:r>
              <a:rPr lang="zh-CN" altLang="en-US" sz="2000" b="1" dirty="0">
                <a:solidFill>
                  <a:srgbClr val="FF0000"/>
                </a:solidFill>
                <a:latin typeface="微软雅黑" panose="020B0503020204020204" pitchFamily="34" charset="-122"/>
                <a:ea typeface="微软雅黑" panose="020B0503020204020204" pitchFamily="34" charset="-122"/>
              </a:rPr>
              <a:t>全面系统</a:t>
            </a:r>
            <a:r>
              <a:rPr lang="zh-CN" altLang="en-US" sz="2000" b="1" dirty="0">
                <a:latin typeface="微软雅黑" panose="020B0503020204020204" pitchFamily="34" charset="-122"/>
                <a:ea typeface="微软雅黑" panose="020B0503020204020204" pitchFamily="34" charset="-122"/>
              </a:rPr>
              <a:t>的质量管理转变</a:t>
            </a:r>
            <a:r>
              <a:rPr lang="zh-CN" altLang="en-US" sz="2000" b="1" dirty="0" smtClean="0">
                <a:latin typeface="微软雅黑" panose="020B0503020204020204" pitchFamily="34" charset="-122"/>
                <a:ea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是否</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从</a:t>
            </a:r>
            <a:r>
              <a:rPr lang="zh-CN" altLang="en-US" sz="2000" b="1" dirty="0">
                <a:latin typeface="微软雅黑" panose="020B0503020204020204" pitchFamily="34" charset="-122"/>
                <a:ea typeface="微软雅黑" panose="020B0503020204020204" pitchFamily="34" charset="-122"/>
              </a:rPr>
              <a:t>依赖</a:t>
            </a:r>
            <a:r>
              <a:rPr lang="zh-CN" altLang="en-US" sz="2000" b="1" dirty="0">
                <a:solidFill>
                  <a:srgbClr val="FF0000"/>
                </a:solidFill>
                <a:latin typeface="微软雅黑" panose="020B0503020204020204" pitchFamily="34" charset="-122"/>
                <a:ea typeface="微软雅黑" panose="020B0503020204020204" pitchFamily="34" charset="-122"/>
              </a:rPr>
              <a:t>外部问责机制</a:t>
            </a:r>
            <a:r>
              <a:rPr lang="zh-CN" altLang="en-US" sz="2000" b="1" dirty="0">
                <a:latin typeface="微软雅黑" panose="020B0503020204020204" pitchFamily="34" charset="-122"/>
                <a:ea typeface="微软雅黑" panose="020B0503020204020204" pitchFamily="34" charset="-122"/>
              </a:rPr>
              <a:t>产生发展动力向</a:t>
            </a:r>
            <a:r>
              <a:rPr lang="zh-CN" altLang="en-US" sz="2000" b="1" dirty="0">
                <a:solidFill>
                  <a:srgbClr val="FF0000"/>
                </a:solidFill>
                <a:latin typeface="微软雅黑" panose="020B0503020204020204" pitchFamily="34" charset="-122"/>
                <a:ea typeface="微软雅黑" panose="020B0503020204020204" pitchFamily="34" charset="-122"/>
              </a:rPr>
              <a:t>自我问责</a:t>
            </a:r>
            <a:r>
              <a:rPr lang="zh-CN" altLang="en-US" sz="2000" b="1" dirty="0">
                <a:latin typeface="微软雅黑" panose="020B0503020204020204" pitchFamily="34" charset="-122"/>
                <a:ea typeface="微软雅黑" panose="020B0503020204020204" pitchFamily="34" charset="-122"/>
              </a:rPr>
              <a:t>激发内生动力转变</a:t>
            </a:r>
            <a:r>
              <a:rPr lang="zh-CN" altLang="en-US" sz="2000" b="1" dirty="0" smtClean="0">
                <a:latin typeface="微软雅黑" panose="020B0503020204020204" pitchFamily="34" charset="-122"/>
                <a:ea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是否</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从以</a:t>
            </a:r>
            <a:r>
              <a:rPr lang="zh-CN" altLang="en-US" sz="2000" b="1" dirty="0">
                <a:latin typeface="微软雅黑" panose="020B0503020204020204" pitchFamily="34" charset="-122"/>
                <a:ea typeface="微软雅黑" panose="020B0503020204020204" pitchFamily="34" charset="-122"/>
              </a:rPr>
              <a:t>前强化</a:t>
            </a:r>
            <a:r>
              <a:rPr lang="zh-CN" altLang="en-US" sz="2000" b="1" dirty="0">
                <a:solidFill>
                  <a:srgbClr val="FF0000"/>
                </a:solidFill>
                <a:latin typeface="微软雅黑" panose="020B0503020204020204" pitchFamily="34" charset="-122"/>
                <a:ea typeface="微软雅黑" panose="020B0503020204020204" pitchFamily="34" charset="-122"/>
              </a:rPr>
              <a:t>标准化</a:t>
            </a:r>
            <a:r>
              <a:rPr lang="zh-CN" altLang="en-US" sz="2000" b="1" dirty="0">
                <a:latin typeface="微软雅黑" panose="020B0503020204020204" pitchFamily="34" charset="-122"/>
                <a:ea typeface="微软雅黑" panose="020B0503020204020204" pitchFamily="34" charset="-122"/>
              </a:rPr>
              <a:t>到促进</a:t>
            </a:r>
            <a:r>
              <a:rPr lang="zh-CN" altLang="en-US" sz="2000" b="1" dirty="0">
                <a:solidFill>
                  <a:srgbClr val="FF0000"/>
                </a:solidFill>
                <a:latin typeface="微软雅黑" panose="020B0503020204020204" pitchFamily="34" charset="-122"/>
                <a:ea typeface="微软雅黑" panose="020B0503020204020204" pitchFamily="34" charset="-122"/>
              </a:rPr>
              <a:t>多样性</a:t>
            </a:r>
            <a:r>
              <a:rPr lang="zh-CN" altLang="en-US" sz="2000" b="1" dirty="0">
                <a:latin typeface="微软雅黑" panose="020B0503020204020204" pitchFamily="34" charset="-122"/>
                <a:ea typeface="微软雅黑" panose="020B0503020204020204" pitchFamily="34" charset="-122"/>
              </a:rPr>
              <a:t>转变</a:t>
            </a:r>
            <a:r>
              <a:rPr lang="zh-CN" altLang="en-US" sz="2000" b="1" dirty="0" smtClean="0">
                <a:latin typeface="微软雅黑" panose="020B0503020204020204" pitchFamily="34" charset="-122"/>
                <a:ea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是否</a:t>
            </a:r>
            <a:r>
              <a:rPr lang="zh-CN" altLang="en-US" sz="2000" b="1" dirty="0">
                <a:latin typeface="微软雅黑" panose="020B0503020204020204" pitchFamily="34" charset="-122"/>
                <a:ea typeface="微软雅黑" panose="020B0503020204020204" pitchFamily="34" charset="-122"/>
              </a:rPr>
              <a:t>从</a:t>
            </a:r>
            <a:r>
              <a:rPr lang="zh-CN" altLang="en-US" sz="2000" b="1" dirty="0">
                <a:solidFill>
                  <a:srgbClr val="FF0000"/>
                </a:solidFill>
                <a:latin typeface="微软雅黑" panose="020B0503020204020204" pitchFamily="34" charset="-122"/>
                <a:ea typeface="微软雅黑" panose="020B0503020204020204" pitchFamily="34" charset="-122"/>
              </a:rPr>
              <a:t>院校身份</a:t>
            </a:r>
            <a:r>
              <a:rPr lang="zh-CN" altLang="en-US" sz="2000" b="1" dirty="0">
                <a:latin typeface="微软雅黑" panose="020B0503020204020204" pitchFamily="34" charset="-122"/>
                <a:ea typeface="微软雅黑" panose="020B0503020204020204" pitchFamily="34" charset="-122"/>
              </a:rPr>
              <a:t>表征质量向</a:t>
            </a:r>
            <a:r>
              <a:rPr lang="zh-CN" altLang="en-US" sz="2000" b="1" dirty="0">
                <a:solidFill>
                  <a:srgbClr val="FF0000"/>
                </a:solidFill>
                <a:latin typeface="微软雅黑" panose="020B0503020204020204" pitchFamily="34" charset="-122"/>
                <a:ea typeface="微软雅黑" panose="020B0503020204020204" pitchFamily="34" charset="-122"/>
              </a:rPr>
              <a:t>专业建设水平</a:t>
            </a:r>
            <a:r>
              <a:rPr lang="zh-CN" altLang="en-US" sz="2000" b="1" dirty="0">
                <a:latin typeface="微软雅黑" panose="020B0503020204020204" pitchFamily="34" charset="-122"/>
                <a:ea typeface="微软雅黑" panose="020B0503020204020204" pitchFamily="34" charset="-122"/>
              </a:rPr>
              <a:t>表征质量转变</a:t>
            </a:r>
            <a:r>
              <a:rPr lang="zh-CN" altLang="en-US" sz="2000" b="1" dirty="0" smtClean="0">
                <a:latin typeface="微软雅黑" panose="020B0503020204020204" pitchFamily="34" charset="-122"/>
                <a:ea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是否</a:t>
            </a:r>
            <a:r>
              <a:rPr lang="zh-CN" altLang="en-US" sz="2000" b="1" dirty="0">
                <a:latin typeface="微软雅黑" panose="020B0503020204020204" pitchFamily="34" charset="-122"/>
                <a:ea typeface="微软雅黑" panose="020B0503020204020204" pitchFamily="34" charset="-122"/>
              </a:rPr>
              <a:t>从</a:t>
            </a:r>
            <a:r>
              <a:rPr lang="zh-CN" altLang="en-US" sz="2000" b="1" dirty="0">
                <a:solidFill>
                  <a:srgbClr val="FF0000"/>
                </a:solidFill>
                <a:latin typeface="微软雅黑" panose="020B0503020204020204" pitchFamily="34" charset="-122"/>
                <a:ea typeface="微软雅黑" panose="020B0503020204020204" pitchFamily="34" charset="-122"/>
              </a:rPr>
              <a:t>依赖政府</a:t>
            </a:r>
            <a:r>
              <a:rPr lang="zh-CN" altLang="en-US" sz="2000" b="1" dirty="0">
                <a:latin typeface="微软雅黑" panose="020B0503020204020204" pitchFamily="34" charset="-122"/>
                <a:ea typeface="微软雅黑" panose="020B0503020204020204" pitchFamily="34" charset="-122"/>
              </a:rPr>
              <a:t>制定质量标准到</a:t>
            </a:r>
            <a:r>
              <a:rPr lang="zh-CN" altLang="en-US" sz="2000" b="1" dirty="0">
                <a:solidFill>
                  <a:srgbClr val="FF0000"/>
                </a:solidFill>
                <a:latin typeface="微软雅黑" panose="020B0503020204020204" pitchFamily="34" charset="-122"/>
                <a:ea typeface="微软雅黑" panose="020B0503020204020204" pitchFamily="34" charset="-122"/>
              </a:rPr>
              <a:t>学校自主</a:t>
            </a:r>
            <a:r>
              <a:rPr lang="zh-CN" altLang="en-US" sz="2000" b="1" dirty="0">
                <a:latin typeface="微软雅黑" panose="020B0503020204020204" pitchFamily="34" charset="-122"/>
                <a:ea typeface="微软雅黑" panose="020B0503020204020204" pitchFamily="34" charset="-122"/>
              </a:rPr>
              <a:t>制定更高质量标准转变。</a:t>
            </a:r>
          </a:p>
        </p:txBody>
      </p:sp>
    </p:spTree>
    <p:extLst>
      <p:ext uri="{BB962C8B-B14F-4D97-AF65-F5344CB8AC3E}">
        <p14:creationId xmlns="" xmlns:p14="http://schemas.microsoft.com/office/powerpoint/2010/main" val="2272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zh-CN" altLang="en-US" dirty="0"/>
              <a:t>诊改工作进展情况</a:t>
            </a:r>
          </a:p>
        </p:txBody>
      </p:sp>
      <p:pic>
        <p:nvPicPr>
          <p:cNvPr id="3" name="图片 2"/>
          <p:cNvPicPr>
            <a:picLocks noChangeAspect="1"/>
          </p:cNvPicPr>
          <p:nvPr/>
        </p:nvPicPr>
        <p:blipFill rotWithShape="1">
          <a:blip r:embed="rId3" cstate="print">
            <a:extLst>
              <a:ext uri="{28A0092B-C50C-407E-A947-70E740481C1C}">
                <a14:useLocalDpi xmlns="" xmlns:a14="http://schemas.microsoft.com/office/drawing/2010/main" val="0"/>
              </a:ext>
            </a:extLst>
          </a:blip>
          <a:srcRect t="3487" b="11712"/>
          <a:stretch/>
        </p:blipFill>
        <p:spPr>
          <a:xfrm>
            <a:off x="0" y="690563"/>
            <a:ext cx="9155316" cy="4310062"/>
          </a:xfrm>
          <a:prstGeom prst="rect">
            <a:avLst/>
          </a:prstGeom>
        </p:spPr>
      </p:pic>
      <p:sp>
        <p:nvSpPr>
          <p:cNvPr id="6" name="矩形 5"/>
          <p:cNvSpPr/>
          <p:nvPr/>
        </p:nvSpPr>
        <p:spPr>
          <a:xfrm>
            <a:off x="6866963" y="720585"/>
            <a:ext cx="2250318" cy="1415481"/>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1500" dirty="0">
                <a:latin typeface="微软雅黑" panose="020B0503020204020204" pitchFamily="34" charset="-122"/>
                <a:ea typeface="微软雅黑" panose="020B0503020204020204" pitchFamily="34" charset="-122"/>
              </a:rPr>
              <a:t>9</a:t>
            </a:r>
            <a:r>
              <a:rPr lang="zh-CN" altLang="en-US" sz="1500" dirty="0">
                <a:latin typeface="微软雅黑" panose="020B0503020204020204" pitchFamily="34" charset="-122"/>
                <a:ea typeface="微软雅黑" panose="020B0503020204020204" pitchFamily="34" charset="-122"/>
              </a:rPr>
              <a:t>月</a:t>
            </a:r>
            <a:r>
              <a:rPr lang="en-US" altLang="zh-CN" sz="1500" dirty="0">
                <a:latin typeface="微软雅黑" panose="020B0503020204020204" pitchFamily="34" charset="-122"/>
                <a:ea typeface="微软雅黑" panose="020B0503020204020204" pitchFamily="34" charset="-122"/>
              </a:rPr>
              <a:t>27—28</a:t>
            </a:r>
            <a:r>
              <a:rPr lang="zh-CN" altLang="en-US" sz="1500" dirty="0">
                <a:latin typeface="微软雅黑" panose="020B0503020204020204" pitchFamily="34" charset="-122"/>
                <a:ea typeface="微软雅黑" panose="020B0503020204020204" pitchFamily="34" charset="-122"/>
              </a:rPr>
              <a:t>日，全国职业院校教学工作诊断与改进专家委员会全体扩大会议暨试点工作推进会在杭州举行。</a:t>
            </a:r>
          </a:p>
        </p:txBody>
      </p:sp>
      <p:sp>
        <p:nvSpPr>
          <p:cNvPr id="7" name="KSO_Shape"/>
          <p:cNvSpPr/>
          <p:nvPr/>
        </p:nvSpPr>
        <p:spPr>
          <a:xfrm rot="10800000" flipH="1">
            <a:off x="6365675" y="1138131"/>
            <a:ext cx="516695" cy="430579"/>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rgbClr val="06E5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9" name="矩形 8"/>
          <p:cNvSpPr/>
          <p:nvPr/>
        </p:nvSpPr>
        <p:spPr>
          <a:xfrm>
            <a:off x="2" y="4645930"/>
            <a:ext cx="8682335" cy="1082604"/>
          </a:xfrm>
          <a:prstGeom prst="rect">
            <a:avLst/>
          </a:prstGeom>
          <a:solidFill>
            <a:srgbClr val="FFC000"/>
          </a:solidFill>
        </p:spPr>
        <p:txBody>
          <a:bodyPr wrap="square">
            <a:spAutoFit/>
          </a:bodyPr>
          <a:lstStyle/>
          <a:p>
            <a:pPr>
              <a:lnSpc>
                <a:spcPct val="130000"/>
              </a:lnSpc>
            </a:pPr>
            <a:r>
              <a:rPr lang="zh-CN" altLang="en-US" sz="1650" dirty="0">
                <a:latin typeface="微软雅黑" panose="020B0503020204020204" pitchFamily="34" charset="-122"/>
                <a:ea typeface="微软雅黑" panose="020B0503020204020204" pitchFamily="34" charset="-122"/>
              </a:rPr>
              <a:t>会议审议修订</a:t>
            </a:r>
            <a:r>
              <a:rPr lang="en-US" altLang="zh-CN" sz="1650" dirty="0">
                <a:latin typeface="微软雅黑" panose="020B0503020204020204" pitchFamily="34" charset="-122"/>
                <a:ea typeface="微软雅黑" panose="020B0503020204020204" pitchFamily="34" charset="-122"/>
              </a:rPr>
              <a:t>《</a:t>
            </a:r>
            <a:r>
              <a:rPr lang="zh-CN" altLang="en-US" sz="1650" dirty="0">
                <a:latin typeface="微软雅黑" panose="020B0503020204020204" pitchFamily="34" charset="-122"/>
                <a:ea typeface="微软雅黑" panose="020B0503020204020204" pitchFamily="34" charset="-122"/>
              </a:rPr>
              <a:t>全国职业院校教学工作诊断与改进专家委员会章程</a:t>
            </a:r>
            <a:r>
              <a:rPr lang="en-US" altLang="zh-CN" sz="1650" dirty="0">
                <a:latin typeface="微软雅黑" panose="020B0503020204020204" pitchFamily="34" charset="-122"/>
                <a:ea typeface="微软雅黑" panose="020B0503020204020204" pitchFamily="34" charset="-122"/>
              </a:rPr>
              <a:t>》</a:t>
            </a:r>
            <a:r>
              <a:rPr lang="zh-CN" altLang="en-US" sz="1650" dirty="0">
                <a:latin typeface="微软雅黑" panose="020B0503020204020204" pitchFamily="34" charset="-122"/>
                <a:ea typeface="微软雅黑" panose="020B0503020204020204" pitchFamily="34" charset="-122"/>
              </a:rPr>
              <a:t>，确定近期工作任务：加强专委会自身建设、</a:t>
            </a:r>
            <a:r>
              <a:rPr lang="zh-CN" altLang="en-US" sz="1650" b="1" dirty="0">
                <a:latin typeface="微软雅黑" panose="020B0503020204020204" pitchFamily="34" charset="-122"/>
                <a:ea typeface="微软雅黑" panose="020B0503020204020204" pitchFamily="34" charset="-122"/>
              </a:rPr>
              <a:t>重点做好诊改</a:t>
            </a:r>
            <a:r>
              <a:rPr lang="zh-CN" altLang="en-US" sz="1650" b="1" dirty="0" smtClean="0">
                <a:latin typeface="微软雅黑" panose="020B0503020204020204" pitchFamily="34" charset="-122"/>
                <a:ea typeface="微软雅黑" panose="020B0503020204020204" pitchFamily="34" charset="-122"/>
              </a:rPr>
              <a:t>试点工作、</a:t>
            </a:r>
            <a:r>
              <a:rPr lang="zh-CN" altLang="en-US" sz="1650" dirty="0">
                <a:latin typeface="微软雅黑" panose="020B0503020204020204" pitchFamily="34" charset="-122"/>
                <a:ea typeface="微软雅黑" panose="020B0503020204020204" pitchFamily="34" charset="-122"/>
              </a:rPr>
              <a:t>组织开展理论研究、加强数据平台建设、加强媒体宣传等。 </a:t>
            </a:r>
          </a:p>
        </p:txBody>
      </p:sp>
      <p:sp>
        <p:nvSpPr>
          <p:cNvPr id="2" name="AutoShape 2" descr="16.4.7全国高职高专校长联席会（扩大）会议 103.jpg"/>
          <p:cNvSpPr>
            <a:spLocks noChangeAspect="1" noChangeArrowheads="1"/>
          </p:cNvSpPr>
          <p:nvPr/>
        </p:nvSpPr>
        <p:spPr bwMode="auto">
          <a:xfrm>
            <a:off x="47626" y="-685602"/>
            <a:ext cx="4850606" cy="292298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4" name="组合 10"/>
          <p:cNvGrpSpPr/>
          <p:nvPr/>
        </p:nvGrpSpPr>
        <p:grpSpPr>
          <a:xfrm>
            <a:off x="8648607" y="4694674"/>
            <a:ext cx="495397" cy="888123"/>
            <a:chOff x="6675502" y="5621360"/>
            <a:chExt cx="660529" cy="1107996"/>
          </a:xfrm>
          <a:solidFill>
            <a:srgbClr val="EA0130"/>
          </a:solidFill>
        </p:grpSpPr>
        <p:sp>
          <p:nvSpPr>
            <p:cNvPr id="12" name="文本框 11"/>
            <p:cNvSpPr txBox="1"/>
            <p:nvPr/>
          </p:nvSpPr>
          <p:spPr>
            <a:xfrm>
              <a:off x="6720478" y="5621360"/>
              <a:ext cx="615553" cy="1107996"/>
            </a:xfrm>
            <a:prstGeom prst="rect">
              <a:avLst/>
            </a:prstGeom>
            <a:grpFill/>
          </p:spPr>
          <p:txBody>
            <a:bodyPr vert="eaVert"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成效</a:t>
              </a:r>
            </a:p>
          </p:txBody>
        </p:sp>
        <p:sp>
          <p:nvSpPr>
            <p:cNvPr id="13" name="等腰三角形 12"/>
            <p:cNvSpPr/>
            <p:nvPr/>
          </p:nvSpPr>
          <p:spPr>
            <a:xfrm rot="16200000" flipH="1">
              <a:off x="6509856" y="6239992"/>
              <a:ext cx="556513" cy="2252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 xmlns:p14="http://schemas.microsoft.com/office/powerpoint/2010/main" val="232594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1178" y="1509312"/>
            <a:ext cx="7579604" cy="1333041"/>
          </a:xfrm>
          <a:prstGeom prst="rect">
            <a:avLst/>
          </a:prstGeom>
          <a:solidFill>
            <a:srgbClr val="5B9BD5">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052732" y="1658367"/>
            <a:ext cx="7000601" cy="669414"/>
          </a:xfrm>
          <a:prstGeom prst="rect">
            <a:avLst/>
          </a:prstGeom>
        </p:spPr>
        <p:txBody>
          <a:bodyPr wrap="square">
            <a:spAutoFit/>
          </a:bodyPr>
          <a:lstStyle/>
          <a:p>
            <a:pPr>
              <a:lnSpc>
                <a:spcPts val="4500"/>
              </a:lnSpc>
            </a:pPr>
            <a:r>
              <a:rPr lang="zh-CN" altLang="en-US" sz="40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微软雅黑" panose="020B0503020204020204" pitchFamily="34" charset="-122"/>
                <a:ea typeface="微软雅黑" panose="020B0503020204020204" pitchFamily="34" charset="-122"/>
              </a:rPr>
              <a:t>建设质保体系，促进内涵发展</a:t>
            </a:r>
            <a:endParaRPr lang="en-US" altLang="zh-CN" sz="40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微软雅黑" panose="020B0503020204020204" pitchFamily="34" charset="-122"/>
              <a:ea typeface="微软雅黑" panose="020B0503020204020204" pitchFamily="34" charset="-122"/>
            </a:endParaRPr>
          </a:p>
        </p:txBody>
      </p:sp>
      <p:sp>
        <p:nvSpPr>
          <p:cNvPr id="5" name="矩形 4"/>
          <p:cNvSpPr/>
          <p:nvPr/>
        </p:nvSpPr>
        <p:spPr>
          <a:xfrm>
            <a:off x="1115367" y="2195724"/>
            <a:ext cx="7253131" cy="646331"/>
          </a:xfrm>
          <a:prstGeom prst="rect">
            <a:avLst/>
          </a:prstGeom>
        </p:spPr>
        <p:txBody>
          <a:bodyPr wrap="square">
            <a:spAutoFit/>
          </a:bodyPr>
          <a:lstStyle/>
          <a:p>
            <a:pP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400" b="1" dirty="0" smtClean="0">
                <a:solidFill>
                  <a:schemeClr val="bg1"/>
                </a:solidFill>
                <a:latin typeface="微软雅黑" panose="020B0503020204020204" pitchFamily="34" charset="-122"/>
                <a:ea typeface="微软雅黑" panose="020B0503020204020204" pitchFamily="34" charset="-122"/>
              </a:rPr>
              <a:t>高职</a:t>
            </a:r>
            <a:r>
              <a:rPr lang="zh-CN" altLang="en-US" sz="2400" b="1" dirty="0">
                <a:solidFill>
                  <a:schemeClr val="bg1"/>
                </a:solidFill>
                <a:latin typeface="微软雅黑" panose="020B0503020204020204" pitchFamily="34" charset="-122"/>
                <a:ea typeface="微软雅黑" panose="020B0503020204020204" pitchFamily="34" charset="-122"/>
              </a:rPr>
              <a:t>院校“诊改”工作的进展、</a:t>
            </a:r>
            <a:r>
              <a:rPr lang="zh-CN" altLang="en-US" sz="2400" b="1" dirty="0" smtClean="0">
                <a:solidFill>
                  <a:schemeClr val="bg1"/>
                </a:solidFill>
                <a:latin typeface="微软雅黑" panose="020B0503020204020204" pitchFamily="34" charset="-122"/>
                <a:ea typeface="微软雅黑" panose="020B0503020204020204" pitchFamily="34" charset="-122"/>
              </a:rPr>
              <a:t>方案编制及</a:t>
            </a:r>
            <a:r>
              <a:rPr lang="zh-CN" altLang="en-US" sz="2400" b="1" dirty="0">
                <a:solidFill>
                  <a:schemeClr val="bg1"/>
                </a:solidFill>
                <a:latin typeface="微软雅黑" panose="020B0503020204020204" pitchFamily="34" charset="-122"/>
                <a:ea typeface="微软雅黑" panose="020B0503020204020204" pitchFamily="34" charset="-122"/>
              </a:rPr>
              <a:t>思考</a:t>
            </a:r>
          </a:p>
        </p:txBody>
      </p:sp>
      <p:sp>
        <p:nvSpPr>
          <p:cNvPr id="6" name="矩形 5"/>
          <p:cNvSpPr/>
          <p:nvPr/>
        </p:nvSpPr>
        <p:spPr>
          <a:xfrm>
            <a:off x="988828" y="3597813"/>
            <a:ext cx="3730889" cy="923330"/>
          </a:xfrm>
          <a:prstGeom prst="rect">
            <a:avLst/>
          </a:prstGeom>
        </p:spPr>
        <p:txBody>
          <a:bodyPr wrap="square">
            <a:spAutoFit/>
          </a:bodyPr>
          <a:lstStyle/>
          <a:p>
            <a:pPr marL="257175" indent="-257175">
              <a:lnSpc>
                <a:spcPct val="150000"/>
              </a:lnSpc>
              <a:buFont typeface="Wingdings" panose="05000000000000000000" pitchFamily="2" charset="2"/>
              <a:buChar char="n"/>
            </a:pPr>
            <a:r>
              <a:rPr lang="zh-CN" altLang="en-US" b="1" dirty="0">
                <a:solidFill>
                  <a:srgbClr val="4B0000"/>
                </a:solidFill>
                <a:latin typeface="微软雅黑" panose="020B0503020204020204" pitchFamily="34" charset="-122"/>
                <a:ea typeface="微软雅黑" panose="020B0503020204020204" pitchFamily="34" charset="-122"/>
              </a:rPr>
              <a:t>袁洪志</a:t>
            </a:r>
            <a:endParaRPr lang="en-US" altLang="zh-CN" b="1" dirty="0">
              <a:solidFill>
                <a:srgbClr val="4B0000"/>
              </a:solidFill>
              <a:latin typeface="微软雅黑" panose="020B0503020204020204" pitchFamily="34" charset="-122"/>
              <a:ea typeface="微软雅黑" panose="020B0503020204020204" pitchFamily="34" charset="-122"/>
            </a:endParaRPr>
          </a:p>
          <a:p>
            <a:pPr marL="257175" indent="-257175">
              <a:lnSpc>
                <a:spcPct val="150000"/>
              </a:lnSpc>
              <a:buFont typeface="Wingdings" panose="05000000000000000000" pitchFamily="2" charset="2"/>
              <a:buChar char="n"/>
            </a:pPr>
            <a:r>
              <a:rPr lang="en-US" altLang="zh-CN" b="1" dirty="0" smtClean="0">
                <a:solidFill>
                  <a:srgbClr val="4B0000"/>
                </a:solidFill>
                <a:latin typeface="微软雅黑" panose="020B0503020204020204" pitchFamily="34" charset="-122"/>
                <a:ea typeface="微软雅黑" panose="020B0503020204020204" pitchFamily="34" charset="-122"/>
              </a:rPr>
              <a:t>2017.4.                </a:t>
            </a:r>
            <a:endParaRPr lang="en-US" altLang="zh-CN" b="1" dirty="0">
              <a:solidFill>
                <a:srgbClr val="4B0000"/>
              </a:solidFill>
              <a:latin typeface="微软雅黑" panose="020B0503020204020204" pitchFamily="34" charset="-122"/>
              <a:ea typeface="微软雅黑" panose="020B0503020204020204" pitchFamily="34" charset="-122"/>
            </a:endParaRPr>
          </a:p>
        </p:txBody>
      </p:sp>
      <p:sp>
        <p:nvSpPr>
          <p:cNvPr id="7" name="矩形 6"/>
          <p:cNvSpPr/>
          <p:nvPr/>
        </p:nvSpPr>
        <p:spPr>
          <a:xfrm>
            <a:off x="777135" y="1650849"/>
            <a:ext cx="34289" cy="1083242"/>
          </a:xfrm>
          <a:prstGeom prst="rect">
            <a:avLst/>
          </a:prstGeom>
          <a:solidFill>
            <a:srgbClr val="328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 xmlns:p14="http://schemas.microsoft.com/office/powerpoint/2010/main" val="16125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709585"/>
            <a:ext cx="9159676" cy="1005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lstStyle/>
          <a:p>
            <a:r>
              <a:rPr lang="zh-CN" altLang="en-US" dirty="0"/>
              <a:t>诊改工作进展情况</a:t>
            </a:r>
          </a:p>
        </p:txBody>
      </p:sp>
      <p:pic>
        <p:nvPicPr>
          <p:cNvPr id="2050" name="Picture 2" descr="http://www.czie.edu.cn/czie_article_upload_files/czie/201610/20161024212818534.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876"/>
          <a:stretch/>
        </p:blipFill>
        <p:spPr bwMode="auto">
          <a:xfrm>
            <a:off x="0" y="702470"/>
            <a:ext cx="9159676" cy="429815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矩形 5"/>
          <p:cNvSpPr/>
          <p:nvPr/>
        </p:nvSpPr>
        <p:spPr>
          <a:xfrm>
            <a:off x="5951522" y="809939"/>
            <a:ext cx="3145969" cy="710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1500" dirty="0">
                <a:latin typeface="微软雅黑" panose="020B0503020204020204" pitchFamily="34" charset="-122"/>
                <a:ea typeface="微软雅黑" panose="020B0503020204020204" pitchFamily="34" charset="-122"/>
              </a:rPr>
              <a:t>10</a:t>
            </a:r>
            <a:r>
              <a:rPr lang="zh-CN" altLang="en-US" sz="1500" dirty="0">
                <a:latin typeface="微软雅黑" panose="020B0503020204020204" pitchFamily="34" charset="-122"/>
                <a:ea typeface="微软雅黑" panose="020B0503020204020204" pitchFamily="34" charset="-122"/>
              </a:rPr>
              <a:t>月</a:t>
            </a:r>
            <a:r>
              <a:rPr lang="en-US" altLang="zh-CN" sz="1500" dirty="0">
                <a:latin typeface="微软雅黑" panose="020B0503020204020204" pitchFamily="34" charset="-122"/>
                <a:ea typeface="微软雅黑" panose="020B0503020204020204" pitchFamily="34" charset="-122"/>
              </a:rPr>
              <a:t>22—24</a:t>
            </a:r>
            <a:r>
              <a:rPr lang="zh-CN" altLang="en-US" sz="1500" dirty="0">
                <a:latin typeface="微软雅黑" panose="020B0503020204020204" pitchFamily="34" charset="-122"/>
                <a:ea typeface="微软雅黑" panose="020B0503020204020204" pitchFamily="34" charset="-122"/>
              </a:rPr>
              <a:t>日，全国高职试点院校内部质量保证体系建设与运行实施方案研讨培训在常州举行。</a:t>
            </a:r>
          </a:p>
        </p:txBody>
      </p:sp>
      <p:sp>
        <p:nvSpPr>
          <p:cNvPr id="7" name="KSO_Shape"/>
          <p:cNvSpPr/>
          <p:nvPr/>
        </p:nvSpPr>
        <p:spPr>
          <a:xfrm rot="10800000" flipH="1">
            <a:off x="5423430" y="943533"/>
            <a:ext cx="516695" cy="430579"/>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9" name="矩形 8"/>
          <p:cNvSpPr/>
          <p:nvPr/>
        </p:nvSpPr>
        <p:spPr>
          <a:xfrm>
            <a:off x="2" y="4829723"/>
            <a:ext cx="8682335" cy="752514"/>
          </a:xfrm>
          <a:prstGeom prst="rect">
            <a:avLst/>
          </a:prstGeom>
          <a:solidFill>
            <a:srgbClr val="FFC000"/>
          </a:solidFill>
        </p:spPr>
        <p:txBody>
          <a:bodyPr wrap="square">
            <a:spAutoFit/>
          </a:bodyPr>
          <a:lstStyle/>
          <a:p>
            <a:pPr>
              <a:lnSpc>
                <a:spcPct val="130000"/>
              </a:lnSpc>
            </a:pPr>
            <a:r>
              <a:rPr lang="zh-CN" altLang="en-US" sz="1650" dirty="0">
                <a:latin typeface="微软雅黑" panose="020B0503020204020204" pitchFamily="34" charset="-122"/>
                <a:ea typeface="微软雅黑" panose="020B0503020204020204" pitchFamily="34" charset="-122"/>
              </a:rPr>
              <a:t>杨应崧教授报告题目：</a:t>
            </a:r>
            <a:r>
              <a:rPr lang="zh-CN" altLang="en-US" sz="1650" b="1" dirty="0">
                <a:latin typeface="微软雅黑" panose="020B0503020204020204" pitchFamily="34" charset="-122"/>
                <a:ea typeface="微软雅黑" panose="020B0503020204020204" pitchFamily="34" charset="-122"/>
              </a:rPr>
              <a:t>质量核心、自主创新， 问题导向、精准发力</a:t>
            </a:r>
            <a:r>
              <a:rPr lang="zh-CN" altLang="en-US" sz="1650" dirty="0">
                <a:latin typeface="微软雅黑" panose="020B0503020204020204" pitchFamily="34" charset="-122"/>
                <a:ea typeface="微软雅黑" panose="020B0503020204020204" pitchFamily="34" charset="-122"/>
              </a:rPr>
              <a:t>。</a:t>
            </a:r>
            <a:r>
              <a:rPr lang="zh-CN" altLang="en-US" sz="1650" dirty="0" smtClean="0">
                <a:latin typeface="微软雅黑" panose="020B0503020204020204" pitchFamily="34" charset="-122"/>
                <a:ea typeface="微软雅黑" panose="020B0503020204020204" pitchFamily="34" charset="-122"/>
              </a:rPr>
              <a:t>要求试点院校敢于</a:t>
            </a:r>
            <a:r>
              <a:rPr lang="zh-CN" altLang="en-US" sz="1650" dirty="0">
                <a:latin typeface="微软雅黑" panose="020B0503020204020204" pitchFamily="34" charset="-122"/>
                <a:ea typeface="微软雅黑" panose="020B0503020204020204" pitchFamily="34" charset="-122"/>
              </a:rPr>
              <a:t>闯新路，勇于啃硬骨头，主动适应理念、教学形态、治理方式等方面的转变，形成常态化机制。</a:t>
            </a:r>
          </a:p>
        </p:txBody>
      </p:sp>
      <p:sp>
        <p:nvSpPr>
          <p:cNvPr id="2" name="AutoShape 2" descr="16.4.7全国高职高专校长联席会（扩大）会议 103.jpg"/>
          <p:cNvSpPr>
            <a:spLocks noChangeAspect="1" noChangeArrowheads="1"/>
          </p:cNvSpPr>
          <p:nvPr/>
        </p:nvSpPr>
        <p:spPr bwMode="auto">
          <a:xfrm>
            <a:off x="47626" y="-685602"/>
            <a:ext cx="4850606" cy="292298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5" name="组合 12"/>
          <p:cNvGrpSpPr/>
          <p:nvPr/>
        </p:nvGrpSpPr>
        <p:grpSpPr>
          <a:xfrm>
            <a:off x="8648607" y="4826879"/>
            <a:ext cx="495397" cy="888123"/>
            <a:chOff x="6675502" y="5786290"/>
            <a:chExt cx="660529" cy="1107996"/>
          </a:xfrm>
          <a:solidFill>
            <a:srgbClr val="FC4E49"/>
          </a:solidFill>
        </p:grpSpPr>
        <p:sp>
          <p:nvSpPr>
            <p:cNvPr id="14" name="文本框 13"/>
            <p:cNvSpPr txBox="1"/>
            <p:nvPr/>
          </p:nvSpPr>
          <p:spPr>
            <a:xfrm>
              <a:off x="6720478" y="5786290"/>
              <a:ext cx="615553" cy="1107996"/>
            </a:xfrm>
            <a:prstGeom prst="rect">
              <a:avLst/>
            </a:prstGeom>
            <a:grpFill/>
          </p:spPr>
          <p:txBody>
            <a:bodyPr vert="eaVert"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成效</a:t>
              </a:r>
            </a:p>
          </p:txBody>
        </p:sp>
        <p:sp>
          <p:nvSpPr>
            <p:cNvPr id="18" name="等腰三角形 17"/>
            <p:cNvSpPr/>
            <p:nvPr/>
          </p:nvSpPr>
          <p:spPr>
            <a:xfrm rot="16200000" flipH="1">
              <a:off x="6509856" y="6239992"/>
              <a:ext cx="556513" cy="2252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 xmlns:p14="http://schemas.microsoft.com/office/powerpoint/2010/main" val="119280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诊改工作进展情况</a:t>
            </a:r>
          </a:p>
        </p:txBody>
      </p:sp>
      <p:sp>
        <p:nvSpPr>
          <p:cNvPr id="33" name="矩形 32"/>
          <p:cNvSpPr/>
          <p:nvPr/>
        </p:nvSpPr>
        <p:spPr>
          <a:xfrm>
            <a:off x="4897192" y="902777"/>
            <a:ext cx="2396236" cy="138851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30" name="Picture 6"/>
          <p:cNvPicPr>
            <a:picLocks noChangeAspect="1" noChangeArrowheads="1"/>
          </p:cNvPicPr>
          <p:nvPr/>
        </p:nvPicPr>
        <p:blipFill>
          <a:blip r:embed="rId3" cstate="print"/>
          <a:srcRect/>
          <a:stretch>
            <a:fillRect/>
          </a:stretch>
        </p:blipFill>
        <p:spPr bwMode="auto">
          <a:xfrm>
            <a:off x="4889667" y="898067"/>
            <a:ext cx="2395846" cy="1399022"/>
          </a:xfrm>
          <a:prstGeom prst="rect">
            <a:avLst/>
          </a:prstGeom>
          <a:noFill/>
          <a:ln w="9525">
            <a:noFill/>
            <a:miter lim="800000"/>
            <a:headEnd/>
            <a:tailEnd/>
          </a:ln>
        </p:spPr>
      </p:pic>
      <p:sp>
        <p:nvSpPr>
          <p:cNvPr id="32" name="矩形 31"/>
          <p:cNvSpPr/>
          <p:nvPr/>
        </p:nvSpPr>
        <p:spPr>
          <a:xfrm>
            <a:off x="2475847" y="3769937"/>
            <a:ext cx="2390071" cy="137488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29" name="Picture 5"/>
          <p:cNvPicPr>
            <a:picLocks noChangeAspect="1" noChangeArrowheads="1"/>
          </p:cNvPicPr>
          <p:nvPr/>
        </p:nvPicPr>
        <p:blipFill>
          <a:blip r:embed="rId4" cstate="print"/>
          <a:srcRect/>
          <a:stretch>
            <a:fillRect/>
          </a:stretch>
        </p:blipFill>
        <p:spPr bwMode="auto">
          <a:xfrm>
            <a:off x="2476005" y="3774058"/>
            <a:ext cx="2404754" cy="1406484"/>
          </a:xfrm>
          <a:prstGeom prst="rect">
            <a:avLst/>
          </a:prstGeom>
          <a:noFill/>
          <a:ln w="9525">
            <a:noFill/>
            <a:miter lim="800000"/>
            <a:headEnd/>
            <a:tailEnd/>
          </a:ln>
        </p:spPr>
      </p:pic>
      <p:sp>
        <p:nvSpPr>
          <p:cNvPr id="31" name="矩形 30"/>
          <p:cNvSpPr/>
          <p:nvPr/>
        </p:nvSpPr>
        <p:spPr>
          <a:xfrm>
            <a:off x="29886" y="2358761"/>
            <a:ext cx="2397628" cy="13567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28" name="Picture 4"/>
          <p:cNvPicPr>
            <a:picLocks noChangeAspect="1" noChangeArrowheads="1"/>
          </p:cNvPicPr>
          <p:nvPr/>
        </p:nvPicPr>
        <p:blipFill>
          <a:blip r:embed="rId5" cstate="print"/>
          <a:srcRect/>
          <a:stretch>
            <a:fillRect/>
          </a:stretch>
        </p:blipFill>
        <p:spPr bwMode="auto">
          <a:xfrm>
            <a:off x="0" y="2363866"/>
            <a:ext cx="2422566" cy="1335973"/>
          </a:xfrm>
          <a:prstGeom prst="rect">
            <a:avLst/>
          </a:prstGeom>
          <a:noFill/>
          <a:ln w="9525">
            <a:noFill/>
            <a:miter lim="800000"/>
            <a:headEnd/>
            <a:tailEnd/>
          </a:ln>
        </p:spPr>
      </p:pic>
      <p:graphicFrame>
        <p:nvGraphicFramePr>
          <p:cNvPr id="2" name="表格 1"/>
          <p:cNvGraphicFramePr>
            <a:graphicFrameLocks noGrp="1"/>
          </p:cNvGraphicFramePr>
          <p:nvPr>
            <p:extLst>
              <p:ext uri="{D42A27DB-BD31-4B8C-83A1-F6EECF244321}">
                <p14:modId xmlns="" xmlns:p14="http://schemas.microsoft.com/office/powerpoint/2010/main" val="1799638021"/>
              </p:ext>
            </p:extLst>
          </p:nvPr>
        </p:nvGraphicFramePr>
        <p:xfrm>
          <a:off x="4" y="640292"/>
          <a:ext cx="7327755" cy="4429128"/>
        </p:xfrm>
        <a:graphic>
          <a:graphicData uri="http://schemas.openxmlformats.org/drawingml/2006/table">
            <a:tbl>
              <a:tblPr>
                <a:tableStyleId>{5C22544A-7EE6-4342-B048-85BDC9FD1C3A}</a:tableStyleId>
              </a:tblPr>
              <a:tblGrid>
                <a:gridCol w="2442585"/>
                <a:gridCol w="2442585"/>
                <a:gridCol w="2442585"/>
              </a:tblGrid>
              <a:tr h="1476376">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6"/>
                      <a:stretch>
                        <a:fillRect/>
                      </a:stretch>
                    </a:blipFill>
                  </a:tcPr>
                </a:tc>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7"/>
                      <a:stretch>
                        <a:fillRect/>
                      </a:stretch>
                    </a:blipFill>
                  </a:tcPr>
                </a:tc>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8"/>
                      <a:stretch>
                        <a:fillRect/>
                      </a:stretch>
                    </a:blipFill>
                  </a:tcPr>
                </a:tc>
              </a:tr>
              <a:tr h="1476376">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9"/>
                      <a:stretch>
                        <a:fillRect/>
                      </a:stretch>
                    </a:blipFill>
                  </a:tcPr>
                </a:tc>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10"/>
                      <a:stretch>
                        <a:fillRect/>
                      </a:stretch>
                    </a:blipFill>
                  </a:tcPr>
                </a:tc>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11"/>
                      <a:stretch>
                        <a:fillRect/>
                      </a:stretch>
                    </a:blipFill>
                  </a:tcPr>
                </a:tc>
              </a:tr>
              <a:tr h="1476376">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12"/>
                      <a:stretch>
                        <a:fillRect/>
                      </a:stretch>
                    </a:blipFill>
                  </a:tcPr>
                </a:tc>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13"/>
                      <a:stretch>
                        <a:fillRect/>
                      </a:stretch>
                    </a:blipFill>
                  </a:tcPr>
                </a:tc>
                <a:tc>
                  <a:txBody>
                    <a:bodyPr/>
                    <a:lstStyle/>
                    <a:p>
                      <a:endParaRPr lang="zh-CN" altLang="en-US" sz="900" dirty="0"/>
                    </a:p>
                  </a:txBody>
                  <a:tcPr marL="68580" marR="68580" marT="28576" marB="28576">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blipFill>
                      <a:blip r:embed="rId14"/>
                      <a:stretch>
                        <a:fillRect/>
                      </a:stretch>
                    </a:blipFill>
                  </a:tcPr>
                </a:tc>
              </a:tr>
            </a:tbl>
          </a:graphicData>
        </a:graphic>
      </p:graphicFrame>
      <p:sp>
        <p:nvSpPr>
          <p:cNvPr id="14" name="等腰三角形 13"/>
          <p:cNvSpPr/>
          <p:nvPr/>
        </p:nvSpPr>
        <p:spPr>
          <a:xfrm rot="16200000">
            <a:off x="7108111" y="1923827"/>
            <a:ext cx="436562" cy="367923"/>
          </a:xfrm>
          <a:prstGeom prst="triangle">
            <a:avLst/>
          </a:prstGeom>
          <a:solidFill>
            <a:srgbClr val="FF6C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p:nvSpPr>
        <p:spPr>
          <a:xfrm>
            <a:off x="7327757" y="640291"/>
            <a:ext cx="1816245" cy="4429126"/>
          </a:xfrm>
          <a:prstGeom prst="rect">
            <a:avLst/>
          </a:prstGeom>
          <a:solidFill>
            <a:srgbClr val="FF6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5" name="矩形 14"/>
          <p:cNvSpPr/>
          <p:nvPr/>
        </p:nvSpPr>
        <p:spPr>
          <a:xfrm>
            <a:off x="3191429" y="1775108"/>
            <a:ext cx="76174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雷建海</a:t>
            </a:r>
          </a:p>
        </p:txBody>
      </p:sp>
      <p:sp>
        <p:nvSpPr>
          <p:cNvPr id="16" name="矩形 15"/>
          <p:cNvSpPr/>
          <p:nvPr/>
        </p:nvSpPr>
        <p:spPr>
          <a:xfrm>
            <a:off x="637212" y="1775108"/>
            <a:ext cx="76174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姜义林</a:t>
            </a:r>
          </a:p>
        </p:txBody>
      </p:sp>
      <p:sp>
        <p:nvSpPr>
          <p:cNvPr id="17" name="矩形 16"/>
          <p:cNvSpPr/>
          <p:nvPr/>
        </p:nvSpPr>
        <p:spPr>
          <a:xfrm>
            <a:off x="5919394" y="1775108"/>
            <a:ext cx="76174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梅创社</a:t>
            </a:r>
          </a:p>
        </p:txBody>
      </p:sp>
      <p:sp>
        <p:nvSpPr>
          <p:cNvPr id="18" name="矩形 17"/>
          <p:cNvSpPr/>
          <p:nvPr/>
        </p:nvSpPr>
        <p:spPr>
          <a:xfrm>
            <a:off x="2475849" y="2850821"/>
            <a:ext cx="76174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胡中艾</a:t>
            </a:r>
          </a:p>
        </p:txBody>
      </p:sp>
      <p:sp>
        <p:nvSpPr>
          <p:cNvPr id="19" name="矩形 18"/>
          <p:cNvSpPr/>
          <p:nvPr/>
        </p:nvSpPr>
        <p:spPr>
          <a:xfrm>
            <a:off x="21775" y="2850821"/>
            <a:ext cx="56938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刘敏</a:t>
            </a:r>
          </a:p>
        </p:txBody>
      </p:sp>
      <p:sp>
        <p:nvSpPr>
          <p:cNvPr id="20" name="矩形 19"/>
          <p:cNvSpPr/>
          <p:nvPr/>
        </p:nvSpPr>
        <p:spPr>
          <a:xfrm>
            <a:off x="4949844" y="2850821"/>
            <a:ext cx="76174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安改娣</a:t>
            </a:r>
          </a:p>
        </p:txBody>
      </p:sp>
      <p:sp>
        <p:nvSpPr>
          <p:cNvPr id="21" name="矩形 20"/>
          <p:cNvSpPr/>
          <p:nvPr/>
        </p:nvSpPr>
        <p:spPr>
          <a:xfrm>
            <a:off x="29889" y="4085425"/>
            <a:ext cx="76174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孙爱武</a:t>
            </a:r>
          </a:p>
        </p:txBody>
      </p:sp>
      <p:sp>
        <p:nvSpPr>
          <p:cNvPr id="22" name="矩形 21"/>
          <p:cNvSpPr/>
          <p:nvPr/>
        </p:nvSpPr>
        <p:spPr>
          <a:xfrm>
            <a:off x="4188449" y="4085425"/>
            <a:ext cx="76174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王卫东</a:t>
            </a:r>
          </a:p>
        </p:txBody>
      </p:sp>
      <p:sp>
        <p:nvSpPr>
          <p:cNvPr id="23" name="矩形 22"/>
          <p:cNvSpPr/>
          <p:nvPr/>
        </p:nvSpPr>
        <p:spPr>
          <a:xfrm>
            <a:off x="5004966" y="4085425"/>
            <a:ext cx="56938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聂强</a:t>
            </a:r>
          </a:p>
        </p:txBody>
      </p:sp>
      <p:sp>
        <p:nvSpPr>
          <p:cNvPr id="24" name="矩形 23"/>
          <p:cNvSpPr/>
          <p:nvPr/>
        </p:nvSpPr>
        <p:spPr>
          <a:xfrm>
            <a:off x="7407468" y="1174306"/>
            <a:ext cx="1800493" cy="3733330"/>
          </a:xfrm>
          <a:prstGeom prst="rect">
            <a:avLst/>
          </a:prstGeom>
        </p:spPr>
        <p:txBody>
          <a:bodyPr wrap="none">
            <a:spAutoFit/>
          </a:bodyPr>
          <a:lstStyle/>
          <a:p>
            <a:pPr>
              <a:lnSpc>
                <a:spcPct val="130000"/>
              </a:lnSpc>
            </a:pPr>
            <a:r>
              <a:rPr lang="en-US" altLang="zh-CN" sz="2000" b="1"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zh-CN" altLang="en-US" sz="2000" b="1" dirty="0">
                <a:solidFill>
                  <a:schemeClr val="bg1"/>
                </a:solidFill>
                <a:latin typeface="微软雅黑" panose="020B0503020204020204" pitchFamily="34" charset="-122"/>
                <a:ea typeface="微软雅黑" panose="020B0503020204020204" pitchFamily="34" charset="-122"/>
              </a:rPr>
              <a:t>所</a:t>
            </a:r>
            <a:endParaRPr lang="en-US" altLang="zh-CN" sz="2000" b="1"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高职试点院校</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交流汇报</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内部质量保证</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体系建设与运行</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a:solidFill>
                  <a:schemeClr val="bg1"/>
                </a:solidFill>
                <a:latin typeface="微软雅黑" panose="020B0503020204020204" pitchFamily="34" charset="-122"/>
                <a:ea typeface="微软雅黑" panose="020B0503020204020204" pitchFamily="34" charset="-122"/>
              </a:rPr>
              <a:t>实施</a:t>
            </a:r>
            <a:r>
              <a:rPr lang="zh-CN" altLang="en-US" dirty="0" smtClean="0">
                <a:solidFill>
                  <a:schemeClr val="bg1"/>
                </a:solidFill>
                <a:latin typeface="微软雅黑" panose="020B0503020204020204" pitchFamily="34" charset="-122"/>
                <a:ea typeface="微软雅黑" panose="020B0503020204020204" pitchFamily="34" charset="-122"/>
              </a:rPr>
              <a:t>方案</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30000"/>
              </a:lnSpc>
            </a:pP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试点院校与</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专家共同研讨</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达成共识</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461668" y="4970511"/>
            <a:ext cx="8682335" cy="752514"/>
          </a:xfrm>
          <a:prstGeom prst="rect">
            <a:avLst/>
          </a:prstGeom>
          <a:solidFill>
            <a:srgbClr val="FFC000"/>
          </a:solidFill>
        </p:spPr>
        <p:txBody>
          <a:bodyPr wrap="square">
            <a:spAutoFit/>
          </a:bodyPr>
          <a:lstStyle/>
          <a:p>
            <a:pPr>
              <a:lnSpc>
                <a:spcPct val="130000"/>
              </a:lnSpc>
            </a:pPr>
            <a:r>
              <a:rPr lang="en-US" altLang="zh-CN" sz="1650" dirty="0">
                <a:latin typeface="微软雅黑" panose="020B0503020204020204" pitchFamily="34" charset="-122"/>
                <a:ea typeface="微软雅黑" panose="020B0503020204020204" pitchFamily="34" charset="-122"/>
              </a:rPr>
              <a:t>27</a:t>
            </a:r>
            <a:r>
              <a:rPr lang="zh-CN" altLang="en-US" sz="1650" dirty="0">
                <a:latin typeface="微软雅黑" panose="020B0503020204020204" pitchFamily="34" charset="-122"/>
                <a:ea typeface="微软雅黑" panose="020B0503020204020204" pitchFamily="34" charset="-122"/>
              </a:rPr>
              <a:t>所试点院校</a:t>
            </a:r>
            <a:r>
              <a:rPr lang="en-US" altLang="zh-CN" sz="1650" dirty="0">
                <a:latin typeface="微软雅黑" panose="020B0503020204020204" pitchFamily="34" charset="-122"/>
                <a:ea typeface="微软雅黑" panose="020B0503020204020204" pitchFamily="34" charset="-122"/>
              </a:rPr>
              <a:t>134</a:t>
            </a:r>
            <a:r>
              <a:rPr lang="zh-CN" altLang="en-US" sz="1650" dirty="0" smtClean="0">
                <a:latin typeface="微软雅黑" panose="020B0503020204020204" pitchFamily="34" charset="-122"/>
                <a:ea typeface="微软雅黑" panose="020B0503020204020204" pitchFamily="34" charset="-122"/>
              </a:rPr>
              <a:t>人；</a:t>
            </a:r>
            <a:r>
              <a:rPr lang="en-US" altLang="zh-CN" sz="1650" dirty="0" smtClean="0">
                <a:latin typeface="微软雅黑" panose="020B0503020204020204" pitchFamily="34" charset="-122"/>
                <a:ea typeface="微软雅黑" panose="020B0503020204020204" pitchFamily="34" charset="-122"/>
              </a:rPr>
              <a:t>44</a:t>
            </a:r>
            <a:r>
              <a:rPr lang="zh-CN" altLang="en-US" sz="1650" dirty="0">
                <a:latin typeface="微软雅黑" panose="020B0503020204020204" pitchFamily="34" charset="-122"/>
                <a:ea typeface="微软雅黑" panose="020B0503020204020204" pitchFamily="34" charset="-122"/>
              </a:rPr>
              <a:t>所</a:t>
            </a:r>
            <a:r>
              <a:rPr lang="zh-CN" altLang="en-US" sz="1650" dirty="0" smtClean="0">
                <a:latin typeface="微软雅黑" panose="020B0503020204020204" pitchFamily="34" charset="-122"/>
                <a:ea typeface="微软雅黑" panose="020B0503020204020204" pitchFamily="34" charset="-122"/>
              </a:rPr>
              <a:t>列席院校</a:t>
            </a:r>
            <a:r>
              <a:rPr lang="en-US" altLang="zh-CN" sz="1650" dirty="0" smtClean="0">
                <a:latin typeface="微软雅黑" panose="020B0503020204020204" pitchFamily="34" charset="-122"/>
                <a:ea typeface="微软雅黑" panose="020B0503020204020204" pitchFamily="34" charset="-122"/>
              </a:rPr>
              <a:t>95</a:t>
            </a:r>
            <a:r>
              <a:rPr lang="zh-CN" altLang="en-US" sz="1650" dirty="0">
                <a:latin typeface="微软雅黑" panose="020B0503020204020204" pitchFamily="34" charset="-122"/>
                <a:ea typeface="微软雅黑" panose="020B0503020204020204" pitchFamily="34" charset="-122"/>
              </a:rPr>
              <a:t>人</a:t>
            </a:r>
            <a:r>
              <a:rPr lang="zh-CN" altLang="en-US" sz="1650" dirty="0" smtClean="0">
                <a:latin typeface="微软雅黑" panose="020B0503020204020204" pitchFamily="34" charset="-122"/>
                <a:ea typeface="微软雅黑" panose="020B0503020204020204" pitchFamily="34" charset="-122"/>
              </a:rPr>
              <a:t>；点评</a:t>
            </a:r>
            <a:r>
              <a:rPr lang="zh-CN" altLang="en-US" sz="1650" dirty="0">
                <a:latin typeface="微软雅黑" panose="020B0503020204020204" pitchFamily="34" charset="-122"/>
                <a:ea typeface="微软雅黑" panose="020B0503020204020204" pitchFamily="34" charset="-122"/>
              </a:rPr>
              <a:t>专家</a:t>
            </a:r>
            <a:r>
              <a:rPr lang="en-US" altLang="zh-CN" sz="1650" dirty="0">
                <a:latin typeface="微软雅黑" panose="020B0503020204020204" pitchFamily="34" charset="-122"/>
                <a:ea typeface="微软雅黑" panose="020B0503020204020204" pitchFamily="34" charset="-122"/>
              </a:rPr>
              <a:t>8</a:t>
            </a:r>
            <a:r>
              <a:rPr lang="zh-CN" altLang="en-US" sz="1650" dirty="0" smtClean="0">
                <a:latin typeface="微软雅黑" panose="020B0503020204020204" pitchFamily="34" charset="-122"/>
                <a:ea typeface="微软雅黑" panose="020B0503020204020204" pitchFamily="34" charset="-122"/>
              </a:rPr>
              <a:t>人；特邀</a:t>
            </a:r>
            <a:r>
              <a:rPr lang="zh-CN" altLang="en-US" sz="1650" dirty="0">
                <a:latin typeface="微软雅黑" panose="020B0503020204020204" pitchFamily="34" charset="-122"/>
                <a:ea typeface="微软雅黑" panose="020B0503020204020204" pitchFamily="34" charset="-122"/>
              </a:rPr>
              <a:t>专家</a:t>
            </a:r>
            <a:r>
              <a:rPr lang="en-US" altLang="zh-CN" sz="1650" dirty="0">
                <a:latin typeface="微软雅黑" panose="020B0503020204020204" pitchFamily="34" charset="-122"/>
                <a:ea typeface="微软雅黑" panose="020B0503020204020204" pitchFamily="34" charset="-122"/>
              </a:rPr>
              <a:t>16</a:t>
            </a:r>
            <a:r>
              <a:rPr lang="zh-CN" altLang="en-US" sz="1650" dirty="0">
                <a:latin typeface="微软雅黑" panose="020B0503020204020204" pitchFamily="34" charset="-122"/>
                <a:ea typeface="微软雅黑" panose="020B0503020204020204" pitchFamily="34" charset="-122"/>
              </a:rPr>
              <a:t>人；</a:t>
            </a:r>
          </a:p>
          <a:p>
            <a:pPr>
              <a:lnSpc>
                <a:spcPct val="130000"/>
              </a:lnSpc>
            </a:pPr>
            <a:r>
              <a:rPr lang="zh-CN" altLang="en-US" sz="1650" dirty="0">
                <a:latin typeface="微软雅黑" panose="020B0503020204020204" pitchFamily="34" charset="-122"/>
                <a:ea typeface="微软雅黑" panose="020B0503020204020204" pitchFamily="34" charset="-122"/>
              </a:rPr>
              <a:t>共</a:t>
            </a:r>
            <a:r>
              <a:rPr lang="en-US" altLang="zh-CN" sz="1650" dirty="0">
                <a:latin typeface="微软雅黑" panose="020B0503020204020204" pitchFamily="34" charset="-122"/>
                <a:ea typeface="微软雅黑" panose="020B0503020204020204" pitchFamily="34" charset="-122"/>
              </a:rPr>
              <a:t>51</a:t>
            </a:r>
            <a:r>
              <a:rPr lang="zh-CN" altLang="en-US" sz="1650" dirty="0">
                <a:latin typeface="微软雅黑" panose="020B0503020204020204" pitchFamily="34" charset="-122"/>
                <a:ea typeface="微软雅黑" panose="020B0503020204020204" pitchFamily="34" charset="-122"/>
              </a:rPr>
              <a:t>个单位</a:t>
            </a:r>
            <a:r>
              <a:rPr lang="en-US" altLang="zh-CN" sz="1650" dirty="0">
                <a:latin typeface="微软雅黑" panose="020B0503020204020204" pitchFamily="34" charset="-122"/>
                <a:ea typeface="微软雅黑" panose="020B0503020204020204" pitchFamily="34" charset="-122"/>
              </a:rPr>
              <a:t>256</a:t>
            </a:r>
            <a:r>
              <a:rPr lang="zh-CN" altLang="en-US" sz="1650" dirty="0">
                <a:latin typeface="微软雅黑" panose="020B0503020204020204" pitchFamily="34" charset="-122"/>
                <a:ea typeface="微软雅黑" panose="020B0503020204020204" pitchFamily="34" charset="-122"/>
              </a:rPr>
              <a:t>人参会</a:t>
            </a:r>
          </a:p>
        </p:txBody>
      </p:sp>
      <p:grpSp>
        <p:nvGrpSpPr>
          <p:cNvPr id="5" name="组合 27"/>
          <p:cNvGrpSpPr/>
          <p:nvPr/>
        </p:nvGrpSpPr>
        <p:grpSpPr>
          <a:xfrm>
            <a:off x="4" y="5069417"/>
            <a:ext cx="573335" cy="627342"/>
            <a:chOff x="6720478" y="5786290"/>
            <a:chExt cx="764446" cy="1107996"/>
          </a:xfrm>
          <a:solidFill>
            <a:srgbClr val="FC4E49"/>
          </a:solidFill>
        </p:grpSpPr>
        <p:sp>
          <p:nvSpPr>
            <p:cNvPr id="30" name="文本框 29"/>
            <p:cNvSpPr txBox="1"/>
            <p:nvPr/>
          </p:nvSpPr>
          <p:spPr>
            <a:xfrm>
              <a:off x="6720478" y="5786290"/>
              <a:ext cx="615553" cy="1107996"/>
            </a:xfrm>
            <a:prstGeom prst="rect">
              <a:avLst/>
            </a:prstGeom>
            <a:grpFill/>
          </p:spPr>
          <p:txBody>
            <a:bodyPr vert="eaVert"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成效</a:t>
              </a:r>
            </a:p>
          </p:txBody>
        </p:sp>
        <p:sp>
          <p:nvSpPr>
            <p:cNvPr id="34" name="等腰三角形 33"/>
            <p:cNvSpPr/>
            <p:nvPr/>
          </p:nvSpPr>
          <p:spPr>
            <a:xfrm rot="5400000">
              <a:off x="7094056" y="6239992"/>
              <a:ext cx="556512" cy="2252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 xmlns:p14="http://schemas.microsoft.com/office/powerpoint/2010/main" val="27514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1"/>
                                        </p:tgtEl>
                                        <p:attrNameLst>
                                          <p:attrName>style.color</p:attrName>
                                        </p:attrNameLst>
                                      </p:cBhvr>
                                      <p:to>
                                        <a:schemeClr val="bg1"/>
                                      </p:to>
                                    </p:animClr>
                                    <p:animClr clrSpc="rgb" dir="cw">
                                      <p:cBhvr>
                                        <p:cTn id="7" dur="250" autoRev="1" fill="remove"/>
                                        <p:tgtEl>
                                          <p:spTgt spid="31"/>
                                        </p:tgtEl>
                                        <p:attrNameLst>
                                          <p:attrName>fillcolor</p:attrName>
                                        </p:attrNameLst>
                                      </p:cBhvr>
                                      <p:to>
                                        <a:schemeClr val="bg1"/>
                                      </p:to>
                                    </p:animClr>
                                    <p:set>
                                      <p:cBhvr>
                                        <p:cTn id="8" dur="250" autoRev="1" fill="remove"/>
                                        <p:tgtEl>
                                          <p:spTgt spid="31"/>
                                        </p:tgtEl>
                                        <p:attrNameLst>
                                          <p:attrName>fill.type</p:attrName>
                                        </p:attrNameLst>
                                      </p:cBhvr>
                                      <p:to>
                                        <p:strVal val="solid"/>
                                      </p:to>
                                    </p:set>
                                    <p:set>
                                      <p:cBhvr>
                                        <p:cTn id="9" dur="250" autoRev="1" fill="remove"/>
                                        <p:tgtEl>
                                          <p:spTgt spid="31"/>
                                        </p:tgtEl>
                                        <p:attrNameLst>
                                          <p:attrName>fill.on</p:attrName>
                                        </p:attrNameLst>
                                      </p:cBhvr>
                                      <p:to>
                                        <p:strVal val="true"/>
                                      </p:to>
                                    </p:set>
                                  </p:childTnLst>
                                </p:cTn>
                              </p:par>
                              <p:par>
                                <p:cTn id="10" presetID="27" presetClass="emph" presetSubtype="0" fill="remove" grpId="0" nodeType="withEffect">
                                  <p:stCondLst>
                                    <p:cond delay="500"/>
                                  </p:stCondLst>
                                  <p:childTnLst>
                                    <p:animClr clrSpc="rgb" dir="cw">
                                      <p:cBhvr override="childStyle">
                                        <p:cTn id="11" dur="250" autoRev="1" fill="remove"/>
                                        <p:tgtEl>
                                          <p:spTgt spid="32"/>
                                        </p:tgtEl>
                                        <p:attrNameLst>
                                          <p:attrName>style.color</p:attrName>
                                        </p:attrNameLst>
                                      </p:cBhvr>
                                      <p:to>
                                        <a:schemeClr val="bg1"/>
                                      </p:to>
                                    </p:animClr>
                                    <p:animClr clrSpc="rgb" dir="cw">
                                      <p:cBhvr>
                                        <p:cTn id="12" dur="250" autoRev="1" fill="remove"/>
                                        <p:tgtEl>
                                          <p:spTgt spid="32"/>
                                        </p:tgtEl>
                                        <p:attrNameLst>
                                          <p:attrName>fillcolor</p:attrName>
                                        </p:attrNameLst>
                                      </p:cBhvr>
                                      <p:to>
                                        <a:schemeClr val="bg1"/>
                                      </p:to>
                                    </p:animClr>
                                    <p:set>
                                      <p:cBhvr>
                                        <p:cTn id="13" dur="250" autoRev="1" fill="remove"/>
                                        <p:tgtEl>
                                          <p:spTgt spid="32"/>
                                        </p:tgtEl>
                                        <p:attrNameLst>
                                          <p:attrName>fill.type</p:attrName>
                                        </p:attrNameLst>
                                      </p:cBhvr>
                                      <p:to>
                                        <p:strVal val="solid"/>
                                      </p:to>
                                    </p:set>
                                    <p:set>
                                      <p:cBhvr>
                                        <p:cTn id="14" dur="250" autoRev="1" fill="remove"/>
                                        <p:tgtEl>
                                          <p:spTgt spid="32"/>
                                        </p:tgtEl>
                                        <p:attrNameLst>
                                          <p:attrName>fill.on</p:attrName>
                                        </p:attrNameLst>
                                      </p:cBhvr>
                                      <p:to>
                                        <p:strVal val="true"/>
                                      </p:to>
                                    </p:set>
                                  </p:childTnLst>
                                </p:cTn>
                              </p:par>
                              <p:par>
                                <p:cTn id="15" presetID="27" presetClass="emph" presetSubtype="0" fill="remove" grpId="0" nodeType="withEffect">
                                  <p:stCondLst>
                                    <p:cond delay="750"/>
                                  </p:stCondLst>
                                  <p:childTnLst>
                                    <p:animClr clrSpc="rgb" dir="cw">
                                      <p:cBhvr override="childStyle">
                                        <p:cTn id="16" dur="250" autoRev="1" fill="remove"/>
                                        <p:tgtEl>
                                          <p:spTgt spid="33"/>
                                        </p:tgtEl>
                                        <p:attrNameLst>
                                          <p:attrName>style.color</p:attrName>
                                        </p:attrNameLst>
                                      </p:cBhvr>
                                      <p:to>
                                        <a:schemeClr val="bg1"/>
                                      </p:to>
                                    </p:animClr>
                                    <p:animClr clrSpc="rgb" dir="cw">
                                      <p:cBhvr>
                                        <p:cTn id="17" dur="250" autoRev="1" fill="remove"/>
                                        <p:tgtEl>
                                          <p:spTgt spid="33"/>
                                        </p:tgtEl>
                                        <p:attrNameLst>
                                          <p:attrName>fillcolor</p:attrName>
                                        </p:attrNameLst>
                                      </p:cBhvr>
                                      <p:to>
                                        <a:schemeClr val="bg1"/>
                                      </p:to>
                                    </p:animClr>
                                    <p:set>
                                      <p:cBhvr>
                                        <p:cTn id="18" dur="250" autoRev="1" fill="remove"/>
                                        <p:tgtEl>
                                          <p:spTgt spid="33"/>
                                        </p:tgtEl>
                                        <p:attrNameLst>
                                          <p:attrName>fill.type</p:attrName>
                                        </p:attrNameLst>
                                      </p:cBhvr>
                                      <p:to>
                                        <p:strVal val="solid"/>
                                      </p:to>
                                    </p:set>
                                    <p:set>
                                      <p:cBhvr>
                                        <p:cTn id="19" dur="250" autoRev="1" fill="remove"/>
                                        <p:tgtEl>
                                          <p:spTgt spid="33"/>
                                        </p:tgtEl>
                                        <p:attrNameLst>
                                          <p:attrName>fill.on</p:attrName>
                                        </p:attrNameLst>
                                      </p:cBhvr>
                                      <p:to>
                                        <p:strVal val="true"/>
                                      </p:to>
                                    </p:set>
                                  </p:childTnLst>
                                </p:cTn>
                              </p:par>
                            </p:childTnLst>
                          </p:cTn>
                        </p:par>
                        <p:par>
                          <p:cTn id="20" fill="hold">
                            <p:stCondLst>
                              <p:cond delay="1250"/>
                            </p:stCondLst>
                            <p:childTnLst>
                              <p:par>
                                <p:cTn id="21" presetID="10" presetClass="exit" presetSubtype="0" fill="hold" grpId="1" nodeType="afterEffect">
                                  <p:stCondLst>
                                    <p:cond delay="0"/>
                                  </p:stCondLst>
                                  <p:childTnLst>
                                    <p:animEffect transition="out" filter="fade">
                                      <p:cBhvr>
                                        <p:cTn id="22" dur="500"/>
                                        <p:tgtEl>
                                          <p:spTgt spid="31"/>
                                        </p:tgtEl>
                                      </p:cBhvr>
                                    </p:animEffect>
                                    <p:set>
                                      <p:cBhvr>
                                        <p:cTn id="23" dur="1" fill="hold">
                                          <p:stCondLst>
                                            <p:cond delay="499"/>
                                          </p:stCondLst>
                                        </p:cTn>
                                        <p:tgtEl>
                                          <p:spTgt spid="31"/>
                                        </p:tgtEl>
                                        <p:attrNameLst>
                                          <p:attrName>style.visibility</p:attrName>
                                        </p:attrNameLst>
                                      </p:cBhvr>
                                      <p:to>
                                        <p:strVal val="hidden"/>
                                      </p:to>
                                    </p:set>
                                  </p:childTnLst>
                                </p:cTn>
                              </p:par>
                            </p:childTnLst>
                          </p:cTn>
                        </p:par>
                        <p:par>
                          <p:cTn id="24" fill="hold">
                            <p:stCondLst>
                              <p:cond delay="1750"/>
                            </p:stCondLst>
                            <p:childTnLst>
                              <p:par>
                                <p:cTn id="25" presetID="10" presetClass="exit" presetSubtype="0" fill="hold" grpId="1" nodeType="afterEffect">
                                  <p:stCondLst>
                                    <p:cond delay="0"/>
                                  </p:stCondLst>
                                  <p:childTnLst>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par>
                          <p:cTn id="28" fill="hold">
                            <p:stCondLst>
                              <p:cond delay="2250"/>
                            </p:stCondLst>
                            <p:childTnLst>
                              <p:par>
                                <p:cTn id="29" presetID="10" presetClass="exit" presetSubtype="0" fill="hold" grpId="1" nodeType="after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2" presetClass="entr" presetSubtype="8"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0-#ppt_w/2"/>
                                          </p:val>
                                        </p:tav>
                                        <p:tav tm="100000">
                                          <p:val>
                                            <p:strVal val="#ppt_x"/>
                                          </p:val>
                                        </p:tav>
                                      </p:tavLst>
                                    </p:anim>
                                    <p:anim calcmode="lin" valueType="num">
                                      <p:cBhvr additive="base">
                                        <p:cTn id="35" dur="500" fill="hold"/>
                                        <p:tgtEl>
                                          <p:spTgt spid="26"/>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2" grpId="0" animBg="1"/>
      <p:bldP spid="32" grpId="1" animBg="1"/>
      <p:bldP spid="31" grpId="0" animBg="1"/>
      <p:bldP spid="3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3" name="矩形 2"/>
          <p:cNvSpPr/>
          <p:nvPr/>
        </p:nvSpPr>
        <p:spPr>
          <a:xfrm>
            <a:off x="4" y="2226183"/>
            <a:ext cx="2394065" cy="827149"/>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3"/>
          <p:cNvSpPr txBox="1"/>
          <p:nvPr/>
        </p:nvSpPr>
        <p:spPr>
          <a:xfrm>
            <a:off x="2493819" y="1851594"/>
            <a:ext cx="1107996" cy="369332"/>
          </a:xfrm>
          <a:prstGeom prst="rect">
            <a:avLst/>
          </a:prstGeom>
          <a:noFill/>
        </p:spPr>
        <p:txBody>
          <a:bodyPr wrap="none" rtlCol="0">
            <a:spAutoFit/>
          </a:bodyPr>
          <a:lstStyle/>
          <a:p>
            <a:r>
              <a:rPr lang="zh-CN" altLang="en-US" dirty="0">
                <a:solidFill>
                  <a:srgbClr val="2A2E31"/>
                </a:solidFill>
                <a:latin typeface="微软雅黑" panose="020B0503020204020204" pitchFamily="34" charset="-122"/>
                <a:ea typeface="微软雅黑" panose="020B0503020204020204" pitchFamily="34" charset="-122"/>
              </a:rPr>
              <a:t>第二部分</a:t>
            </a:r>
          </a:p>
        </p:txBody>
      </p:sp>
      <p:sp>
        <p:nvSpPr>
          <p:cNvPr id="5" name="文本框 4"/>
          <p:cNvSpPr txBox="1"/>
          <p:nvPr/>
        </p:nvSpPr>
        <p:spPr>
          <a:xfrm>
            <a:off x="2449754" y="2127032"/>
            <a:ext cx="5339173" cy="1015663"/>
          </a:xfrm>
          <a:prstGeom prst="rect">
            <a:avLst/>
          </a:prstGeom>
          <a:noFill/>
        </p:spPr>
        <p:txBody>
          <a:bodyPr wrap="squar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内部质量保证体系建设与运行</a:t>
            </a:r>
            <a:r>
              <a:rPr lang="zh-CN" altLang="en-US" sz="3000" b="1" dirty="0">
                <a:solidFill>
                  <a:srgbClr val="FF0000"/>
                </a:solidFill>
                <a:latin typeface="微软雅黑" panose="020B0503020204020204" pitchFamily="34" charset="-122"/>
                <a:ea typeface="微软雅黑" panose="020B0503020204020204" pitchFamily="34" charset="-122"/>
              </a:rPr>
              <a:t>实施</a:t>
            </a:r>
            <a:r>
              <a:rPr lang="zh-CN" altLang="en-US" sz="3000" b="1" dirty="0" smtClean="0">
                <a:solidFill>
                  <a:srgbClr val="FF0000"/>
                </a:solidFill>
                <a:latin typeface="微软雅黑" panose="020B0503020204020204" pitchFamily="34" charset="-122"/>
                <a:ea typeface="微软雅黑" panose="020B0503020204020204" pitchFamily="34" charset="-122"/>
              </a:rPr>
              <a:t>方案</a:t>
            </a:r>
            <a:endParaRPr lang="zh-CN" altLang="en-US" sz="3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6618506" y="3014985"/>
            <a:ext cx="2525495" cy="113012"/>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p:nvSpPr>
        <p:spPr>
          <a:xfrm>
            <a:off x="5710422" y="2956075"/>
            <a:ext cx="782074" cy="300082"/>
          </a:xfrm>
          <a:prstGeom prst="rect">
            <a:avLst/>
          </a:prstGeom>
          <a:noFill/>
        </p:spPr>
        <p:txBody>
          <a:bodyPr wrap="none" rtlCol="0">
            <a:spAutoFit/>
          </a:bodyPr>
          <a:lstStyle/>
          <a:p>
            <a:r>
              <a:rPr lang="en-US" altLang="zh-CN" sz="1350" dirty="0">
                <a:solidFill>
                  <a:srgbClr val="2A2E31"/>
                </a:solidFill>
              </a:rPr>
              <a:t>Part two</a:t>
            </a:r>
            <a:endParaRPr lang="zh-CN" altLang="en-US" sz="1350" dirty="0">
              <a:solidFill>
                <a:srgbClr val="2A2E31"/>
              </a:solidFill>
            </a:endParaRPr>
          </a:p>
        </p:txBody>
      </p:sp>
    </p:spTree>
    <p:extLst>
      <p:ext uri="{BB962C8B-B14F-4D97-AF65-F5344CB8AC3E}">
        <p14:creationId xmlns:p14="http://schemas.microsoft.com/office/powerpoint/2010/main" xmlns="" val="15866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xmlns="" val="0"/>
              </a:ext>
            </a:extLst>
          </a:blip>
          <a:srcRect l="20427" t="5673" r="17011"/>
          <a:stretch/>
        </p:blipFill>
        <p:spPr>
          <a:xfrm>
            <a:off x="7430251" y="2284546"/>
            <a:ext cx="1511775" cy="1067280"/>
          </a:xfrm>
          <a:prstGeom prst="rect">
            <a:avLst/>
          </a:prstGeom>
        </p:spPr>
      </p:pic>
      <p:sp>
        <p:nvSpPr>
          <p:cNvPr id="3" name="标题 2"/>
          <p:cNvSpPr>
            <a:spLocks noGrp="1"/>
          </p:cNvSpPr>
          <p:nvPr>
            <p:ph type="title"/>
          </p:nvPr>
        </p:nvSpPr>
        <p:spPr/>
        <p:txBody>
          <a:bodyPr>
            <a:normAutofit/>
          </a:bodyPr>
          <a:lstStyle/>
          <a:p>
            <a:r>
              <a:rPr lang="zh-CN" altLang="en-US" dirty="0" smtClean="0"/>
              <a:t>目录</a:t>
            </a:r>
            <a:endParaRPr lang="zh-CN" altLang="en-US" dirty="0"/>
          </a:p>
        </p:txBody>
      </p:sp>
      <p:sp>
        <p:nvSpPr>
          <p:cNvPr id="5" name="TextBox 5"/>
          <p:cNvSpPr>
            <a:spLocks noChangeArrowheads="1"/>
          </p:cNvSpPr>
          <p:nvPr/>
        </p:nvSpPr>
        <p:spPr bwMode="auto">
          <a:xfrm>
            <a:off x="744995" y="659531"/>
            <a:ext cx="930255" cy="299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1349"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Contents</a:t>
            </a:r>
            <a:endParaRPr lang="zh-CN" altLang="en-US" sz="1349"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图片 15"/>
          <p:cNvPicPr>
            <a:picLocks noChangeAspect="1" noChangeArrowheads="1"/>
          </p:cNvPicPr>
          <p:nvPr/>
        </p:nvPicPr>
        <p:blipFill>
          <a:blip r:embed="rId3" cstate="print">
            <a:extLst>
              <a:ext uri="{28A0092B-C50C-407E-A947-70E740481C1C}">
                <a14:useLocalDpi xmlns:a14="http://schemas.microsoft.com/office/drawing/2010/main" xmlns="" val="0"/>
              </a:ext>
            </a:extLst>
          </a:blip>
          <a:srcRect l="5646" r="13031"/>
          <a:stretch>
            <a:fillRect/>
          </a:stretch>
        </p:blipFill>
        <p:spPr bwMode="auto">
          <a:xfrm>
            <a:off x="1579850" y="2300386"/>
            <a:ext cx="1566863" cy="1070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17"/>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3059797" y="1781607"/>
            <a:ext cx="1566863" cy="1016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图片 18"/>
          <p:cNvPicPr>
            <a:picLocks noChangeAspect="1" noChangeArrowheads="1"/>
          </p:cNvPicPr>
          <p:nvPr/>
        </p:nvPicPr>
        <p:blipFill>
          <a:blip r:embed="rId5" cstate="print">
            <a:extLst>
              <a:ext uri="{28A0092B-C50C-407E-A947-70E740481C1C}">
                <a14:useLocalDpi xmlns:a14="http://schemas.microsoft.com/office/drawing/2010/main" xmlns="" val="0"/>
              </a:ext>
            </a:extLst>
          </a:blip>
          <a:srcRect l="2386" r="6847"/>
          <a:stretch>
            <a:fillRect/>
          </a:stretch>
        </p:blipFill>
        <p:spPr bwMode="auto">
          <a:xfrm>
            <a:off x="313022" y="1781610"/>
            <a:ext cx="1577578" cy="1053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组合 30"/>
          <p:cNvGrpSpPr>
            <a:grpSpLocks/>
          </p:cNvGrpSpPr>
          <p:nvPr/>
        </p:nvGrpSpPr>
        <p:grpSpPr bwMode="auto">
          <a:xfrm>
            <a:off x="313027" y="2827416"/>
            <a:ext cx="1266641" cy="400110"/>
            <a:chOff x="0" y="-26264"/>
            <a:chExt cx="1248940" cy="641300"/>
          </a:xfrm>
        </p:grpSpPr>
        <p:sp>
          <p:nvSpPr>
            <p:cNvPr id="10" name="矩形 23"/>
            <p:cNvSpPr>
              <a:spLocks noChangeArrowheads="1"/>
            </p:cNvSpPr>
            <p:nvPr/>
          </p:nvSpPr>
          <p:spPr bwMode="auto">
            <a:xfrm>
              <a:off x="0" y="-2"/>
              <a:ext cx="1248940" cy="524228"/>
            </a:xfrm>
            <a:prstGeom prst="rect">
              <a:avLst/>
            </a:prstGeom>
            <a:solidFill>
              <a:srgbClr val="F49022"/>
            </a:solid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2000">
                <a:solidFill>
                  <a:srgbClr val="FFFFFF"/>
                </a:solidFill>
                <a:latin typeface="宋体" panose="02010600030101010101" pitchFamily="2" charset="-122"/>
                <a:sym typeface="宋体" panose="02010600030101010101" pitchFamily="2" charset="-122"/>
              </a:endParaRPr>
            </a:p>
          </p:txBody>
        </p:sp>
        <p:sp>
          <p:nvSpPr>
            <p:cNvPr id="11" name="TextBox 19"/>
            <p:cNvSpPr>
              <a:spLocks noChangeArrowheads="1"/>
            </p:cNvSpPr>
            <p:nvPr/>
          </p:nvSpPr>
          <p:spPr bwMode="auto">
            <a:xfrm>
              <a:off x="27632" y="-26264"/>
              <a:ext cx="1193670" cy="6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指导思想</a:t>
              </a:r>
            </a:p>
          </p:txBody>
        </p:sp>
      </p:grpSp>
      <p:grpSp>
        <p:nvGrpSpPr>
          <p:cNvPr id="9" name="组合 31"/>
          <p:cNvGrpSpPr>
            <a:grpSpLocks/>
          </p:cNvGrpSpPr>
          <p:nvPr/>
        </p:nvGrpSpPr>
        <p:grpSpPr bwMode="auto">
          <a:xfrm>
            <a:off x="1579663" y="3372552"/>
            <a:ext cx="1567046" cy="400110"/>
            <a:chOff x="6488" y="-16073"/>
            <a:chExt cx="1255396" cy="641302"/>
          </a:xfrm>
        </p:grpSpPr>
        <p:sp>
          <p:nvSpPr>
            <p:cNvPr id="13" name="矩形 24"/>
            <p:cNvSpPr>
              <a:spLocks noChangeArrowheads="1"/>
            </p:cNvSpPr>
            <p:nvPr/>
          </p:nvSpPr>
          <p:spPr bwMode="auto">
            <a:xfrm>
              <a:off x="6488" y="1"/>
              <a:ext cx="1255396" cy="515342"/>
            </a:xfrm>
            <a:prstGeom prst="rect">
              <a:avLst/>
            </a:prstGeom>
            <a:solidFill>
              <a:srgbClr val="EE3636"/>
            </a:solid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2000">
                <a:solidFill>
                  <a:srgbClr val="FFFFFF"/>
                </a:solidFill>
                <a:latin typeface="宋体" panose="02010600030101010101" pitchFamily="2" charset="-122"/>
                <a:sym typeface="宋体" panose="02010600030101010101" pitchFamily="2" charset="-122"/>
              </a:endParaRPr>
            </a:p>
          </p:txBody>
        </p:sp>
        <p:sp>
          <p:nvSpPr>
            <p:cNvPr id="14" name="TextBox 25"/>
            <p:cNvSpPr>
              <a:spLocks noChangeArrowheads="1"/>
            </p:cNvSpPr>
            <p:nvPr/>
          </p:nvSpPr>
          <p:spPr bwMode="auto">
            <a:xfrm>
              <a:off x="149269" y="-16073"/>
              <a:ext cx="969829" cy="641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基本原则</a:t>
              </a:r>
            </a:p>
          </p:txBody>
        </p:sp>
      </p:grpSp>
      <p:grpSp>
        <p:nvGrpSpPr>
          <p:cNvPr id="12" name="组合 32"/>
          <p:cNvGrpSpPr>
            <a:grpSpLocks/>
          </p:cNvGrpSpPr>
          <p:nvPr/>
        </p:nvGrpSpPr>
        <p:grpSpPr bwMode="auto">
          <a:xfrm>
            <a:off x="3110065" y="2803985"/>
            <a:ext cx="1467068" cy="400110"/>
            <a:chOff x="-41535" y="-14790"/>
            <a:chExt cx="1349715" cy="641303"/>
          </a:xfrm>
        </p:grpSpPr>
        <p:sp>
          <p:nvSpPr>
            <p:cNvPr id="16" name="矩形 26"/>
            <p:cNvSpPr>
              <a:spLocks noChangeArrowheads="1"/>
            </p:cNvSpPr>
            <p:nvPr/>
          </p:nvSpPr>
          <p:spPr bwMode="auto">
            <a:xfrm>
              <a:off x="0" y="0"/>
              <a:ext cx="1261884" cy="557186"/>
            </a:xfrm>
            <a:prstGeom prst="rect">
              <a:avLst/>
            </a:prstGeom>
            <a:solidFill>
              <a:srgbClr val="53C3B0"/>
            </a:solid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2000">
                <a:solidFill>
                  <a:srgbClr val="FFFFFF"/>
                </a:solidFill>
                <a:latin typeface="宋体" panose="02010600030101010101" pitchFamily="2" charset="-122"/>
                <a:sym typeface="宋体" panose="02010600030101010101" pitchFamily="2" charset="-122"/>
              </a:endParaRPr>
            </a:p>
          </p:txBody>
        </p:sp>
        <p:sp>
          <p:nvSpPr>
            <p:cNvPr id="17" name="TextBox 27"/>
            <p:cNvSpPr>
              <a:spLocks noChangeArrowheads="1"/>
            </p:cNvSpPr>
            <p:nvPr/>
          </p:nvSpPr>
          <p:spPr bwMode="auto">
            <a:xfrm>
              <a:off x="-41535" y="-14790"/>
              <a:ext cx="1349715" cy="64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思路与目标</a:t>
              </a:r>
            </a:p>
          </p:txBody>
        </p:sp>
      </p:grpSp>
      <p:grpSp>
        <p:nvGrpSpPr>
          <p:cNvPr id="15" name="组合 33"/>
          <p:cNvGrpSpPr>
            <a:grpSpLocks/>
          </p:cNvGrpSpPr>
          <p:nvPr/>
        </p:nvGrpSpPr>
        <p:grpSpPr bwMode="auto">
          <a:xfrm>
            <a:off x="4522281" y="3370679"/>
            <a:ext cx="1508523" cy="400110"/>
            <a:chOff x="12913" y="-23849"/>
            <a:chExt cx="1264567" cy="641300"/>
          </a:xfrm>
        </p:grpSpPr>
        <p:sp>
          <p:nvSpPr>
            <p:cNvPr id="19" name="矩形 28"/>
            <p:cNvSpPr>
              <a:spLocks noChangeArrowheads="1"/>
            </p:cNvSpPr>
            <p:nvPr/>
          </p:nvSpPr>
          <p:spPr bwMode="auto">
            <a:xfrm>
              <a:off x="12913" y="-2"/>
              <a:ext cx="1264567" cy="510569"/>
            </a:xfrm>
            <a:prstGeom prst="rect">
              <a:avLst/>
            </a:prstGeom>
            <a:solidFill>
              <a:srgbClr val="317FB7"/>
            </a:solid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2000">
                <a:solidFill>
                  <a:srgbClr val="FFFFFF"/>
                </a:solidFill>
                <a:latin typeface="宋体" panose="02010600030101010101" pitchFamily="2" charset="-122"/>
                <a:sym typeface="宋体" panose="02010600030101010101" pitchFamily="2" charset="-122"/>
              </a:endParaRPr>
            </a:p>
          </p:txBody>
        </p:sp>
        <p:sp>
          <p:nvSpPr>
            <p:cNvPr id="20" name="TextBox 29"/>
            <p:cNvSpPr>
              <a:spLocks noChangeArrowheads="1"/>
            </p:cNvSpPr>
            <p:nvPr/>
          </p:nvSpPr>
          <p:spPr bwMode="auto">
            <a:xfrm>
              <a:off x="137596" y="-23849"/>
              <a:ext cx="1014814" cy="6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体系建设</a:t>
              </a:r>
            </a:p>
          </p:txBody>
        </p:sp>
      </p:grpSp>
      <p:pic>
        <p:nvPicPr>
          <p:cNvPr id="31" name="图片 16"/>
          <p:cNvPicPr>
            <a:picLocks noChangeAspect="1" noChangeArrowheads="1"/>
          </p:cNvPicPr>
          <p:nvPr/>
        </p:nvPicPr>
        <p:blipFill>
          <a:blip r:embed="rId6" cstate="print">
            <a:extLst>
              <a:ext uri="{28A0092B-C50C-407E-A947-70E740481C1C}">
                <a14:useLocalDpi xmlns:a14="http://schemas.microsoft.com/office/drawing/2010/main" xmlns="" val="0"/>
              </a:ext>
            </a:extLst>
          </a:blip>
          <a:srcRect l="14873"/>
          <a:stretch>
            <a:fillRect/>
          </a:stretch>
        </p:blipFill>
        <p:spPr bwMode="auto">
          <a:xfrm>
            <a:off x="4522276" y="2300386"/>
            <a:ext cx="1508522" cy="1070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组合 32"/>
          <p:cNvGrpSpPr>
            <a:grpSpLocks/>
          </p:cNvGrpSpPr>
          <p:nvPr/>
        </p:nvGrpSpPr>
        <p:grpSpPr bwMode="auto">
          <a:xfrm>
            <a:off x="5779478" y="2753396"/>
            <a:ext cx="1781907" cy="400110"/>
            <a:chOff x="0" y="0"/>
            <a:chExt cx="1261884" cy="592723"/>
          </a:xfrm>
          <a:solidFill>
            <a:srgbClr val="92D050"/>
          </a:solidFill>
        </p:grpSpPr>
        <p:sp>
          <p:nvSpPr>
            <p:cNvPr id="33" name="矩形 26"/>
            <p:cNvSpPr>
              <a:spLocks noChangeArrowheads="1"/>
            </p:cNvSpPr>
            <p:nvPr/>
          </p:nvSpPr>
          <p:spPr bwMode="auto">
            <a:xfrm>
              <a:off x="0" y="0"/>
              <a:ext cx="1261884" cy="568858"/>
            </a:xfrm>
            <a:prstGeom prst="rect">
              <a:avLst/>
            </a:prstGeom>
            <a:grp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2000">
                <a:solidFill>
                  <a:srgbClr val="FFFFFF"/>
                </a:solidFill>
                <a:latin typeface="宋体" panose="02010600030101010101" pitchFamily="2" charset="-122"/>
                <a:sym typeface="宋体" panose="02010600030101010101" pitchFamily="2" charset="-122"/>
              </a:endParaRPr>
            </a:p>
          </p:txBody>
        </p:sp>
        <p:sp>
          <p:nvSpPr>
            <p:cNvPr id="34" name="TextBox 27"/>
            <p:cNvSpPr>
              <a:spLocks noChangeArrowheads="1"/>
            </p:cNvSpPr>
            <p:nvPr/>
          </p:nvSpPr>
          <p:spPr bwMode="auto">
            <a:xfrm>
              <a:off x="128867" y="0"/>
              <a:ext cx="1073493" cy="59272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诊改运行</a:t>
              </a:r>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2" name="组合 33"/>
          <p:cNvGrpSpPr>
            <a:grpSpLocks/>
          </p:cNvGrpSpPr>
          <p:nvPr/>
        </p:nvGrpSpPr>
        <p:grpSpPr bwMode="auto">
          <a:xfrm>
            <a:off x="7430245" y="3339376"/>
            <a:ext cx="1514820" cy="400110"/>
            <a:chOff x="1934" y="-23849"/>
            <a:chExt cx="1269846" cy="641302"/>
          </a:xfrm>
        </p:grpSpPr>
        <p:sp>
          <p:nvSpPr>
            <p:cNvPr id="25" name="矩形 28"/>
            <p:cNvSpPr>
              <a:spLocks noChangeArrowheads="1"/>
            </p:cNvSpPr>
            <p:nvPr/>
          </p:nvSpPr>
          <p:spPr bwMode="auto">
            <a:xfrm>
              <a:off x="1934" y="0"/>
              <a:ext cx="1269846" cy="560744"/>
            </a:xfrm>
            <a:prstGeom prst="rect">
              <a:avLst/>
            </a:prstGeom>
            <a:solidFill>
              <a:srgbClr val="CC00CC"/>
            </a:solid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2000">
                <a:solidFill>
                  <a:srgbClr val="FFFFFF"/>
                </a:solidFill>
                <a:latin typeface="宋体" panose="02010600030101010101" pitchFamily="2" charset="-122"/>
                <a:sym typeface="宋体" panose="02010600030101010101" pitchFamily="2" charset="-122"/>
              </a:endParaRPr>
            </a:p>
          </p:txBody>
        </p:sp>
        <p:sp>
          <p:nvSpPr>
            <p:cNvPr id="26" name="TextBox 29"/>
            <p:cNvSpPr>
              <a:spLocks noChangeArrowheads="1"/>
            </p:cNvSpPr>
            <p:nvPr/>
          </p:nvSpPr>
          <p:spPr bwMode="auto">
            <a:xfrm>
              <a:off x="137596" y="-23849"/>
              <a:ext cx="1014814" cy="641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保障措施</a:t>
              </a:r>
            </a:p>
          </p:txBody>
        </p:sp>
      </p:grpSp>
      <p:pic>
        <p:nvPicPr>
          <p:cNvPr id="21" name="图片 17"/>
          <p:cNvPicPr>
            <a:picLocks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5775292" y="1741463"/>
            <a:ext cx="1789918" cy="1022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994752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
                                        </p:tgtEl>
                                      </p:cBhvr>
                                    </p:animEffect>
                                  </p:childTnLst>
                                </p:cTn>
                              </p:par>
                            </p:childTnLst>
                          </p:cTn>
                        </p:par>
                        <p:par>
                          <p:cTn id="12" fill="hold">
                            <p:stCondLst>
                              <p:cond delay="8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a:t>
            </a:r>
            <a:r>
              <a:rPr lang="zh-CN" altLang="en-US" dirty="0" smtClean="0"/>
              <a:t>、指导思想</a:t>
            </a:r>
            <a:endParaRPr lang="zh-CN" altLang="en-US" dirty="0"/>
          </a:p>
        </p:txBody>
      </p:sp>
      <p:sp>
        <p:nvSpPr>
          <p:cNvPr id="7" name="Freeform 104"/>
          <p:cNvSpPr>
            <a:spLocks noChangeArrowheads="1"/>
          </p:cNvSpPr>
          <p:nvPr/>
        </p:nvSpPr>
        <p:spPr bwMode="auto">
          <a:xfrm>
            <a:off x="4746814" y="3571540"/>
            <a:ext cx="866549" cy="784616"/>
          </a:xfrm>
          <a:custGeom>
            <a:avLst/>
            <a:gdLst>
              <a:gd name="T0" fmla="*/ 0 w 876"/>
              <a:gd name="T1" fmla="*/ 2147483646 h 952"/>
              <a:gd name="T2" fmla="*/ 0 w 876"/>
              <a:gd name="T3" fmla="*/ 2147483646 h 952"/>
              <a:gd name="T4" fmla="*/ 2147483646 w 876"/>
              <a:gd name="T5" fmla="*/ 2147483646 h 952"/>
              <a:gd name="T6" fmla="*/ 2147483646 w 876"/>
              <a:gd name="T7" fmla="*/ 0 h 952"/>
              <a:gd name="T8" fmla="*/ 2147483646 w 876"/>
              <a:gd name="T9" fmla="*/ 0 h 952"/>
              <a:gd name="T10" fmla="*/ 2147483646 w 876"/>
              <a:gd name="T11" fmla="*/ 2147483646 h 952"/>
              <a:gd name="T12" fmla="*/ 0 w 876"/>
              <a:gd name="T13" fmla="*/ 214748364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rgbClr val="53C3B0"/>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91412" tIns="45706" rIns="91412" bIns="45706"/>
          <a:lstStyle/>
          <a:p>
            <a:endParaRPr lang="zh-CN" altLang="en-US" sz="1349"/>
          </a:p>
        </p:txBody>
      </p:sp>
      <p:sp>
        <p:nvSpPr>
          <p:cNvPr id="8" name="Freeform 106"/>
          <p:cNvSpPr>
            <a:spLocks noChangeArrowheads="1"/>
          </p:cNvSpPr>
          <p:nvPr/>
        </p:nvSpPr>
        <p:spPr bwMode="auto">
          <a:xfrm>
            <a:off x="3631485" y="3559637"/>
            <a:ext cx="870120" cy="784616"/>
          </a:xfrm>
          <a:custGeom>
            <a:avLst/>
            <a:gdLst>
              <a:gd name="T0" fmla="*/ 2147483646 w 878"/>
              <a:gd name="T1" fmla="*/ 2147483646 h 952"/>
              <a:gd name="T2" fmla="*/ 2147483646 w 878"/>
              <a:gd name="T3" fmla="*/ 2147483646 h 952"/>
              <a:gd name="T4" fmla="*/ 2147483646 w 878"/>
              <a:gd name="T5" fmla="*/ 0 h 952"/>
              <a:gd name="T6" fmla="*/ 2147483646 w 878"/>
              <a:gd name="T7" fmla="*/ 0 h 952"/>
              <a:gd name="T8" fmla="*/ 0 w 878"/>
              <a:gd name="T9" fmla="*/ 2147483646 h 952"/>
              <a:gd name="T10" fmla="*/ 2147483646 w 878"/>
              <a:gd name="T11" fmla="*/ 2147483646 h 952"/>
              <a:gd name="T12" fmla="*/ 2147483646 w 878"/>
              <a:gd name="T13" fmla="*/ 214748364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rgbClr val="EE3636"/>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91412" tIns="45706" rIns="91412" bIns="45706"/>
          <a:lstStyle/>
          <a:p>
            <a:endParaRPr lang="zh-CN" altLang="en-US" sz="1349"/>
          </a:p>
        </p:txBody>
      </p:sp>
      <p:sp>
        <p:nvSpPr>
          <p:cNvPr id="9" name="Freeform 108"/>
          <p:cNvSpPr>
            <a:spLocks noChangeArrowheads="1"/>
          </p:cNvSpPr>
          <p:nvPr/>
        </p:nvSpPr>
        <p:spPr bwMode="auto">
          <a:xfrm>
            <a:off x="4599219" y="1998340"/>
            <a:ext cx="1516461" cy="1487894"/>
          </a:xfrm>
          <a:custGeom>
            <a:avLst/>
            <a:gdLst>
              <a:gd name="T0" fmla="*/ 2147483646 w 1534"/>
              <a:gd name="T1" fmla="*/ 2147483646 h 1804"/>
              <a:gd name="T2" fmla="*/ 0 w 1534"/>
              <a:gd name="T3" fmla="*/ 0 h 1804"/>
              <a:gd name="T4" fmla="*/ 0 w 1534"/>
              <a:gd name="T5" fmla="*/ 2147483646 h 1804"/>
              <a:gd name="T6" fmla="*/ 2147483646 w 1534"/>
              <a:gd name="T7" fmla="*/ 2147483646 h 1804"/>
              <a:gd name="T8" fmla="*/ 2147483646 w 1534"/>
              <a:gd name="T9" fmla="*/ 2147483646 h 1804"/>
              <a:gd name="T10" fmla="*/ 2147483646 w 1534"/>
              <a:gd name="T11" fmla="*/ 2147483646 h 1804"/>
              <a:gd name="T12" fmla="*/ 2147483646 w 1534"/>
              <a:gd name="T13" fmla="*/ 2147483646 h 1804"/>
              <a:gd name="T14" fmla="*/ 2147483646 w 1534"/>
              <a:gd name="T15" fmla="*/ 2147483646 h 1804"/>
              <a:gd name="T16" fmla="*/ 2147483646 w 1534"/>
              <a:gd name="T17" fmla="*/ 2147483646 h 1804"/>
              <a:gd name="T18" fmla="*/ 2147483646 w 1534"/>
              <a:gd name="T19" fmla="*/ 214748364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EE3636"/>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91412" tIns="45706" rIns="91412" bIns="45706"/>
          <a:lstStyle/>
          <a:p>
            <a:endParaRPr lang="zh-CN" altLang="en-US" sz="1349"/>
          </a:p>
        </p:txBody>
      </p:sp>
      <p:sp>
        <p:nvSpPr>
          <p:cNvPr id="10" name="Freeform 109"/>
          <p:cNvSpPr>
            <a:spLocks noChangeArrowheads="1"/>
          </p:cNvSpPr>
          <p:nvPr/>
        </p:nvSpPr>
        <p:spPr bwMode="auto">
          <a:xfrm>
            <a:off x="3099422" y="2004288"/>
            <a:ext cx="1516461" cy="1486902"/>
          </a:xfrm>
          <a:custGeom>
            <a:avLst/>
            <a:gdLst>
              <a:gd name="T0" fmla="*/ 2147483646 w 1534"/>
              <a:gd name="T1" fmla="*/ 2147483646 h 1804"/>
              <a:gd name="T2" fmla="*/ 0 w 1534"/>
              <a:gd name="T3" fmla="*/ 2147483646 h 1804"/>
              <a:gd name="T4" fmla="*/ 2147483646 w 1534"/>
              <a:gd name="T5" fmla="*/ 2147483646 h 1804"/>
              <a:gd name="T6" fmla="*/ 2147483646 w 1534"/>
              <a:gd name="T7" fmla="*/ 2147483646 h 1804"/>
              <a:gd name="T8" fmla="*/ 2147483646 w 1534"/>
              <a:gd name="T9" fmla="*/ 2147483646 h 1804"/>
              <a:gd name="T10" fmla="*/ 2147483646 w 1534"/>
              <a:gd name="T11" fmla="*/ 2147483646 h 1804"/>
              <a:gd name="T12" fmla="*/ 2147483646 w 1534"/>
              <a:gd name="T13" fmla="*/ 2147483646 h 1804"/>
              <a:gd name="T14" fmla="*/ 2147483646 w 1534"/>
              <a:gd name="T15" fmla="*/ 2147483646 h 1804"/>
              <a:gd name="T16" fmla="*/ 2147483646 w 1534"/>
              <a:gd name="T17" fmla="*/ 0 h 1804"/>
              <a:gd name="T18" fmla="*/ 2147483646 w 1534"/>
              <a:gd name="T19" fmla="*/ 214748364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53C3B0"/>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91412" tIns="45706" rIns="91412" bIns="45706"/>
          <a:lstStyle/>
          <a:p>
            <a:endParaRPr lang="zh-CN" altLang="en-US" sz="1349"/>
          </a:p>
        </p:txBody>
      </p:sp>
      <p:sp>
        <p:nvSpPr>
          <p:cNvPr id="11" name="Freeform 121"/>
          <p:cNvSpPr>
            <a:spLocks noChangeArrowheads="1"/>
          </p:cNvSpPr>
          <p:nvPr/>
        </p:nvSpPr>
        <p:spPr bwMode="auto">
          <a:xfrm>
            <a:off x="4395668" y="3148976"/>
            <a:ext cx="191640" cy="157717"/>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2147483646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2147483646 w 192"/>
              <a:gd name="T23" fmla="*/ 2147483646 h 192"/>
              <a:gd name="T24" fmla="*/ 2147483646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0 w 192"/>
              <a:gd name="T37" fmla="*/ 2147483646 h 192"/>
              <a:gd name="T38" fmla="*/ 0 w 192"/>
              <a:gd name="T39" fmla="*/ 2147483646 h 192"/>
              <a:gd name="T40" fmla="*/ 2147483646 w 192"/>
              <a:gd name="T41" fmla="*/ 2147483646 h 192"/>
              <a:gd name="T42" fmla="*/ 2147483646 w 192"/>
              <a:gd name="T43" fmla="*/ 2147483646 h 192"/>
              <a:gd name="T44" fmla="*/ 2147483646 w 192"/>
              <a:gd name="T45" fmla="*/ 2147483646 h 192"/>
              <a:gd name="T46" fmla="*/ 2147483646 w 192"/>
              <a:gd name="T47" fmla="*/ 2147483646 h 192"/>
              <a:gd name="T48" fmla="*/ 2147483646 w 192"/>
              <a:gd name="T49" fmla="*/ 2147483646 h 192"/>
              <a:gd name="T50" fmla="*/ 2147483646 w 192"/>
              <a:gd name="T51" fmla="*/ 2147483646 h 192"/>
              <a:gd name="T52" fmla="*/ 2147483646 w 192"/>
              <a:gd name="T53" fmla="*/ 2147483646 h 192"/>
              <a:gd name="T54" fmla="*/ 2147483646 w 192"/>
              <a:gd name="T55" fmla="*/ 0 h 192"/>
              <a:gd name="T56" fmla="*/ 2147483646 w 192"/>
              <a:gd name="T57" fmla="*/ 0 h 192"/>
              <a:gd name="T58" fmla="*/ 2147483646 w 192"/>
              <a:gd name="T59" fmla="*/ 2147483646 h 192"/>
              <a:gd name="T60" fmla="*/ 2147483646 w 192"/>
              <a:gd name="T61" fmla="*/ 2147483646 h 192"/>
              <a:gd name="T62" fmla="*/ 2147483646 w 192"/>
              <a:gd name="T63" fmla="*/ 2147483646 h 192"/>
              <a:gd name="T64" fmla="*/ 2147483646 w 192"/>
              <a:gd name="T65" fmla="*/ 2147483646 h 192"/>
              <a:gd name="T66" fmla="*/ 2147483646 w 192"/>
              <a:gd name="T67" fmla="*/ 2147483646 h 192"/>
              <a:gd name="T68" fmla="*/ 2147483646 w 192"/>
              <a:gd name="T69" fmla="*/ 2147483646 h 192"/>
              <a:gd name="T70" fmla="*/ 2147483646 w 192"/>
              <a:gd name="T71" fmla="*/ 2147483646 h 192"/>
              <a:gd name="T72" fmla="*/ 2147483646 w 192"/>
              <a:gd name="T73" fmla="*/ 2147483646 h 192"/>
              <a:gd name="T74" fmla="*/ 2147483646 w 192"/>
              <a:gd name="T75" fmla="*/ 2147483646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192"/>
              <a:gd name="T116" fmla="*/ 192 w 192"/>
              <a:gd name="T117" fmla="*/ 192 h 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F49022"/>
          </a:solidFill>
          <a:ln w="9525" cmpd="sng">
            <a:solidFill>
              <a:srgbClr val="F49022"/>
            </a:solidFill>
            <a:bevel/>
            <a:headEnd/>
            <a:tailEnd/>
          </a:ln>
        </p:spPr>
        <p:txBody>
          <a:bodyPr lIns="91412" tIns="45706" rIns="91412" bIns="45706"/>
          <a:lstStyle/>
          <a:p>
            <a:endParaRPr lang="zh-CN" altLang="en-US" sz="1349"/>
          </a:p>
        </p:txBody>
      </p:sp>
      <p:sp>
        <p:nvSpPr>
          <p:cNvPr id="12" name="Freeform 122"/>
          <p:cNvSpPr>
            <a:spLocks noChangeArrowheads="1"/>
          </p:cNvSpPr>
          <p:nvPr/>
        </p:nvSpPr>
        <p:spPr bwMode="auto">
          <a:xfrm>
            <a:off x="4628977" y="3117237"/>
            <a:ext cx="238063" cy="198386"/>
          </a:xfrm>
          <a:custGeom>
            <a:avLst/>
            <a:gdLst>
              <a:gd name="T0" fmla="*/ 2147483646 w 240"/>
              <a:gd name="T1" fmla="*/ 2147483646 h 240"/>
              <a:gd name="T2" fmla="*/ 2147483646 w 240"/>
              <a:gd name="T3" fmla="*/ 2147483646 h 240"/>
              <a:gd name="T4" fmla="*/ 2147483646 w 240"/>
              <a:gd name="T5" fmla="*/ 2147483646 h 240"/>
              <a:gd name="T6" fmla="*/ 2147483646 w 240"/>
              <a:gd name="T7" fmla="*/ 2147483646 h 240"/>
              <a:gd name="T8" fmla="*/ 2147483646 w 240"/>
              <a:gd name="T9" fmla="*/ 2147483646 h 240"/>
              <a:gd name="T10" fmla="*/ 2147483646 w 240"/>
              <a:gd name="T11" fmla="*/ 2147483646 h 240"/>
              <a:gd name="T12" fmla="*/ 2147483646 w 240"/>
              <a:gd name="T13" fmla="*/ 2147483646 h 240"/>
              <a:gd name="T14" fmla="*/ 2147483646 w 240"/>
              <a:gd name="T15" fmla="*/ 2147483646 h 240"/>
              <a:gd name="T16" fmla="*/ 2147483646 w 240"/>
              <a:gd name="T17" fmla="*/ 2147483646 h 240"/>
              <a:gd name="T18" fmla="*/ 2147483646 w 240"/>
              <a:gd name="T19" fmla="*/ 2147483646 h 240"/>
              <a:gd name="T20" fmla="*/ 2147483646 w 240"/>
              <a:gd name="T21" fmla="*/ 2147483646 h 240"/>
              <a:gd name="T22" fmla="*/ 2147483646 w 240"/>
              <a:gd name="T23" fmla="*/ 2147483646 h 240"/>
              <a:gd name="T24" fmla="*/ 2147483646 w 240"/>
              <a:gd name="T25" fmla="*/ 2147483646 h 240"/>
              <a:gd name="T26" fmla="*/ 2147483646 w 240"/>
              <a:gd name="T27" fmla="*/ 2147483646 h 240"/>
              <a:gd name="T28" fmla="*/ 2147483646 w 240"/>
              <a:gd name="T29" fmla="*/ 2147483646 h 240"/>
              <a:gd name="T30" fmla="*/ 2147483646 w 240"/>
              <a:gd name="T31" fmla="*/ 2147483646 h 240"/>
              <a:gd name="T32" fmla="*/ 2147483646 w 240"/>
              <a:gd name="T33" fmla="*/ 2147483646 h 240"/>
              <a:gd name="T34" fmla="*/ 2147483646 w 240"/>
              <a:gd name="T35" fmla="*/ 2147483646 h 240"/>
              <a:gd name="T36" fmla="*/ 2147483646 w 240"/>
              <a:gd name="T37" fmla="*/ 2147483646 h 240"/>
              <a:gd name="T38" fmla="*/ 2147483646 w 240"/>
              <a:gd name="T39" fmla="*/ 2147483646 h 240"/>
              <a:gd name="T40" fmla="*/ 2147483646 w 240"/>
              <a:gd name="T41" fmla="*/ 2147483646 h 240"/>
              <a:gd name="T42" fmla="*/ 0 w 240"/>
              <a:gd name="T43" fmla="*/ 2147483646 h 240"/>
              <a:gd name="T44" fmla="*/ 0 w 240"/>
              <a:gd name="T45" fmla="*/ 2147483646 h 240"/>
              <a:gd name="T46" fmla="*/ 0 w 240"/>
              <a:gd name="T47" fmla="*/ 2147483646 h 240"/>
              <a:gd name="T48" fmla="*/ 0 w 240"/>
              <a:gd name="T49" fmla="*/ 2147483646 h 240"/>
              <a:gd name="T50" fmla="*/ 2147483646 w 240"/>
              <a:gd name="T51" fmla="*/ 2147483646 h 240"/>
              <a:gd name="T52" fmla="*/ 2147483646 w 240"/>
              <a:gd name="T53" fmla="*/ 2147483646 h 240"/>
              <a:gd name="T54" fmla="*/ 2147483646 w 240"/>
              <a:gd name="T55" fmla="*/ 2147483646 h 240"/>
              <a:gd name="T56" fmla="*/ 2147483646 w 240"/>
              <a:gd name="T57" fmla="*/ 2147483646 h 240"/>
              <a:gd name="T58" fmla="*/ 2147483646 w 240"/>
              <a:gd name="T59" fmla="*/ 2147483646 h 240"/>
              <a:gd name="T60" fmla="*/ 2147483646 w 240"/>
              <a:gd name="T61" fmla="*/ 2147483646 h 240"/>
              <a:gd name="T62" fmla="*/ 2147483646 w 240"/>
              <a:gd name="T63" fmla="*/ 2147483646 h 240"/>
              <a:gd name="T64" fmla="*/ 2147483646 w 240"/>
              <a:gd name="T65" fmla="*/ 0 h 240"/>
              <a:gd name="T66" fmla="*/ 2147483646 w 240"/>
              <a:gd name="T67" fmla="*/ 0 h 240"/>
              <a:gd name="T68" fmla="*/ 2147483646 w 240"/>
              <a:gd name="T69" fmla="*/ 0 h 240"/>
              <a:gd name="T70" fmla="*/ 2147483646 w 240"/>
              <a:gd name="T71" fmla="*/ 0 h 240"/>
              <a:gd name="T72" fmla="*/ 2147483646 w 240"/>
              <a:gd name="T73" fmla="*/ 2147483646 h 240"/>
              <a:gd name="T74" fmla="*/ 2147483646 w 240"/>
              <a:gd name="T75" fmla="*/ 2147483646 h 240"/>
              <a:gd name="T76" fmla="*/ 2147483646 w 240"/>
              <a:gd name="T77" fmla="*/ 2147483646 h 240"/>
              <a:gd name="T78" fmla="*/ 2147483646 w 240"/>
              <a:gd name="T79" fmla="*/ 2147483646 h 240"/>
              <a:gd name="T80" fmla="*/ 2147483646 w 240"/>
              <a:gd name="T81" fmla="*/ 2147483646 h 240"/>
              <a:gd name="T82" fmla="*/ 2147483646 w 240"/>
              <a:gd name="T83" fmla="*/ 2147483646 h 240"/>
              <a:gd name="T84" fmla="*/ 2147483646 w 240"/>
              <a:gd name="T85" fmla="*/ 2147483646 h 240"/>
              <a:gd name="T86" fmla="*/ 2147483646 w 240"/>
              <a:gd name="T87" fmla="*/ 2147483646 h 240"/>
              <a:gd name="T88" fmla="*/ 2147483646 w 240"/>
              <a:gd name="T89" fmla="*/ 2147483646 h 240"/>
              <a:gd name="T90" fmla="*/ 2147483646 w 240"/>
              <a:gd name="T91" fmla="*/ 2147483646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40"/>
              <a:gd name="T140" fmla="*/ 240 w 240"/>
              <a:gd name="T141" fmla="*/ 240 h 2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49022"/>
          </a:solidFill>
          <a:ln w="9525" cmpd="sng">
            <a:solidFill>
              <a:srgbClr val="F49022"/>
            </a:solidFill>
            <a:bevel/>
            <a:headEnd/>
            <a:tailEnd/>
          </a:ln>
        </p:spPr>
        <p:txBody>
          <a:bodyPr lIns="91412" tIns="45706" rIns="91412" bIns="45706"/>
          <a:lstStyle/>
          <a:p>
            <a:endParaRPr lang="zh-CN" altLang="en-US" sz="1349"/>
          </a:p>
        </p:txBody>
      </p:sp>
      <p:sp>
        <p:nvSpPr>
          <p:cNvPr id="13" name="Freeform 123"/>
          <p:cNvSpPr>
            <a:spLocks noChangeArrowheads="1"/>
          </p:cNvSpPr>
          <p:nvPr/>
        </p:nvSpPr>
        <p:spPr bwMode="auto">
          <a:xfrm>
            <a:off x="4395668" y="3338437"/>
            <a:ext cx="191640" cy="155733"/>
          </a:xfrm>
          <a:custGeom>
            <a:avLst/>
            <a:gdLst>
              <a:gd name="T0" fmla="*/ 2147483646 w 192"/>
              <a:gd name="T1" fmla="*/ 2147483646 h 190"/>
              <a:gd name="T2" fmla="*/ 2147483646 w 192"/>
              <a:gd name="T3" fmla="*/ 2147483646 h 190"/>
              <a:gd name="T4" fmla="*/ 2147483646 w 192"/>
              <a:gd name="T5" fmla="*/ 2147483646 h 190"/>
              <a:gd name="T6" fmla="*/ 2147483646 w 192"/>
              <a:gd name="T7" fmla="*/ 2147483646 h 190"/>
              <a:gd name="T8" fmla="*/ 2147483646 w 192"/>
              <a:gd name="T9" fmla="*/ 2147483646 h 190"/>
              <a:gd name="T10" fmla="*/ 2147483646 w 192"/>
              <a:gd name="T11" fmla="*/ 2147483646 h 190"/>
              <a:gd name="T12" fmla="*/ 2147483646 w 192"/>
              <a:gd name="T13" fmla="*/ 2147483646 h 190"/>
              <a:gd name="T14" fmla="*/ 2147483646 w 192"/>
              <a:gd name="T15" fmla="*/ 2147483646 h 190"/>
              <a:gd name="T16" fmla="*/ 2147483646 w 192"/>
              <a:gd name="T17" fmla="*/ 2147483646 h 190"/>
              <a:gd name="T18" fmla="*/ 2147483646 w 192"/>
              <a:gd name="T19" fmla="*/ 2147483646 h 190"/>
              <a:gd name="T20" fmla="*/ 2147483646 w 192"/>
              <a:gd name="T21" fmla="*/ 2147483646 h 190"/>
              <a:gd name="T22" fmla="*/ 2147483646 w 192"/>
              <a:gd name="T23" fmla="*/ 2147483646 h 190"/>
              <a:gd name="T24" fmla="*/ 2147483646 w 192"/>
              <a:gd name="T25" fmla="*/ 2147483646 h 190"/>
              <a:gd name="T26" fmla="*/ 2147483646 w 192"/>
              <a:gd name="T27" fmla="*/ 2147483646 h 190"/>
              <a:gd name="T28" fmla="*/ 2147483646 w 192"/>
              <a:gd name="T29" fmla="*/ 2147483646 h 190"/>
              <a:gd name="T30" fmla="*/ 2147483646 w 192"/>
              <a:gd name="T31" fmla="*/ 2147483646 h 190"/>
              <a:gd name="T32" fmla="*/ 2147483646 w 192"/>
              <a:gd name="T33" fmla="*/ 2147483646 h 190"/>
              <a:gd name="T34" fmla="*/ 2147483646 w 192"/>
              <a:gd name="T35" fmla="*/ 2147483646 h 190"/>
              <a:gd name="T36" fmla="*/ 0 w 192"/>
              <a:gd name="T37" fmla="*/ 2147483646 h 190"/>
              <a:gd name="T38" fmla="*/ 0 w 192"/>
              <a:gd name="T39" fmla="*/ 2147483646 h 190"/>
              <a:gd name="T40" fmla="*/ 2147483646 w 192"/>
              <a:gd name="T41" fmla="*/ 2147483646 h 190"/>
              <a:gd name="T42" fmla="*/ 2147483646 w 192"/>
              <a:gd name="T43" fmla="*/ 2147483646 h 190"/>
              <a:gd name="T44" fmla="*/ 2147483646 w 192"/>
              <a:gd name="T45" fmla="*/ 2147483646 h 190"/>
              <a:gd name="T46" fmla="*/ 2147483646 w 192"/>
              <a:gd name="T47" fmla="*/ 2147483646 h 190"/>
              <a:gd name="T48" fmla="*/ 2147483646 w 192"/>
              <a:gd name="T49" fmla="*/ 2147483646 h 190"/>
              <a:gd name="T50" fmla="*/ 2147483646 w 192"/>
              <a:gd name="T51" fmla="*/ 2147483646 h 190"/>
              <a:gd name="T52" fmla="*/ 2147483646 w 192"/>
              <a:gd name="T53" fmla="*/ 2147483646 h 190"/>
              <a:gd name="T54" fmla="*/ 2147483646 w 192"/>
              <a:gd name="T55" fmla="*/ 0 h 190"/>
              <a:gd name="T56" fmla="*/ 2147483646 w 192"/>
              <a:gd name="T57" fmla="*/ 0 h 190"/>
              <a:gd name="T58" fmla="*/ 2147483646 w 192"/>
              <a:gd name="T59" fmla="*/ 2147483646 h 190"/>
              <a:gd name="T60" fmla="*/ 2147483646 w 192"/>
              <a:gd name="T61" fmla="*/ 2147483646 h 190"/>
              <a:gd name="T62" fmla="*/ 2147483646 w 192"/>
              <a:gd name="T63" fmla="*/ 2147483646 h 190"/>
              <a:gd name="T64" fmla="*/ 2147483646 w 192"/>
              <a:gd name="T65" fmla="*/ 2147483646 h 190"/>
              <a:gd name="T66" fmla="*/ 2147483646 w 192"/>
              <a:gd name="T67" fmla="*/ 2147483646 h 190"/>
              <a:gd name="T68" fmla="*/ 2147483646 w 192"/>
              <a:gd name="T69" fmla="*/ 2147483646 h 190"/>
              <a:gd name="T70" fmla="*/ 2147483646 w 192"/>
              <a:gd name="T71" fmla="*/ 2147483646 h 190"/>
              <a:gd name="T72" fmla="*/ 2147483646 w 192"/>
              <a:gd name="T73" fmla="*/ 2147483646 h 190"/>
              <a:gd name="T74" fmla="*/ 2147483646 w 192"/>
              <a:gd name="T75" fmla="*/ 2147483646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190"/>
              <a:gd name="T116" fmla="*/ 192 w 192"/>
              <a:gd name="T117" fmla="*/ 190 h 1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F49022"/>
          </a:solidFill>
          <a:ln w="9525" cmpd="sng">
            <a:solidFill>
              <a:srgbClr val="F49022"/>
            </a:solidFill>
            <a:bevel/>
            <a:headEnd/>
            <a:tailEnd/>
          </a:ln>
        </p:spPr>
        <p:txBody>
          <a:bodyPr lIns="91412" tIns="45706" rIns="91412" bIns="45706"/>
          <a:lstStyle/>
          <a:p>
            <a:endParaRPr lang="zh-CN" altLang="en-US" sz="1349"/>
          </a:p>
        </p:txBody>
      </p:sp>
      <p:sp>
        <p:nvSpPr>
          <p:cNvPr id="14" name="Freeform 124"/>
          <p:cNvSpPr>
            <a:spLocks noChangeArrowheads="1"/>
          </p:cNvSpPr>
          <p:nvPr/>
        </p:nvSpPr>
        <p:spPr bwMode="auto">
          <a:xfrm>
            <a:off x="4621829" y="3338437"/>
            <a:ext cx="188070" cy="155733"/>
          </a:xfrm>
          <a:custGeom>
            <a:avLst/>
            <a:gdLst>
              <a:gd name="T0" fmla="*/ 2147483646 w 190"/>
              <a:gd name="T1" fmla="*/ 2147483646 h 190"/>
              <a:gd name="T2" fmla="*/ 2147483646 w 190"/>
              <a:gd name="T3" fmla="*/ 2147483646 h 190"/>
              <a:gd name="T4" fmla="*/ 2147483646 w 190"/>
              <a:gd name="T5" fmla="*/ 2147483646 h 190"/>
              <a:gd name="T6" fmla="*/ 2147483646 w 190"/>
              <a:gd name="T7" fmla="*/ 2147483646 h 190"/>
              <a:gd name="T8" fmla="*/ 2147483646 w 190"/>
              <a:gd name="T9" fmla="*/ 2147483646 h 190"/>
              <a:gd name="T10" fmla="*/ 2147483646 w 190"/>
              <a:gd name="T11" fmla="*/ 2147483646 h 190"/>
              <a:gd name="T12" fmla="*/ 2147483646 w 190"/>
              <a:gd name="T13" fmla="*/ 2147483646 h 190"/>
              <a:gd name="T14" fmla="*/ 2147483646 w 190"/>
              <a:gd name="T15" fmla="*/ 2147483646 h 190"/>
              <a:gd name="T16" fmla="*/ 2147483646 w 190"/>
              <a:gd name="T17" fmla="*/ 2147483646 h 190"/>
              <a:gd name="T18" fmla="*/ 2147483646 w 190"/>
              <a:gd name="T19" fmla="*/ 2147483646 h 190"/>
              <a:gd name="T20" fmla="*/ 2147483646 w 190"/>
              <a:gd name="T21" fmla="*/ 2147483646 h 190"/>
              <a:gd name="T22" fmla="*/ 2147483646 w 190"/>
              <a:gd name="T23" fmla="*/ 2147483646 h 190"/>
              <a:gd name="T24" fmla="*/ 2147483646 w 190"/>
              <a:gd name="T25" fmla="*/ 2147483646 h 190"/>
              <a:gd name="T26" fmla="*/ 2147483646 w 190"/>
              <a:gd name="T27" fmla="*/ 2147483646 h 190"/>
              <a:gd name="T28" fmla="*/ 2147483646 w 190"/>
              <a:gd name="T29" fmla="*/ 2147483646 h 190"/>
              <a:gd name="T30" fmla="*/ 2147483646 w 190"/>
              <a:gd name="T31" fmla="*/ 2147483646 h 190"/>
              <a:gd name="T32" fmla="*/ 2147483646 w 190"/>
              <a:gd name="T33" fmla="*/ 2147483646 h 190"/>
              <a:gd name="T34" fmla="*/ 2147483646 w 190"/>
              <a:gd name="T35" fmla="*/ 2147483646 h 190"/>
              <a:gd name="T36" fmla="*/ 0 w 190"/>
              <a:gd name="T37" fmla="*/ 2147483646 h 190"/>
              <a:gd name="T38" fmla="*/ 0 w 190"/>
              <a:gd name="T39" fmla="*/ 2147483646 h 190"/>
              <a:gd name="T40" fmla="*/ 2147483646 w 190"/>
              <a:gd name="T41" fmla="*/ 2147483646 h 190"/>
              <a:gd name="T42" fmla="*/ 2147483646 w 190"/>
              <a:gd name="T43" fmla="*/ 2147483646 h 190"/>
              <a:gd name="T44" fmla="*/ 2147483646 w 190"/>
              <a:gd name="T45" fmla="*/ 2147483646 h 190"/>
              <a:gd name="T46" fmla="*/ 2147483646 w 190"/>
              <a:gd name="T47" fmla="*/ 2147483646 h 190"/>
              <a:gd name="T48" fmla="*/ 2147483646 w 190"/>
              <a:gd name="T49" fmla="*/ 2147483646 h 190"/>
              <a:gd name="T50" fmla="*/ 2147483646 w 190"/>
              <a:gd name="T51" fmla="*/ 2147483646 h 190"/>
              <a:gd name="T52" fmla="*/ 2147483646 w 190"/>
              <a:gd name="T53" fmla="*/ 2147483646 h 190"/>
              <a:gd name="T54" fmla="*/ 2147483646 w 190"/>
              <a:gd name="T55" fmla="*/ 0 h 190"/>
              <a:gd name="T56" fmla="*/ 2147483646 w 190"/>
              <a:gd name="T57" fmla="*/ 0 h 190"/>
              <a:gd name="T58" fmla="*/ 2147483646 w 190"/>
              <a:gd name="T59" fmla="*/ 2147483646 h 190"/>
              <a:gd name="T60" fmla="*/ 2147483646 w 190"/>
              <a:gd name="T61" fmla="*/ 2147483646 h 190"/>
              <a:gd name="T62" fmla="*/ 2147483646 w 190"/>
              <a:gd name="T63" fmla="*/ 2147483646 h 190"/>
              <a:gd name="T64" fmla="*/ 2147483646 w 190"/>
              <a:gd name="T65" fmla="*/ 2147483646 h 190"/>
              <a:gd name="T66" fmla="*/ 2147483646 w 190"/>
              <a:gd name="T67" fmla="*/ 2147483646 h 190"/>
              <a:gd name="T68" fmla="*/ 2147483646 w 190"/>
              <a:gd name="T69" fmla="*/ 2147483646 h 190"/>
              <a:gd name="T70" fmla="*/ 2147483646 w 190"/>
              <a:gd name="T71" fmla="*/ 2147483646 h 190"/>
              <a:gd name="T72" fmla="*/ 2147483646 w 190"/>
              <a:gd name="T73" fmla="*/ 2147483646 h 190"/>
              <a:gd name="T74" fmla="*/ 2147483646 w 190"/>
              <a:gd name="T75" fmla="*/ 2147483646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0"/>
              <a:gd name="T115" fmla="*/ 0 h 190"/>
              <a:gd name="T116" fmla="*/ 190 w 190"/>
              <a:gd name="T117" fmla="*/ 190 h 1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49022"/>
          </a:solidFill>
          <a:ln w="9525" cmpd="sng">
            <a:solidFill>
              <a:srgbClr val="F49022"/>
            </a:solidFill>
            <a:bevel/>
            <a:headEnd/>
            <a:tailEnd/>
          </a:ln>
        </p:spPr>
        <p:txBody>
          <a:bodyPr lIns="91412" tIns="45706" rIns="91412" bIns="45706"/>
          <a:lstStyle/>
          <a:p>
            <a:endParaRPr lang="zh-CN" altLang="en-US" sz="1349"/>
          </a:p>
        </p:txBody>
      </p:sp>
      <p:sp>
        <p:nvSpPr>
          <p:cNvPr id="15" name="矩形 1"/>
          <p:cNvSpPr>
            <a:spLocks noChangeArrowheads="1"/>
          </p:cNvSpPr>
          <p:nvPr/>
        </p:nvSpPr>
        <p:spPr bwMode="auto">
          <a:xfrm>
            <a:off x="5744794" y="1296719"/>
            <a:ext cx="3211919" cy="180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12" tIns="45706" rIns="91412" bIns="45706">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eaLnBrk="1" hangingPunct="1">
              <a:lnSpc>
                <a:spcPct val="150000"/>
              </a:lnSpc>
              <a:spcBef>
                <a:spcPct val="0"/>
              </a:spcBef>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按照“</a:t>
            </a: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需求导向、自我保证，多元诊断、重在改进</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”的工作方针，遵循规律，切实履行质量保证的主体责任，建立自主性的内部质量保证体系和常态化的质量保证诊断与改进机制。</a:t>
            </a:r>
            <a:endPar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任意多边形 51"/>
          <p:cNvSpPr>
            <a:spLocks/>
          </p:cNvSpPr>
          <p:nvPr/>
        </p:nvSpPr>
        <p:spPr bwMode="auto">
          <a:xfrm flipH="1">
            <a:off x="774737" y="1073827"/>
            <a:ext cx="3461946" cy="1702942"/>
          </a:xfrm>
          <a:custGeom>
            <a:avLst/>
            <a:gdLst>
              <a:gd name="T0" fmla="*/ 0 w 2896333"/>
              <a:gd name="T1" fmla="*/ 6698853 h 581025"/>
              <a:gd name="T2" fmla="*/ 614453 w 2896333"/>
              <a:gd name="T3" fmla="*/ 0 h 581025"/>
              <a:gd name="T4" fmla="*/ 5338307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F49022"/>
            </a:solidFill>
            <a:prstDash val="dash"/>
            <a:bevel/>
            <a:headEnd type="oval" w="med" len="med"/>
            <a:tailEnd/>
          </a:ln>
          <a:extLst>
            <a:ext uri="{909E8E84-426E-40dd-AFC4-6F175D3DCCD1}">
              <a14:hiddenFill xmlns:a14="http://schemas.microsoft.com/office/drawing/2010/main" xmlns="">
                <a:solidFill>
                  <a:srgbClr val="FFFFFF"/>
                </a:solidFill>
              </a14:hiddenFill>
            </a:ext>
          </a:extLst>
        </p:spPr>
        <p:txBody>
          <a:bodyPr lIns="91412" tIns="45706" rIns="91412" bIns="45706" anchor="ctr"/>
          <a:lstStyle/>
          <a:p>
            <a:endParaRPr lang="zh-CN" altLang="en-US" sz="1349"/>
          </a:p>
        </p:txBody>
      </p:sp>
      <p:sp>
        <p:nvSpPr>
          <p:cNvPr id="19" name="矩形 1"/>
          <p:cNvSpPr>
            <a:spLocks noChangeArrowheads="1"/>
          </p:cNvSpPr>
          <p:nvPr/>
        </p:nvSpPr>
        <p:spPr bwMode="auto">
          <a:xfrm>
            <a:off x="573482" y="4199536"/>
            <a:ext cx="2935403" cy="106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12" tIns="45706" rIns="91412" bIns="45706">
            <a:spAutoFit/>
          </a:bodyPr>
          <a:lstStyle/>
          <a:p>
            <a:pPr algn="just">
              <a:lnSpc>
                <a:spcPct val="150000"/>
              </a:lnSpc>
              <a:spcBef>
                <a:spcPct val="0"/>
              </a:spcBef>
              <a:buFont typeface="Arial" panose="020B0604020202020204" pitchFamily="34" charset="0"/>
              <a:buNone/>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以建立目标体系，完善标准体系和制度体系，提高利益相关方对人才培养工作质量的满意度为目标。</a:t>
            </a:r>
          </a:p>
        </p:txBody>
      </p:sp>
      <p:sp>
        <p:nvSpPr>
          <p:cNvPr id="20" name="Freeform 11"/>
          <p:cNvSpPr>
            <a:spLocks noChangeArrowheads="1"/>
          </p:cNvSpPr>
          <p:nvPr/>
        </p:nvSpPr>
        <p:spPr bwMode="auto">
          <a:xfrm>
            <a:off x="5433743" y="972229"/>
            <a:ext cx="269012" cy="196402"/>
          </a:xfrm>
          <a:custGeom>
            <a:avLst/>
            <a:gdLst>
              <a:gd name="T0" fmla="*/ 2147483646 w 478"/>
              <a:gd name="T1" fmla="*/ 2147483646 h 420"/>
              <a:gd name="T2" fmla="*/ 2147483646 w 478"/>
              <a:gd name="T3" fmla="*/ 2147483646 h 420"/>
              <a:gd name="T4" fmla="*/ 2147483646 w 478"/>
              <a:gd name="T5" fmla="*/ 2147483646 h 420"/>
              <a:gd name="T6" fmla="*/ 2147483646 w 478"/>
              <a:gd name="T7" fmla="*/ 2147483646 h 420"/>
              <a:gd name="T8" fmla="*/ 2147483646 w 478"/>
              <a:gd name="T9" fmla="*/ 0 h 420"/>
              <a:gd name="T10" fmla="*/ 2147483646 w 478"/>
              <a:gd name="T11" fmla="*/ 0 h 420"/>
              <a:gd name="T12" fmla="*/ 2147483646 w 478"/>
              <a:gd name="T13" fmla="*/ 2147483646 h 420"/>
              <a:gd name="T14" fmla="*/ 2147483646 w 478"/>
              <a:gd name="T15" fmla="*/ 2147483646 h 420"/>
              <a:gd name="T16" fmla="*/ 2147483646 w 478"/>
              <a:gd name="T17" fmla="*/ 2147483646 h 420"/>
              <a:gd name="T18" fmla="*/ 2147483646 w 478"/>
              <a:gd name="T19" fmla="*/ 2147483646 h 420"/>
              <a:gd name="T20" fmla="*/ 2147483646 w 478"/>
              <a:gd name="T21" fmla="*/ 2147483646 h 420"/>
              <a:gd name="T22" fmla="*/ 2147483646 w 478"/>
              <a:gd name="T23" fmla="*/ 2147483646 h 420"/>
              <a:gd name="T24" fmla="*/ 2147483646 w 478"/>
              <a:gd name="T25" fmla="*/ 2147483646 h 420"/>
              <a:gd name="T26" fmla="*/ 2147483646 w 478"/>
              <a:gd name="T27" fmla="*/ 2147483646 h 420"/>
              <a:gd name="T28" fmla="*/ 2147483646 w 478"/>
              <a:gd name="T29" fmla="*/ 2147483646 h 420"/>
              <a:gd name="T30" fmla="*/ 2147483646 w 478"/>
              <a:gd name="T31" fmla="*/ 2147483646 h 420"/>
              <a:gd name="T32" fmla="*/ 2147483646 w 478"/>
              <a:gd name="T33" fmla="*/ 2147483646 h 420"/>
              <a:gd name="T34" fmla="*/ 2147483646 w 478"/>
              <a:gd name="T35" fmla="*/ 2147483646 h 420"/>
              <a:gd name="T36" fmla="*/ 2147483646 w 478"/>
              <a:gd name="T37" fmla="*/ 2147483646 h 420"/>
              <a:gd name="T38" fmla="*/ 0 w 478"/>
              <a:gd name="T39" fmla="*/ 2147483646 h 420"/>
              <a:gd name="T40" fmla="*/ 2147483646 w 478"/>
              <a:gd name="T41" fmla="*/ 2147483646 h 420"/>
              <a:gd name="T42" fmla="*/ 2147483646 w 478"/>
              <a:gd name="T43" fmla="*/ 2147483646 h 420"/>
              <a:gd name="T44" fmla="*/ 2147483646 w 478"/>
              <a:gd name="T45" fmla="*/ 2147483646 h 420"/>
              <a:gd name="T46" fmla="*/ 2147483646 w 478"/>
              <a:gd name="T47" fmla="*/ 2147483646 h 420"/>
              <a:gd name="T48" fmla="*/ 2147483646 w 478"/>
              <a:gd name="T49" fmla="*/ 2147483646 h 420"/>
              <a:gd name="T50" fmla="*/ 2147483646 w 478"/>
              <a:gd name="T51" fmla="*/ 2147483646 h 420"/>
              <a:gd name="T52" fmla="*/ 2147483646 w 478"/>
              <a:gd name="T53" fmla="*/ 2147483646 h 420"/>
              <a:gd name="T54" fmla="*/ 2147483646 w 478"/>
              <a:gd name="T55" fmla="*/ 2147483646 h 420"/>
              <a:gd name="T56" fmla="*/ 2147483646 w 478"/>
              <a:gd name="T57" fmla="*/ 2147483646 h 420"/>
              <a:gd name="T58" fmla="*/ 2147483646 w 478"/>
              <a:gd name="T59" fmla="*/ 2147483646 h 420"/>
              <a:gd name="T60" fmla="*/ 2147483646 w 478"/>
              <a:gd name="T61" fmla="*/ 2147483646 h 420"/>
              <a:gd name="T62" fmla="*/ 2147483646 w 478"/>
              <a:gd name="T63" fmla="*/ 2147483646 h 420"/>
              <a:gd name="T64" fmla="*/ 2147483646 w 478"/>
              <a:gd name="T65" fmla="*/ 2147483646 h 420"/>
              <a:gd name="T66" fmla="*/ 2147483646 w 478"/>
              <a:gd name="T67" fmla="*/ 2147483646 h 420"/>
              <a:gd name="T68" fmla="*/ 2147483646 w 478"/>
              <a:gd name="T69" fmla="*/ 2147483646 h 420"/>
              <a:gd name="T70" fmla="*/ 2147483646 w 478"/>
              <a:gd name="T71" fmla="*/ 2147483646 h 420"/>
              <a:gd name="T72" fmla="*/ 2147483646 w 478"/>
              <a:gd name="T73" fmla="*/ 2147483646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8"/>
              <a:gd name="T112" fmla="*/ 0 h 420"/>
              <a:gd name="T113" fmla="*/ 478 w 478"/>
              <a:gd name="T114" fmla="*/ 420 h 4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EE3636"/>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91412" tIns="45706" rIns="91412" bIns="45706"/>
          <a:lstStyle/>
          <a:p>
            <a:endParaRPr lang="zh-CN" altLang="en-US" sz="1349"/>
          </a:p>
        </p:txBody>
      </p:sp>
      <p:grpSp>
        <p:nvGrpSpPr>
          <p:cNvPr id="3" name="组合 122"/>
          <p:cNvGrpSpPr>
            <a:grpSpLocks/>
          </p:cNvGrpSpPr>
          <p:nvPr/>
        </p:nvGrpSpPr>
        <p:grpSpPr bwMode="auto">
          <a:xfrm>
            <a:off x="738578" y="865630"/>
            <a:ext cx="192831" cy="161686"/>
            <a:chOff x="0" y="0"/>
            <a:chExt cx="319708" cy="324921"/>
          </a:xfrm>
          <a:solidFill>
            <a:srgbClr val="53C3B0"/>
          </a:solidFill>
        </p:grpSpPr>
        <p:sp>
          <p:nvSpPr>
            <p:cNvPr id="22" name="Rectangle 12"/>
            <p:cNvSpPr>
              <a:spLocks noChangeArrowheads="1"/>
            </p:cNvSpPr>
            <p:nvPr/>
          </p:nvSpPr>
          <p:spPr bwMode="auto">
            <a:xfrm>
              <a:off x="0" y="33013"/>
              <a:ext cx="128578" cy="126841"/>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23" name="Rectangle 13"/>
            <p:cNvSpPr>
              <a:spLocks noChangeArrowheads="1"/>
            </p:cNvSpPr>
            <p:nvPr/>
          </p:nvSpPr>
          <p:spPr bwMode="auto">
            <a:xfrm>
              <a:off x="159854" y="0"/>
              <a:ext cx="159854" cy="159854"/>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24" name="Rectangle 14"/>
            <p:cNvSpPr>
              <a:spLocks noChangeArrowheads="1"/>
            </p:cNvSpPr>
            <p:nvPr/>
          </p:nvSpPr>
          <p:spPr bwMode="auto">
            <a:xfrm>
              <a:off x="0" y="198080"/>
              <a:ext cx="128578" cy="126841"/>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25" name="Rectangle 15"/>
            <p:cNvSpPr>
              <a:spLocks noChangeArrowheads="1"/>
            </p:cNvSpPr>
            <p:nvPr/>
          </p:nvSpPr>
          <p:spPr bwMode="auto">
            <a:xfrm>
              <a:off x="159854" y="198080"/>
              <a:ext cx="126841" cy="126841"/>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grpSp>
      <p:grpSp>
        <p:nvGrpSpPr>
          <p:cNvPr id="4" name="组合 13321"/>
          <p:cNvGrpSpPr>
            <a:grpSpLocks/>
          </p:cNvGrpSpPr>
          <p:nvPr/>
        </p:nvGrpSpPr>
        <p:grpSpPr bwMode="auto">
          <a:xfrm>
            <a:off x="5884237" y="3840169"/>
            <a:ext cx="211876" cy="175572"/>
            <a:chOff x="0" y="0"/>
            <a:chExt cx="368300" cy="368300"/>
          </a:xfrm>
          <a:solidFill>
            <a:srgbClr val="53C3B0"/>
          </a:solidFill>
        </p:grpSpPr>
        <p:sp>
          <p:nvSpPr>
            <p:cNvPr id="27" name="Freeform 11"/>
            <p:cNvSpPr>
              <a:spLocks noChangeArrowheads="1"/>
            </p:cNvSpPr>
            <p:nvPr/>
          </p:nvSpPr>
          <p:spPr bwMode="auto">
            <a:xfrm>
              <a:off x="0" y="25400"/>
              <a:ext cx="342900" cy="342900"/>
            </a:xfrm>
            <a:custGeom>
              <a:avLst/>
              <a:gdLst>
                <a:gd name="T0" fmla="*/ 2147483646 w 216"/>
                <a:gd name="T1" fmla="*/ 0 h 216"/>
                <a:gd name="T2" fmla="*/ 2147483646 w 216"/>
                <a:gd name="T3" fmla="*/ 0 h 216"/>
                <a:gd name="T4" fmla="*/ 2147483646 w 216"/>
                <a:gd name="T5" fmla="*/ 2147483646 h 216"/>
                <a:gd name="T6" fmla="*/ 2147483646 w 216"/>
                <a:gd name="T7" fmla="*/ 2147483646 h 216"/>
                <a:gd name="T8" fmla="*/ 2147483646 w 216"/>
                <a:gd name="T9" fmla="*/ 2147483646 h 216"/>
                <a:gd name="T10" fmla="*/ 2147483646 w 216"/>
                <a:gd name="T11" fmla="*/ 2147483646 h 216"/>
                <a:gd name="T12" fmla="*/ 2147483646 w 216"/>
                <a:gd name="T13" fmla="*/ 2147483646 h 216"/>
                <a:gd name="T14" fmla="*/ 2147483646 w 216"/>
                <a:gd name="T15" fmla="*/ 2147483646 h 216"/>
                <a:gd name="T16" fmla="*/ 2147483646 w 216"/>
                <a:gd name="T17" fmla="*/ 2147483646 h 216"/>
                <a:gd name="T18" fmla="*/ 0 w 216"/>
                <a:gd name="T19" fmla="*/ 2147483646 h 216"/>
                <a:gd name="T20" fmla="*/ 0 w 216"/>
                <a:gd name="T21" fmla="*/ 2147483646 h 216"/>
                <a:gd name="T22" fmla="*/ 0 w 216"/>
                <a:gd name="T23" fmla="*/ 2147483646 h 216"/>
                <a:gd name="T24" fmla="*/ 2147483646 w 216"/>
                <a:gd name="T25" fmla="*/ 2147483646 h 216"/>
                <a:gd name="T26" fmla="*/ 2147483646 w 216"/>
                <a:gd name="T27" fmla="*/ 2147483646 h 216"/>
                <a:gd name="T28" fmla="*/ 2147483646 w 216"/>
                <a:gd name="T29" fmla="*/ 2147483646 h 216"/>
                <a:gd name="T30" fmla="*/ 2147483646 w 216"/>
                <a:gd name="T31" fmla="*/ 2147483646 h 216"/>
                <a:gd name="T32" fmla="*/ 2147483646 w 216"/>
                <a:gd name="T33" fmla="*/ 2147483646 h 216"/>
                <a:gd name="T34" fmla="*/ 2147483646 w 216"/>
                <a:gd name="T35" fmla="*/ 2147483646 h 216"/>
                <a:gd name="T36" fmla="*/ 2147483646 w 216"/>
                <a:gd name="T37" fmla="*/ 2147483646 h 216"/>
                <a:gd name="T38" fmla="*/ 2147483646 w 216"/>
                <a:gd name="T39" fmla="*/ 2147483646 h 216"/>
                <a:gd name="T40" fmla="*/ 2147483646 w 216"/>
                <a:gd name="T41" fmla="*/ 2147483646 h 216"/>
                <a:gd name="T42" fmla="*/ 2147483646 w 216"/>
                <a:gd name="T43" fmla="*/ 2147483646 h 216"/>
                <a:gd name="T44" fmla="*/ 2147483646 w 216"/>
                <a:gd name="T45" fmla="*/ 2147483646 h 216"/>
                <a:gd name="T46" fmla="*/ 2147483646 w 216"/>
                <a:gd name="T47" fmla="*/ 2147483646 h 216"/>
                <a:gd name="T48" fmla="*/ 2147483646 w 216"/>
                <a:gd name="T49" fmla="*/ 2147483646 h 216"/>
                <a:gd name="T50" fmla="*/ 2147483646 w 216"/>
                <a:gd name="T51" fmla="*/ 2147483646 h 216"/>
                <a:gd name="T52" fmla="*/ 2147483646 w 216"/>
                <a:gd name="T53" fmla="*/ 2147483646 h 216"/>
                <a:gd name="T54" fmla="*/ 2147483646 w 216"/>
                <a:gd name="T55" fmla="*/ 2147483646 h 216"/>
                <a:gd name="T56" fmla="*/ 2147483646 w 216"/>
                <a:gd name="T57" fmla="*/ 2147483646 h 216"/>
                <a:gd name="T58" fmla="*/ 2147483646 w 216"/>
                <a:gd name="T59" fmla="*/ 2147483646 h 216"/>
                <a:gd name="T60" fmla="*/ 2147483646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6"/>
                <a:gd name="T94" fmla="*/ 0 h 216"/>
                <a:gd name="T95" fmla="*/ 216 w 216"/>
                <a:gd name="T96" fmla="*/ 216 h 2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sz="1349"/>
            </a:p>
          </p:txBody>
        </p:sp>
        <p:sp>
          <p:nvSpPr>
            <p:cNvPr id="28" name="Freeform 12"/>
            <p:cNvSpPr>
              <a:spLocks noChangeArrowheads="1"/>
            </p:cNvSpPr>
            <p:nvPr/>
          </p:nvSpPr>
          <p:spPr bwMode="auto">
            <a:xfrm>
              <a:off x="180975" y="0"/>
              <a:ext cx="187325" cy="184150"/>
            </a:xfrm>
            <a:custGeom>
              <a:avLst/>
              <a:gdLst>
                <a:gd name="T0" fmla="*/ 2147483646 w 118"/>
                <a:gd name="T1" fmla="*/ 2147483646 h 116"/>
                <a:gd name="T2" fmla="*/ 2147483646 w 118"/>
                <a:gd name="T3" fmla="*/ 2147483646 h 116"/>
                <a:gd name="T4" fmla="*/ 2147483646 w 118"/>
                <a:gd name="T5" fmla="*/ 2147483646 h 116"/>
                <a:gd name="T6" fmla="*/ 2147483646 w 118"/>
                <a:gd name="T7" fmla="*/ 2147483646 h 116"/>
                <a:gd name="T8" fmla="*/ 2147483646 w 118"/>
                <a:gd name="T9" fmla="*/ 2147483646 h 116"/>
                <a:gd name="T10" fmla="*/ 2147483646 w 118"/>
                <a:gd name="T11" fmla="*/ 2147483646 h 116"/>
                <a:gd name="T12" fmla="*/ 2147483646 w 118"/>
                <a:gd name="T13" fmla="*/ 2147483646 h 116"/>
                <a:gd name="T14" fmla="*/ 2147483646 w 118"/>
                <a:gd name="T15" fmla="*/ 0 h 116"/>
                <a:gd name="T16" fmla="*/ 2147483646 w 118"/>
                <a:gd name="T17" fmla="*/ 0 h 116"/>
                <a:gd name="T18" fmla="*/ 0 w 118"/>
                <a:gd name="T19" fmla="*/ 0 h 116"/>
                <a:gd name="T20" fmla="*/ 0 w 118"/>
                <a:gd name="T21" fmla="*/ 2147483646 h 116"/>
                <a:gd name="T22" fmla="*/ 2147483646 w 118"/>
                <a:gd name="T23" fmla="*/ 2147483646 h 116"/>
                <a:gd name="T24" fmla="*/ 2147483646 w 118"/>
                <a:gd name="T25" fmla="*/ 2147483646 h 116"/>
                <a:gd name="T26" fmla="*/ 2147483646 w 118"/>
                <a:gd name="T27" fmla="*/ 2147483646 h 116"/>
                <a:gd name="T28" fmla="*/ 2147483646 w 118"/>
                <a:gd name="T29" fmla="*/ 2147483646 h 116"/>
                <a:gd name="T30" fmla="*/ 2147483646 w 118"/>
                <a:gd name="T31" fmla="*/ 2147483646 h 116"/>
                <a:gd name="T32" fmla="*/ 2147483646 w 118"/>
                <a:gd name="T33" fmla="*/ 2147483646 h 116"/>
                <a:gd name="T34" fmla="*/ 2147483646 w 118"/>
                <a:gd name="T35" fmla="*/ 2147483646 h 116"/>
                <a:gd name="T36" fmla="*/ 2147483646 w 118"/>
                <a:gd name="T37" fmla="*/ 2147483646 h 116"/>
                <a:gd name="T38" fmla="*/ 2147483646 w 118"/>
                <a:gd name="T39" fmla="*/ 2147483646 h 116"/>
                <a:gd name="T40" fmla="*/ 2147483646 w 118"/>
                <a:gd name="T41" fmla="*/ 2147483646 h 116"/>
                <a:gd name="T42" fmla="*/ 2147483646 w 118"/>
                <a:gd name="T43" fmla="*/ 2147483646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116"/>
                <a:gd name="T68" fmla="*/ 118 w 118"/>
                <a:gd name="T69" fmla="*/ 116 h 1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sz="1349"/>
            </a:p>
          </p:txBody>
        </p:sp>
      </p:grpSp>
      <p:grpSp>
        <p:nvGrpSpPr>
          <p:cNvPr id="5" name="组合 13322"/>
          <p:cNvGrpSpPr>
            <a:grpSpLocks/>
          </p:cNvGrpSpPr>
          <p:nvPr/>
        </p:nvGrpSpPr>
        <p:grpSpPr bwMode="auto">
          <a:xfrm>
            <a:off x="760205" y="3910487"/>
            <a:ext cx="210686" cy="187476"/>
            <a:chOff x="0" y="0"/>
            <a:chExt cx="249236" cy="264850"/>
          </a:xfrm>
          <a:solidFill>
            <a:srgbClr val="EE3636"/>
          </a:solidFill>
        </p:grpSpPr>
        <p:sp>
          <p:nvSpPr>
            <p:cNvPr id="30" name="Rectangle 13"/>
            <p:cNvSpPr>
              <a:spLocks noChangeArrowheads="1"/>
            </p:cNvSpPr>
            <p:nvPr/>
          </p:nvSpPr>
          <p:spPr bwMode="auto">
            <a:xfrm>
              <a:off x="0" y="52970"/>
              <a:ext cx="40474" cy="211880"/>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31" name="Rectangle 14"/>
            <p:cNvSpPr>
              <a:spLocks noChangeArrowheads="1"/>
            </p:cNvSpPr>
            <p:nvPr/>
          </p:nvSpPr>
          <p:spPr bwMode="auto">
            <a:xfrm>
              <a:off x="70297" y="20867"/>
              <a:ext cx="40474" cy="243983"/>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32" name="Rectangle 15"/>
            <p:cNvSpPr>
              <a:spLocks noChangeArrowheads="1"/>
            </p:cNvSpPr>
            <p:nvPr/>
          </p:nvSpPr>
          <p:spPr bwMode="auto">
            <a:xfrm>
              <a:off x="138464" y="0"/>
              <a:ext cx="42604" cy="264850"/>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33" name="Rectangle 16"/>
            <p:cNvSpPr>
              <a:spLocks noChangeArrowheads="1"/>
            </p:cNvSpPr>
            <p:nvPr/>
          </p:nvSpPr>
          <p:spPr bwMode="auto">
            <a:xfrm>
              <a:off x="208762" y="131622"/>
              <a:ext cx="40474" cy="133228"/>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grpSp>
      <p:sp>
        <p:nvSpPr>
          <p:cNvPr id="34" name="任意多边形 70"/>
          <p:cNvSpPr>
            <a:spLocks/>
          </p:cNvSpPr>
          <p:nvPr/>
        </p:nvSpPr>
        <p:spPr bwMode="auto">
          <a:xfrm>
            <a:off x="5278885" y="1219705"/>
            <a:ext cx="3552880" cy="1614303"/>
          </a:xfrm>
          <a:custGeom>
            <a:avLst/>
            <a:gdLst>
              <a:gd name="T0" fmla="*/ 0 w 2896333"/>
              <a:gd name="T1" fmla="*/ 6789705 h 581025"/>
              <a:gd name="T2" fmla="*/ 665893 w 2896333"/>
              <a:gd name="T3" fmla="*/ 0 h 581025"/>
              <a:gd name="T4" fmla="*/ 5785241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F49022"/>
            </a:solidFill>
            <a:prstDash val="dash"/>
            <a:bevel/>
            <a:headEnd type="oval" w="med" len="med"/>
            <a:tailEnd/>
          </a:ln>
          <a:extLst>
            <a:ext uri="{909E8E84-426E-40dd-AFC4-6F175D3DCCD1}">
              <a14:hiddenFill xmlns:a14="http://schemas.microsoft.com/office/drawing/2010/main" xmlns="">
                <a:solidFill>
                  <a:srgbClr val="FFFFFF"/>
                </a:solidFill>
              </a14:hiddenFill>
            </a:ext>
          </a:extLst>
        </p:spPr>
        <p:txBody>
          <a:bodyPr lIns="91412" tIns="45706" rIns="91412" bIns="45706" anchor="ctr"/>
          <a:lstStyle/>
          <a:p>
            <a:endParaRPr lang="zh-CN" altLang="en-US" sz="1349"/>
          </a:p>
        </p:txBody>
      </p:sp>
      <p:sp>
        <p:nvSpPr>
          <p:cNvPr id="35" name="任意多边形 71"/>
          <p:cNvSpPr>
            <a:spLocks/>
          </p:cNvSpPr>
          <p:nvPr/>
        </p:nvSpPr>
        <p:spPr bwMode="auto">
          <a:xfrm flipV="1">
            <a:off x="5357449" y="3593052"/>
            <a:ext cx="3375723" cy="516269"/>
          </a:xfrm>
          <a:custGeom>
            <a:avLst/>
            <a:gdLst>
              <a:gd name="T0" fmla="*/ 0 w 2528430"/>
              <a:gd name="T1" fmla="*/ 6646010 h 587027"/>
              <a:gd name="T2" fmla="*/ 2286451 w 2528430"/>
              <a:gd name="T3" fmla="*/ 67950 h 587027"/>
              <a:gd name="T4" fmla="*/ 17341233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F49022"/>
            </a:solidFill>
            <a:prstDash val="dash"/>
            <a:bevel/>
            <a:headEnd type="oval" w="med" len="med"/>
            <a:tailEnd/>
          </a:ln>
          <a:extLst>
            <a:ext uri="{909E8E84-426E-40dd-AFC4-6F175D3DCCD1}">
              <a14:hiddenFill xmlns:a14="http://schemas.microsoft.com/office/drawing/2010/main" xmlns="">
                <a:solidFill>
                  <a:srgbClr val="FFFFFF"/>
                </a:solidFill>
              </a14:hiddenFill>
            </a:ext>
          </a:extLst>
        </p:spPr>
        <p:txBody>
          <a:bodyPr lIns="91412" tIns="45706" rIns="91412" bIns="45706" anchor="ctr"/>
          <a:lstStyle/>
          <a:p>
            <a:endParaRPr lang="zh-CN" altLang="en-US" sz="1349" dirty="0"/>
          </a:p>
        </p:txBody>
      </p:sp>
      <p:sp>
        <p:nvSpPr>
          <p:cNvPr id="37" name="Oval 54"/>
          <p:cNvSpPr>
            <a:spLocks noChangeArrowheads="1"/>
          </p:cNvSpPr>
          <p:nvPr/>
        </p:nvSpPr>
        <p:spPr bwMode="auto">
          <a:xfrm>
            <a:off x="5237220" y="2802267"/>
            <a:ext cx="83322" cy="68442"/>
          </a:xfrm>
          <a:prstGeom prst="ellipse">
            <a:avLst/>
          </a:prstGeom>
          <a:gradFill rotWithShape="1">
            <a:gsLst>
              <a:gs pos="0">
                <a:srgbClr val="BBBBBB"/>
              </a:gs>
              <a:gs pos="34999">
                <a:srgbClr val="CFCFCF"/>
              </a:gs>
              <a:gs pos="100000">
                <a:srgbClr val="EDEDED"/>
              </a:gs>
            </a:gsLst>
            <a:lin ang="162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lIns="91412" tIns="45706" rIns="91412" bIns="45706"/>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38" name="Oval 54"/>
          <p:cNvSpPr>
            <a:spLocks noChangeArrowheads="1"/>
          </p:cNvSpPr>
          <p:nvPr/>
        </p:nvSpPr>
        <p:spPr bwMode="auto">
          <a:xfrm>
            <a:off x="5403350" y="3837279"/>
            <a:ext cx="82132" cy="69436"/>
          </a:xfrm>
          <a:prstGeom prst="ellipse">
            <a:avLst/>
          </a:prstGeom>
          <a:gradFill rotWithShape="1">
            <a:gsLst>
              <a:gs pos="0">
                <a:srgbClr val="BBBBBB"/>
              </a:gs>
              <a:gs pos="34999">
                <a:srgbClr val="CFCFCF"/>
              </a:gs>
              <a:gs pos="100000">
                <a:srgbClr val="EDEDED"/>
              </a:gs>
            </a:gsLst>
            <a:lin ang="162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lIns="91412" tIns="45706" rIns="91412" bIns="45706"/>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39" name="Oval 54"/>
          <p:cNvSpPr>
            <a:spLocks noChangeArrowheads="1"/>
          </p:cNvSpPr>
          <p:nvPr/>
        </p:nvSpPr>
        <p:spPr bwMode="auto">
          <a:xfrm>
            <a:off x="3774324" y="4121914"/>
            <a:ext cx="83322" cy="68442"/>
          </a:xfrm>
          <a:prstGeom prst="ellipse">
            <a:avLst/>
          </a:prstGeom>
          <a:gradFill rotWithShape="1">
            <a:gsLst>
              <a:gs pos="0">
                <a:srgbClr val="BBBBBB"/>
              </a:gs>
              <a:gs pos="34999">
                <a:srgbClr val="CFCFCF"/>
              </a:gs>
              <a:gs pos="100000">
                <a:srgbClr val="EDEDED"/>
              </a:gs>
            </a:gsLst>
            <a:lin ang="162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lIns="91412" tIns="45706" rIns="91412" bIns="45706"/>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40" name="矩形 1"/>
          <p:cNvSpPr>
            <a:spLocks noChangeArrowheads="1"/>
          </p:cNvSpPr>
          <p:nvPr/>
        </p:nvSpPr>
        <p:spPr bwMode="auto">
          <a:xfrm>
            <a:off x="1050745" y="3509599"/>
            <a:ext cx="2287366" cy="707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12" tIns="45706" rIns="91412" bIns="45706">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eaLnBrk="1" hangingPunct="1">
              <a:spcBef>
                <a:spcPct val="0"/>
              </a:spcBef>
              <a:buFont typeface="Arial" panose="020B0604020202020204" pitchFamily="34" charset="0"/>
              <a:buNone/>
            </a:pPr>
            <a:r>
              <a:rPr lang="zh-CN" altLang="en-US"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形成</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目标－标准－制度</a:t>
            </a:r>
            <a:r>
              <a:rPr lang="zh-CN" altLang="en-US"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体系</a:t>
            </a:r>
            <a:endParaRPr lang="en-US" altLang="zh-CN"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1"/>
          <p:cNvSpPr>
            <a:spLocks noChangeArrowheads="1"/>
          </p:cNvSpPr>
          <p:nvPr/>
        </p:nvSpPr>
        <p:spPr bwMode="auto">
          <a:xfrm>
            <a:off x="5744420" y="736204"/>
            <a:ext cx="2994161" cy="553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12" tIns="45706" rIns="91412" bIns="45706">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eaLnBrk="1" hangingPunct="1">
              <a:lnSpc>
                <a:spcPct val="150000"/>
              </a:lnSpc>
              <a:spcBef>
                <a:spcPct val="0"/>
              </a:spcBef>
              <a:buFont typeface="Arial" panose="020B0604020202020204" pitchFamily="34" charset="0"/>
              <a:buNone/>
            </a:pPr>
            <a:r>
              <a:rPr lang="zh-CN" altLang="en-US"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建立体系和常态诊改机制</a:t>
            </a:r>
            <a:endParaRPr lang="en-US" altLang="zh-CN"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矩形 1"/>
          <p:cNvSpPr>
            <a:spLocks noChangeArrowheads="1"/>
          </p:cNvSpPr>
          <p:nvPr/>
        </p:nvSpPr>
        <p:spPr bwMode="auto">
          <a:xfrm>
            <a:off x="6135589" y="3411425"/>
            <a:ext cx="2791413" cy="707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12" tIns="45706" rIns="91412" bIns="45706">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eaLnBrk="1" hangingPunct="1">
              <a:spcBef>
                <a:spcPct val="0"/>
              </a:spcBef>
              <a:buFont typeface="Arial" panose="020B0604020202020204" pitchFamily="34" charset="0"/>
              <a:buNone/>
            </a:pPr>
            <a:r>
              <a:rPr lang="zh-CN" altLang="en-US"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为</a:t>
            </a:r>
            <a:r>
              <a:rPr lang="zh-CN" altLang="en-US" sz="20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实现院校的</a:t>
            </a:r>
            <a:r>
              <a:rPr lang="zh-CN" altLang="en-US"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办学目标提供保障</a:t>
            </a:r>
            <a:endParaRPr lang="en-US" altLang="zh-CN"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53"/>
          <p:cNvSpPr>
            <a:spLocks/>
          </p:cNvSpPr>
          <p:nvPr/>
        </p:nvSpPr>
        <p:spPr bwMode="auto">
          <a:xfrm flipH="1" flipV="1">
            <a:off x="675085" y="3637856"/>
            <a:ext cx="3151764" cy="518283"/>
          </a:xfrm>
          <a:custGeom>
            <a:avLst/>
            <a:gdLst>
              <a:gd name="T0" fmla="*/ 0 w 2528430"/>
              <a:gd name="T1" fmla="*/ 6646010 h 587027"/>
              <a:gd name="T2" fmla="*/ 697887 w 2528430"/>
              <a:gd name="T3" fmla="*/ 67950 h 587027"/>
              <a:gd name="T4" fmla="*/ 5293019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F49022"/>
            </a:solidFill>
            <a:prstDash val="dash"/>
            <a:bevel/>
            <a:headEnd type="oval" w="med" len="med"/>
            <a:tailEnd/>
          </a:ln>
          <a:extLst>
            <a:ext uri="{909E8E84-426E-40dd-AFC4-6F175D3DCCD1}">
              <a14:hiddenFill xmlns:a14="http://schemas.microsoft.com/office/drawing/2010/main" xmlns="">
                <a:solidFill>
                  <a:srgbClr val="FFFFFF"/>
                </a:solidFill>
              </a14:hiddenFill>
            </a:ext>
          </a:extLst>
        </p:spPr>
        <p:txBody>
          <a:bodyPr lIns="91412" tIns="45706" rIns="91412" bIns="45706" anchor="ctr"/>
          <a:lstStyle/>
          <a:p>
            <a:endParaRPr lang="zh-CN" altLang="en-US" sz="1349"/>
          </a:p>
        </p:txBody>
      </p:sp>
      <p:sp>
        <p:nvSpPr>
          <p:cNvPr id="17" name="矩形 1"/>
          <p:cNvSpPr>
            <a:spLocks noChangeArrowheads="1"/>
          </p:cNvSpPr>
          <p:nvPr/>
        </p:nvSpPr>
        <p:spPr bwMode="auto">
          <a:xfrm>
            <a:off x="252646" y="1095534"/>
            <a:ext cx="3455485" cy="235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12" tIns="45706" rIns="91412" bIns="45706">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eaLnBrk="1" hangingPunct="1">
              <a:lnSpc>
                <a:spcPct val="150000"/>
              </a:lnSpc>
              <a:spcBef>
                <a:spcPct val="0"/>
              </a:spcBef>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国务院关于加快发展现代职业教育的决定</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（国发</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〔2014〕19</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号）</a:t>
            </a:r>
            <a:endPar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高等职业教育创新发展行动计划（</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2015-2018</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（教职成</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[2015]9</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号）</a:t>
            </a:r>
            <a:endPar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spcBef>
                <a:spcPct val="0"/>
              </a:spcBef>
              <a:buNone/>
            </a:pP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高等职业院校内部质量保证体系诊断与改进指导方案（试行）</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（教职成司函</a:t>
            </a:r>
            <a:r>
              <a:rPr lang="en-US" altLang="zh-CN"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[2015]168</a:t>
            </a: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号）</a:t>
            </a:r>
            <a:endParaRPr lang="zh-CN" altLang="en-US" sz="1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p:cNvSpPr/>
          <p:nvPr/>
        </p:nvSpPr>
        <p:spPr>
          <a:xfrm>
            <a:off x="964455" y="625558"/>
            <a:ext cx="1210588" cy="553998"/>
          </a:xfrm>
          <a:prstGeom prst="rect">
            <a:avLst/>
          </a:prstGeom>
        </p:spPr>
        <p:txBody>
          <a:bodyPr wrap="none">
            <a:spAutoFit/>
          </a:bodyPr>
          <a:lstStyle/>
          <a:p>
            <a:pPr algn="just">
              <a:lnSpc>
                <a:spcPct val="150000"/>
              </a:lnSpc>
              <a:spcBef>
                <a:spcPct val="0"/>
              </a:spcBef>
            </a:pPr>
            <a:r>
              <a:rPr lang="zh-CN" altLang="en-US"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文件依据</a:t>
            </a:r>
            <a:endParaRPr lang="en-US" altLang="zh-CN" sz="20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1"/>
          <p:cNvSpPr>
            <a:spLocks noChangeArrowheads="1"/>
          </p:cNvSpPr>
          <p:nvPr/>
        </p:nvSpPr>
        <p:spPr bwMode="auto">
          <a:xfrm>
            <a:off x="5942655" y="4029842"/>
            <a:ext cx="2870839" cy="1569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12" tIns="45706" rIns="91412" bIns="45706">
            <a:spAutoFit/>
          </a:bodyPr>
          <a:lstStyle/>
          <a:p>
            <a:pPr algn="just">
              <a:lnSpc>
                <a:spcPct val="150000"/>
              </a:lnSpc>
              <a:spcBef>
                <a:spcPct val="0"/>
              </a:spcBef>
              <a:buFont typeface="Arial" panose="020B0604020202020204" pitchFamily="34" charset="0"/>
              <a:buNone/>
            </a:pPr>
            <a:r>
              <a:rPr lang="zh-CN" altLang="en-US" sz="1600" dirty="0" smtClean="0">
                <a:solidFill>
                  <a:srgbClr val="005478"/>
                </a:solidFill>
                <a:latin typeface="微软雅黑" panose="020B0503020204020204" pitchFamily="34" charset="-122"/>
                <a:ea typeface="微软雅黑" panose="020B0503020204020204" pitchFamily="34" charset="-122"/>
                <a:sym typeface="微软雅黑" panose="020B0503020204020204" pitchFamily="34" charset="-122"/>
              </a:rPr>
              <a:t>人才培养质量高、技术技能积累多、服务社会声誉好</a:t>
            </a:r>
            <a:r>
              <a:rPr lang="en-US" altLang="zh-CN" sz="1600" dirty="0" smtClean="0">
                <a:solidFill>
                  <a:srgbClr val="005478"/>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dirty="0">
              <a:solidFill>
                <a:srgbClr val="005478"/>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spcBef>
                <a:spcPct val="0"/>
              </a:spcBef>
              <a:buFont typeface="Arial" panose="020B0604020202020204" pitchFamily="34" charset="0"/>
              <a:buNone/>
            </a:pPr>
            <a:r>
              <a:rPr lang="en-US" altLang="zh-CN" sz="1400" dirty="0">
                <a:solidFill>
                  <a:srgbClr val="005478"/>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005478"/>
                </a:solidFill>
                <a:latin typeface="微软雅黑" panose="020B0503020204020204" pitchFamily="34" charset="-122"/>
                <a:ea typeface="微软雅黑" panose="020B0503020204020204" pitchFamily="34" charset="-122"/>
                <a:sym typeface="微软雅黑" panose="020B0503020204020204" pitchFamily="34" charset="-122"/>
              </a:rPr>
              <a:t>优质高职名校</a:t>
            </a:r>
            <a:endParaRPr lang="en-US" altLang="zh-CN" b="1" dirty="0">
              <a:solidFill>
                <a:srgbClr val="005478"/>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spcBef>
                <a:spcPct val="0"/>
              </a:spcBef>
              <a:buFont typeface="Arial" panose="020B0604020202020204" pitchFamily="34" charset="0"/>
              <a:buNone/>
            </a:pPr>
            <a:r>
              <a:rPr lang="en-US" altLang="zh-CN" sz="1400" dirty="0" smtClean="0">
                <a:solidFill>
                  <a:srgbClr val="005478"/>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dirty="0">
              <a:solidFill>
                <a:srgbClr val="005478"/>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xmlns="" val="2537522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0-#ppt_w/2"/>
                                          </p:val>
                                        </p:tav>
                                        <p:tav tm="100000">
                                          <p:val>
                                            <p:strVal val="#ppt_x"/>
                                          </p:val>
                                        </p:tav>
                                      </p:tavLst>
                                    </p:anim>
                                    <p:anim calcmode="lin" valueType="num">
                                      <p:cBhvr>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1+#ppt_w/2"/>
                                          </p:val>
                                        </p:tav>
                                        <p:tav tm="100000">
                                          <p:val>
                                            <p:strVal val="#ppt_x"/>
                                          </p:val>
                                        </p:tav>
                                      </p:tavLst>
                                    </p:anim>
                                    <p:anim calcmode="lin" valueType="num">
                                      <p:cBhvr>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0-#ppt_w/2"/>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1+#ppt_w/2"/>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3" presetClass="entr" presetSubtype="3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strVal val="4*#ppt_w"/>
                                          </p:val>
                                        </p:tav>
                                        <p:tav tm="100000">
                                          <p:val>
                                            <p:strVal val="#ppt_w"/>
                                          </p:val>
                                        </p:tav>
                                      </p:tavLst>
                                    </p:anim>
                                    <p:anim calcmode="lin" valueType="num">
                                      <p:cBhvr>
                                        <p:cTn id="25" dur="500" fill="hold"/>
                                        <p:tgtEl>
                                          <p:spTgt spid="11"/>
                                        </p:tgtEl>
                                        <p:attrNameLst>
                                          <p:attrName>ppt_h</p:attrName>
                                        </p:attrNameLst>
                                      </p:cBhvr>
                                      <p:tavLst>
                                        <p:tav tm="0">
                                          <p:val>
                                            <p:strVal val="4*#ppt_h"/>
                                          </p:val>
                                        </p:tav>
                                        <p:tav tm="100000">
                                          <p:val>
                                            <p:strVal val="#ppt_h"/>
                                          </p:val>
                                        </p:tav>
                                      </p:tavLst>
                                    </p:anim>
                                  </p:childTnLst>
                                </p:cTn>
                              </p:par>
                            </p:childTnLst>
                          </p:cTn>
                        </p:par>
                        <p:par>
                          <p:cTn id="26" fill="hold">
                            <p:stCondLst>
                              <p:cond delay="1000"/>
                            </p:stCondLst>
                            <p:childTnLst>
                              <p:par>
                                <p:cTn id="27" presetID="23" presetClass="entr" presetSubtype="32"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strVal val="4*#ppt_w"/>
                                          </p:val>
                                        </p:tav>
                                        <p:tav tm="100000">
                                          <p:val>
                                            <p:strVal val="#ppt_w"/>
                                          </p:val>
                                        </p:tav>
                                      </p:tavLst>
                                    </p:anim>
                                    <p:anim calcmode="lin" valueType="num">
                                      <p:cBhvr>
                                        <p:cTn id="30" dur="500" fill="hold"/>
                                        <p:tgtEl>
                                          <p:spTgt spid="12"/>
                                        </p:tgtEl>
                                        <p:attrNameLst>
                                          <p:attrName>ppt_h</p:attrName>
                                        </p:attrNameLst>
                                      </p:cBhvr>
                                      <p:tavLst>
                                        <p:tav tm="0">
                                          <p:val>
                                            <p:strVal val="4*#ppt_h"/>
                                          </p:val>
                                        </p:tav>
                                        <p:tav tm="100000">
                                          <p:val>
                                            <p:strVal val="#ppt_h"/>
                                          </p:val>
                                        </p:tav>
                                      </p:tavLst>
                                    </p:anim>
                                  </p:childTnLst>
                                </p:cTn>
                              </p:par>
                            </p:childTnLst>
                          </p:cTn>
                        </p:par>
                        <p:par>
                          <p:cTn id="31" fill="hold">
                            <p:stCondLst>
                              <p:cond delay="1500"/>
                            </p:stCondLst>
                            <p:childTnLst>
                              <p:par>
                                <p:cTn id="32" presetID="23" presetClass="entr" presetSubtype="32"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4*#ppt_w"/>
                                          </p:val>
                                        </p:tav>
                                        <p:tav tm="100000">
                                          <p:val>
                                            <p:strVal val="#ppt_w"/>
                                          </p:val>
                                        </p:tav>
                                      </p:tavLst>
                                    </p:anim>
                                    <p:anim calcmode="lin" valueType="num">
                                      <p:cBhvr>
                                        <p:cTn id="35" dur="500" fill="hold"/>
                                        <p:tgtEl>
                                          <p:spTgt spid="14"/>
                                        </p:tgtEl>
                                        <p:attrNameLst>
                                          <p:attrName>ppt_h</p:attrName>
                                        </p:attrNameLst>
                                      </p:cBhvr>
                                      <p:tavLst>
                                        <p:tav tm="0">
                                          <p:val>
                                            <p:strVal val="4*#ppt_h"/>
                                          </p:val>
                                        </p:tav>
                                        <p:tav tm="100000">
                                          <p:val>
                                            <p:strVal val="#ppt_h"/>
                                          </p:val>
                                        </p:tav>
                                      </p:tavLst>
                                    </p:anim>
                                  </p:childTnLst>
                                </p:cTn>
                              </p:par>
                            </p:childTnLst>
                          </p:cTn>
                        </p:par>
                        <p:par>
                          <p:cTn id="36" fill="hold">
                            <p:stCondLst>
                              <p:cond delay="2000"/>
                            </p:stCondLst>
                            <p:childTnLst>
                              <p:par>
                                <p:cTn id="37" presetID="23" presetClass="entr" presetSubtype="32"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strVal val="4*#ppt_w"/>
                                          </p:val>
                                        </p:tav>
                                        <p:tav tm="100000">
                                          <p:val>
                                            <p:strVal val="#ppt_w"/>
                                          </p:val>
                                        </p:tav>
                                      </p:tavLst>
                                    </p:anim>
                                    <p:anim calcmode="lin" valueType="num">
                                      <p:cBhvr>
                                        <p:cTn id="40" dur="500" fill="hold"/>
                                        <p:tgtEl>
                                          <p:spTgt spid="13"/>
                                        </p:tgtEl>
                                        <p:attrNameLst>
                                          <p:attrName>ppt_h</p:attrName>
                                        </p:attrNameLst>
                                      </p:cBhvr>
                                      <p:tavLst>
                                        <p:tav tm="0">
                                          <p:val>
                                            <p:strVal val="4*#ppt_h"/>
                                          </p:val>
                                        </p:tav>
                                        <p:tav tm="100000">
                                          <p:val>
                                            <p:strVal val="#ppt_h"/>
                                          </p:val>
                                        </p:tav>
                                      </p:tavLst>
                                    </p:anim>
                                  </p:childTnLst>
                                </p:cTn>
                              </p:par>
                              <p:par>
                                <p:cTn id="41" presetID="2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p:cBhvr>
                                        <p:cTn id="43" dur="500"/>
                                        <p:tgtEl>
                                          <p:spTgt spid="1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p:cBhvr>
                                        <p:cTn id="49" dur="500"/>
                                        <p:tgtEl>
                                          <p:spTgt spid="39"/>
                                        </p:tgtEl>
                                      </p:cBhvr>
                                    </p:animEffect>
                                  </p:childTnLst>
                                </p:cTn>
                              </p:par>
                            </p:childTnLst>
                          </p:cTn>
                        </p:par>
                        <p:par>
                          <p:cTn id="50" fill="hold">
                            <p:stCondLst>
                              <p:cond delay="2500"/>
                            </p:stCondLst>
                            <p:childTnLst>
                              <p:par>
                                <p:cTn id="51" presetID="2" presetClass="entr" presetSubtype="4"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ppt_x</p:attrName>
                                        </p:attrNameLst>
                                      </p:cBhvr>
                                      <p:tavLst>
                                        <p:tav tm="0">
                                          <p:val>
                                            <p:strVal val="#ppt_x"/>
                                          </p:val>
                                        </p:tav>
                                        <p:tav tm="100000">
                                          <p:val>
                                            <p:strVal val="#ppt_x"/>
                                          </p:val>
                                        </p:tav>
                                      </p:tavLst>
                                    </p:anim>
                                    <p:anim calcmode="lin" valueType="num">
                                      <p:cBhvr>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ppt_x</p:attrName>
                                        </p:attrNameLst>
                                      </p:cBhvr>
                                      <p:tavLst>
                                        <p:tav tm="0">
                                          <p:val>
                                            <p:strVal val="#ppt_x"/>
                                          </p:val>
                                        </p:tav>
                                        <p:tav tm="100000">
                                          <p:val>
                                            <p:strVal val="#ppt_x"/>
                                          </p:val>
                                        </p:tav>
                                      </p:tavLst>
                                    </p:anim>
                                    <p:anim calcmode="lin" valueType="num">
                                      <p:cBhvr>
                                        <p:cTn id="62" dur="500" fill="hold"/>
                                        <p:tgtEl>
                                          <p:spTgt spid="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ppt_x</p:attrName>
                                        </p:attrNameLst>
                                      </p:cBhvr>
                                      <p:tavLst>
                                        <p:tav tm="0">
                                          <p:val>
                                            <p:strVal val="#ppt_x"/>
                                          </p:val>
                                        </p:tav>
                                        <p:tav tm="100000">
                                          <p:val>
                                            <p:strVal val="#ppt_x"/>
                                          </p:val>
                                        </p:tav>
                                      </p:tavLst>
                                    </p:anim>
                                    <p:anim calcmode="lin" valueType="num">
                                      <p:cBhvr>
                                        <p:cTn id="66" dur="500" fill="hold"/>
                                        <p:tgtEl>
                                          <p:spTgt spid="19"/>
                                        </p:tgtEl>
                                        <p:attrNameLst>
                                          <p:attrName>ppt_y</p:attrName>
                                        </p:attrNameLst>
                                      </p:cBhvr>
                                      <p:tavLst>
                                        <p:tav tm="0">
                                          <p:val>
                                            <p:strVal val="1+#ppt_h/2"/>
                                          </p:val>
                                        </p:tav>
                                        <p:tav tm="100000">
                                          <p:val>
                                            <p:strVal val="#ppt_y"/>
                                          </p:val>
                                        </p:tav>
                                      </p:tavLst>
                                    </p:anim>
                                  </p:childTnLst>
                                </p:cTn>
                              </p:par>
                            </p:childTnLst>
                          </p:cTn>
                        </p:par>
                        <p:par>
                          <p:cTn id="67" fill="hold">
                            <p:stCondLst>
                              <p:cond delay="3000"/>
                            </p:stCondLst>
                            <p:childTnLst>
                              <p:par>
                                <p:cTn id="68" presetID="22" presetClass="entr" presetSubtype="8" fill="hold" grpId="0"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p:cBhvr>
                                        <p:cTn id="70" dur="500"/>
                                        <p:tgtEl>
                                          <p:spTgt spid="3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p:cBhvr>
                                        <p:cTn id="73" dur="500"/>
                                        <p:tgtEl>
                                          <p:spTgt spid="3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p:cBhvr>
                                        <p:cTn id="76" dur="500"/>
                                        <p:tgtEl>
                                          <p:spTgt spid="38"/>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p:cBhvr>
                                        <p:cTn id="79" dur="500"/>
                                        <p:tgtEl>
                                          <p:spTgt spid="35"/>
                                        </p:tgtEl>
                                      </p:cBhvr>
                                    </p:animEffect>
                                  </p:childTnLst>
                                </p:cTn>
                              </p:par>
                            </p:childTnLst>
                          </p:cTn>
                        </p:par>
                        <p:par>
                          <p:cTn id="80" fill="hold">
                            <p:stCondLst>
                              <p:cond delay="3500"/>
                            </p:stCondLst>
                            <p:childTnLst>
                              <p:par>
                                <p:cTn id="81" presetID="2" presetClass="entr" presetSubtype="4"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ppt_x</p:attrName>
                                        </p:attrNameLst>
                                      </p:cBhvr>
                                      <p:tavLst>
                                        <p:tav tm="0">
                                          <p:val>
                                            <p:strVal val="#ppt_x"/>
                                          </p:val>
                                        </p:tav>
                                        <p:tav tm="100000">
                                          <p:val>
                                            <p:strVal val="#ppt_x"/>
                                          </p:val>
                                        </p:tav>
                                      </p:tavLst>
                                    </p:anim>
                                    <p:anim calcmode="lin" valueType="num">
                                      <p:cBhvr>
                                        <p:cTn id="84" dur="500" fill="hold"/>
                                        <p:tgtEl>
                                          <p:spTgt spid="1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
                                          </p:val>
                                        </p:tav>
                                        <p:tav tm="100000">
                                          <p:val>
                                            <p:strVal val="#ppt_x"/>
                                          </p:val>
                                        </p:tav>
                                      </p:tavLst>
                                    </p:anim>
                                    <p:anim calcmode="lin" valueType="num">
                                      <p:cBhvr>
                                        <p:cTn id="88" dur="500" fill="hold"/>
                                        <p:tgtEl>
                                          <p:spTgt spid="20"/>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p:cTn id="91" dur="500" fill="hold"/>
                                        <p:tgtEl>
                                          <p:spTgt spid="4"/>
                                        </p:tgtEl>
                                        <p:attrNameLst>
                                          <p:attrName>ppt_x</p:attrName>
                                        </p:attrNameLst>
                                      </p:cBhvr>
                                      <p:tavLst>
                                        <p:tav tm="0">
                                          <p:val>
                                            <p:strVal val="#ppt_x"/>
                                          </p:val>
                                        </p:tav>
                                        <p:tav tm="100000">
                                          <p:val>
                                            <p:strVal val="#ppt_x"/>
                                          </p:val>
                                        </p:tav>
                                      </p:tavLst>
                                    </p:anim>
                                    <p:anim calcmode="lin" valueType="num">
                                      <p:cBhvr>
                                        <p:cTn id="92" dur="500" fill="hold"/>
                                        <p:tgtEl>
                                          <p:spTgt spid="4"/>
                                        </p:tgtEl>
                                        <p:attrNameLst>
                                          <p:attrName>ppt_y</p:attrName>
                                        </p:attrNameLst>
                                      </p:cBhvr>
                                      <p:tavLst>
                                        <p:tav tm="0">
                                          <p:val>
                                            <p:strVal val="1+#ppt_h/2"/>
                                          </p:val>
                                        </p:tav>
                                        <p:tav tm="100000">
                                          <p:val>
                                            <p:strVal val="#ppt_y"/>
                                          </p:val>
                                        </p:tav>
                                      </p:tavLst>
                                    </p:anim>
                                  </p:childTnLst>
                                </p:cTn>
                              </p:par>
                            </p:childTnLst>
                          </p:cTn>
                        </p:par>
                        <p:par>
                          <p:cTn id="93" fill="hold">
                            <p:stCondLst>
                              <p:cond delay="4000"/>
                            </p:stCondLst>
                            <p:childTnLst>
                              <p:par>
                                <p:cTn id="94" presetID="2" presetClass="entr" presetSubtype="4" fill="hold" grpId="0" nodeType="afterEffect">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cBhvr>
                                        <p:cTn id="96" dur="500" fill="hold"/>
                                        <p:tgtEl>
                                          <p:spTgt spid="40"/>
                                        </p:tgtEl>
                                        <p:attrNameLst>
                                          <p:attrName>ppt_x</p:attrName>
                                        </p:attrNameLst>
                                      </p:cBhvr>
                                      <p:tavLst>
                                        <p:tav tm="0">
                                          <p:val>
                                            <p:strVal val="#ppt_x"/>
                                          </p:val>
                                        </p:tav>
                                        <p:tav tm="100000">
                                          <p:val>
                                            <p:strVal val="#ppt_x"/>
                                          </p:val>
                                        </p:tav>
                                      </p:tavLst>
                                    </p:anim>
                                    <p:anim calcmode="lin" valueType="num">
                                      <p:cBhvr>
                                        <p:cTn id="97" dur="500" fill="hold"/>
                                        <p:tgtEl>
                                          <p:spTgt spid="40"/>
                                        </p:tgtEl>
                                        <p:attrNameLst>
                                          <p:attrName>ppt_y</p:attrName>
                                        </p:attrNameLst>
                                      </p:cBhvr>
                                      <p:tavLst>
                                        <p:tav tm="0">
                                          <p:val>
                                            <p:strVal val="1+#ppt_h/2"/>
                                          </p:val>
                                        </p:tav>
                                        <p:tav tm="100000">
                                          <p:val>
                                            <p:strVal val="#ppt_y"/>
                                          </p:val>
                                        </p:tav>
                                      </p:tavLst>
                                    </p:anim>
                                  </p:childTnLst>
                                </p:cTn>
                              </p:par>
                            </p:childTnLst>
                          </p:cTn>
                        </p:par>
                        <p:par>
                          <p:cTn id="98" fill="hold">
                            <p:stCondLst>
                              <p:cond delay="4500"/>
                            </p:stCondLst>
                            <p:childTnLst>
                              <p:par>
                                <p:cTn id="99" presetID="2" presetClass="entr" presetSubtype="4"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p:cTn id="101" dur="500" fill="hold"/>
                                        <p:tgtEl>
                                          <p:spTgt spid="41"/>
                                        </p:tgtEl>
                                        <p:attrNameLst>
                                          <p:attrName>ppt_x</p:attrName>
                                        </p:attrNameLst>
                                      </p:cBhvr>
                                      <p:tavLst>
                                        <p:tav tm="0">
                                          <p:val>
                                            <p:strVal val="#ppt_x"/>
                                          </p:val>
                                        </p:tav>
                                        <p:tav tm="100000">
                                          <p:val>
                                            <p:strVal val="#ppt_x"/>
                                          </p:val>
                                        </p:tav>
                                      </p:tavLst>
                                    </p:anim>
                                    <p:anim calcmode="lin" valueType="num">
                                      <p:cBhvr>
                                        <p:cTn id="102" dur="500" fill="hold"/>
                                        <p:tgtEl>
                                          <p:spTgt spid="41"/>
                                        </p:tgtEl>
                                        <p:attrNameLst>
                                          <p:attrName>ppt_y</p:attrName>
                                        </p:attrNameLst>
                                      </p:cBhvr>
                                      <p:tavLst>
                                        <p:tav tm="0">
                                          <p:val>
                                            <p:strVal val="1+#ppt_h/2"/>
                                          </p:val>
                                        </p:tav>
                                        <p:tav tm="100000">
                                          <p:val>
                                            <p:strVal val="#ppt_y"/>
                                          </p:val>
                                        </p:tav>
                                      </p:tavLst>
                                    </p:anim>
                                  </p:childTnLst>
                                </p:cTn>
                              </p:par>
                            </p:childTnLst>
                          </p:cTn>
                        </p:par>
                        <p:par>
                          <p:cTn id="103" fill="hold">
                            <p:stCondLst>
                              <p:cond delay="5000"/>
                            </p:stCondLst>
                            <p:childTnLst>
                              <p:par>
                                <p:cTn id="104" presetID="2" presetClass="entr" presetSubtype="4" fill="hold" grpId="0" nodeType="afterEffect">
                                  <p:stCondLst>
                                    <p:cond delay="0"/>
                                  </p:stCondLst>
                                  <p:childTnLst>
                                    <p:set>
                                      <p:cBhvr>
                                        <p:cTn id="105" dur="1" fill="hold">
                                          <p:stCondLst>
                                            <p:cond delay="0"/>
                                          </p:stCondLst>
                                        </p:cTn>
                                        <p:tgtEl>
                                          <p:spTgt spid="43"/>
                                        </p:tgtEl>
                                        <p:attrNameLst>
                                          <p:attrName>style.visibility</p:attrName>
                                        </p:attrNameLst>
                                      </p:cBhvr>
                                      <p:to>
                                        <p:strVal val="visible"/>
                                      </p:to>
                                    </p:set>
                                    <p:anim calcmode="lin" valueType="num">
                                      <p:cBhvr>
                                        <p:cTn id="106" dur="500" fill="hold"/>
                                        <p:tgtEl>
                                          <p:spTgt spid="43"/>
                                        </p:tgtEl>
                                        <p:attrNameLst>
                                          <p:attrName>ppt_x</p:attrName>
                                        </p:attrNameLst>
                                      </p:cBhvr>
                                      <p:tavLst>
                                        <p:tav tm="0">
                                          <p:val>
                                            <p:strVal val="#ppt_x"/>
                                          </p:val>
                                        </p:tav>
                                        <p:tav tm="100000">
                                          <p:val>
                                            <p:strVal val="#ppt_x"/>
                                          </p:val>
                                        </p:tav>
                                      </p:tavLst>
                                    </p:anim>
                                    <p:anim calcmode="lin" valueType="num">
                                      <p:cBhvr>
                                        <p:cTn id="107" dur="500" fill="hold"/>
                                        <p:tgtEl>
                                          <p:spTgt spid="43"/>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ppt_x</p:attrName>
                                        </p:attrNameLst>
                                      </p:cBhvr>
                                      <p:tavLst>
                                        <p:tav tm="0">
                                          <p:val>
                                            <p:strVal val="#ppt_x"/>
                                          </p:val>
                                        </p:tav>
                                        <p:tav tm="100000">
                                          <p:val>
                                            <p:strVal val="#ppt_x"/>
                                          </p:val>
                                        </p:tav>
                                      </p:tavLst>
                                    </p:anim>
                                    <p:anim calcmode="lin" valueType="num">
                                      <p:cBhvr>
                                        <p:cTn id="11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bldLvl="0" autoUpdateAnimBg="0"/>
      <p:bldP spid="16" grpId="0" animBg="1"/>
      <p:bldP spid="19" grpId="0" bldLvl="0" autoUpdateAnimBg="0"/>
      <p:bldP spid="20" grpId="0" animBg="1"/>
      <p:bldP spid="34" grpId="0" animBg="1"/>
      <p:bldP spid="35" grpId="0" animBg="1"/>
      <p:bldP spid="37" grpId="0" bldLvl="0" animBg="1" autoUpdateAnimBg="0"/>
      <p:bldP spid="38" grpId="0" bldLvl="0" animBg="1" autoUpdateAnimBg="0"/>
      <p:bldP spid="39" grpId="0" bldLvl="0" animBg="1" autoUpdateAnimBg="0"/>
      <p:bldP spid="40" grpId="0" bldLvl="0" autoUpdateAnimBg="0"/>
      <p:bldP spid="41" grpId="0" bldLvl="0" autoUpdateAnimBg="0"/>
      <p:bldP spid="43" grpId="0" bldLvl="0" autoUpdateAnimBg="0"/>
      <p:bldP spid="18" grpId="0" animBg="1"/>
      <p:bldP spid="17" grpId="0" bldLvl="0" autoUpdateAnimBg="0"/>
      <p:bldP spid="42" grpId="0" bldLvl="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68562" tIns="34281" rIns="68562" bIns="34281" rtlCol="0" anchor="ctr">
            <a:normAutofit/>
          </a:bodyPr>
          <a:lstStyle/>
          <a:p>
            <a:r>
              <a:rPr lang="zh-CN" altLang="en-US" dirty="0"/>
              <a:t>二</a:t>
            </a:r>
            <a:r>
              <a:rPr lang="zh-CN" altLang="en-US" dirty="0" smtClean="0"/>
              <a:t>、</a:t>
            </a:r>
            <a:r>
              <a:rPr lang="zh-CN" altLang="en-US" dirty="0"/>
              <a:t>基本原则</a:t>
            </a:r>
          </a:p>
        </p:txBody>
      </p:sp>
      <p:grpSp>
        <p:nvGrpSpPr>
          <p:cNvPr id="3" name="组合 56"/>
          <p:cNvGrpSpPr/>
          <p:nvPr/>
        </p:nvGrpSpPr>
        <p:grpSpPr>
          <a:xfrm rot="384062">
            <a:off x="2682283" y="1583607"/>
            <a:ext cx="4259722" cy="2658961"/>
            <a:chOff x="6106459" y="1859370"/>
            <a:chExt cx="5681108" cy="4255445"/>
          </a:xfrm>
        </p:grpSpPr>
        <p:grpSp>
          <p:nvGrpSpPr>
            <p:cNvPr id="4" name="组合 37"/>
            <p:cNvGrpSpPr/>
            <p:nvPr/>
          </p:nvGrpSpPr>
          <p:grpSpPr>
            <a:xfrm>
              <a:off x="9302212" y="2458096"/>
              <a:ext cx="2485355" cy="1662875"/>
              <a:chOff x="3136899" y="3814000"/>
              <a:chExt cx="2485355" cy="1662875"/>
            </a:xfrm>
          </p:grpSpPr>
          <p:sp>
            <p:nvSpPr>
              <p:cNvPr id="35" name="任意多边形 34"/>
              <p:cNvSpPr/>
              <p:nvPr/>
            </p:nvSpPr>
            <p:spPr>
              <a:xfrm>
                <a:off x="3136899" y="3824287"/>
                <a:ext cx="2427287" cy="785813"/>
              </a:xfrm>
              <a:custGeom>
                <a:avLst/>
                <a:gdLst>
                  <a:gd name="connsiteX0" fmla="*/ 0 w 2451100"/>
                  <a:gd name="connsiteY0" fmla="*/ 787400 h 812800"/>
                  <a:gd name="connsiteX1" fmla="*/ 920750 w 2451100"/>
                  <a:gd name="connsiteY1" fmla="*/ 812800 h 812800"/>
                  <a:gd name="connsiteX2" fmla="*/ 2451100 w 2451100"/>
                  <a:gd name="connsiteY2" fmla="*/ 0 h 812800"/>
                  <a:gd name="connsiteX3" fmla="*/ 469900 w 2451100"/>
                  <a:gd name="connsiteY3" fmla="*/ 565150 h 812800"/>
                  <a:gd name="connsiteX4" fmla="*/ 285750 w 2451100"/>
                  <a:gd name="connsiteY4" fmla="*/ 190500 h 812800"/>
                  <a:gd name="connsiteX5" fmla="*/ 0 w 2451100"/>
                  <a:gd name="connsiteY5" fmla="*/ 787400 h 812800"/>
                  <a:gd name="connsiteX0" fmla="*/ 0 w 2451100"/>
                  <a:gd name="connsiteY0" fmla="*/ 774700 h 800100"/>
                  <a:gd name="connsiteX1" fmla="*/ 920750 w 2451100"/>
                  <a:gd name="connsiteY1" fmla="*/ 800100 h 800100"/>
                  <a:gd name="connsiteX2" fmla="*/ 2451100 w 2451100"/>
                  <a:gd name="connsiteY2" fmla="*/ 0 h 800100"/>
                  <a:gd name="connsiteX3" fmla="*/ 469900 w 2451100"/>
                  <a:gd name="connsiteY3" fmla="*/ 552450 h 800100"/>
                  <a:gd name="connsiteX4" fmla="*/ 285750 w 2451100"/>
                  <a:gd name="connsiteY4" fmla="*/ 177800 h 800100"/>
                  <a:gd name="connsiteX5" fmla="*/ 0 w 2451100"/>
                  <a:gd name="connsiteY5" fmla="*/ 774700 h 800100"/>
                  <a:gd name="connsiteX0" fmla="*/ 0 w 2403475"/>
                  <a:gd name="connsiteY0" fmla="*/ 746125 h 771525"/>
                  <a:gd name="connsiteX1" fmla="*/ 920750 w 2403475"/>
                  <a:gd name="connsiteY1" fmla="*/ 771525 h 771525"/>
                  <a:gd name="connsiteX2" fmla="*/ 2403475 w 2403475"/>
                  <a:gd name="connsiteY2" fmla="*/ 0 h 771525"/>
                  <a:gd name="connsiteX3" fmla="*/ 469900 w 2403475"/>
                  <a:gd name="connsiteY3" fmla="*/ 523875 h 771525"/>
                  <a:gd name="connsiteX4" fmla="*/ 285750 w 2403475"/>
                  <a:gd name="connsiteY4" fmla="*/ 149225 h 771525"/>
                  <a:gd name="connsiteX5" fmla="*/ 0 w 2403475"/>
                  <a:gd name="connsiteY5" fmla="*/ 746125 h 771525"/>
                  <a:gd name="connsiteX0" fmla="*/ 0 w 2417762"/>
                  <a:gd name="connsiteY0" fmla="*/ 760413 h 785813"/>
                  <a:gd name="connsiteX1" fmla="*/ 920750 w 2417762"/>
                  <a:gd name="connsiteY1" fmla="*/ 785813 h 785813"/>
                  <a:gd name="connsiteX2" fmla="*/ 2417762 w 2417762"/>
                  <a:gd name="connsiteY2" fmla="*/ 0 h 785813"/>
                  <a:gd name="connsiteX3" fmla="*/ 469900 w 2417762"/>
                  <a:gd name="connsiteY3" fmla="*/ 538163 h 785813"/>
                  <a:gd name="connsiteX4" fmla="*/ 285750 w 2417762"/>
                  <a:gd name="connsiteY4" fmla="*/ 163513 h 785813"/>
                  <a:gd name="connsiteX5" fmla="*/ 0 w 2417762"/>
                  <a:gd name="connsiteY5" fmla="*/ 760413 h 785813"/>
                  <a:gd name="connsiteX0" fmla="*/ 0 w 2436812"/>
                  <a:gd name="connsiteY0" fmla="*/ 765176 h 790576"/>
                  <a:gd name="connsiteX1" fmla="*/ 920750 w 2436812"/>
                  <a:gd name="connsiteY1" fmla="*/ 790576 h 790576"/>
                  <a:gd name="connsiteX2" fmla="*/ 2436812 w 2436812"/>
                  <a:gd name="connsiteY2" fmla="*/ 0 h 790576"/>
                  <a:gd name="connsiteX3" fmla="*/ 469900 w 2436812"/>
                  <a:gd name="connsiteY3" fmla="*/ 542926 h 790576"/>
                  <a:gd name="connsiteX4" fmla="*/ 285750 w 2436812"/>
                  <a:gd name="connsiteY4" fmla="*/ 168276 h 790576"/>
                  <a:gd name="connsiteX5" fmla="*/ 0 w 2436812"/>
                  <a:gd name="connsiteY5" fmla="*/ 765176 h 790576"/>
                  <a:gd name="connsiteX0" fmla="*/ 0 w 2427287"/>
                  <a:gd name="connsiteY0" fmla="*/ 760413 h 785813"/>
                  <a:gd name="connsiteX1" fmla="*/ 920750 w 2427287"/>
                  <a:gd name="connsiteY1" fmla="*/ 785813 h 785813"/>
                  <a:gd name="connsiteX2" fmla="*/ 2427287 w 2427287"/>
                  <a:gd name="connsiteY2" fmla="*/ 0 h 785813"/>
                  <a:gd name="connsiteX3" fmla="*/ 469900 w 2427287"/>
                  <a:gd name="connsiteY3" fmla="*/ 538163 h 785813"/>
                  <a:gd name="connsiteX4" fmla="*/ 285750 w 2427287"/>
                  <a:gd name="connsiteY4" fmla="*/ 163513 h 785813"/>
                  <a:gd name="connsiteX5" fmla="*/ 0 w 2427287"/>
                  <a:gd name="connsiteY5" fmla="*/ 760413 h 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287" h="785813">
                    <a:moveTo>
                      <a:pt x="0" y="760413"/>
                    </a:moveTo>
                    <a:lnTo>
                      <a:pt x="920750" y="785813"/>
                    </a:lnTo>
                    <a:lnTo>
                      <a:pt x="2427287" y="0"/>
                    </a:lnTo>
                    <a:lnTo>
                      <a:pt x="469900" y="538163"/>
                    </a:lnTo>
                    <a:lnTo>
                      <a:pt x="285750" y="163513"/>
                    </a:lnTo>
                    <a:lnTo>
                      <a:pt x="0" y="760413"/>
                    </a:lnTo>
                    <a:close/>
                  </a:path>
                </a:pathLst>
              </a:custGeom>
              <a:solidFill>
                <a:srgbClr val="FCB201"/>
              </a:solidFill>
              <a:ln>
                <a:solidFill>
                  <a:srgbClr val="F7C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36" name="任意多边形 35"/>
              <p:cNvSpPr/>
              <p:nvPr/>
            </p:nvSpPr>
            <p:spPr>
              <a:xfrm>
                <a:off x="4041104" y="3814000"/>
                <a:ext cx="1581150" cy="1657350"/>
              </a:xfrm>
              <a:custGeom>
                <a:avLst/>
                <a:gdLst>
                  <a:gd name="connsiteX0" fmla="*/ 0 w 1581150"/>
                  <a:gd name="connsiteY0" fmla="*/ 806450 h 1657350"/>
                  <a:gd name="connsiteX1" fmla="*/ 190500 w 1581150"/>
                  <a:gd name="connsiteY1" fmla="*/ 1657350 h 1657350"/>
                  <a:gd name="connsiteX2" fmla="*/ 1581150 w 1581150"/>
                  <a:gd name="connsiteY2" fmla="*/ 933450 h 1657350"/>
                  <a:gd name="connsiteX3" fmla="*/ 1536700 w 1581150"/>
                  <a:gd name="connsiteY3" fmla="*/ 0 h 1657350"/>
                  <a:gd name="connsiteX4" fmla="*/ 0 w 1581150"/>
                  <a:gd name="connsiteY4" fmla="*/ 806450 h 165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50" h="1657350">
                    <a:moveTo>
                      <a:pt x="0" y="806450"/>
                    </a:moveTo>
                    <a:lnTo>
                      <a:pt x="190500" y="1657350"/>
                    </a:lnTo>
                    <a:lnTo>
                      <a:pt x="1581150" y="933450"/>
                    </a:lnTo>
                    <a:lnTo>
                      <a:pt x="1536700" y="0"/>
                    </a:lnTo>
                    <a:lnTo>
                      <a:pt x="0" y="806450"/>
                    </a:lnTo>
                    <a:close/>
                  </a:path>
                </a:pathLst>
              </a:custGeom>
              <a:solidFill>
                <a:srgbClr val="EA8803"/>
              </a:solidFill>
              <a:ln>
                <a:solidFill>
                  <a:srgbClr val="F7C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37" name="任意多边形 36"/>
              <p:cNvSpPr/>
              <p:nvPr/>
            </p:nvSpPr>
            <p:spPr>
              <a:xfrm>
                <a:off x="3136900" y="4591050"/>
                <a:ext cx="1092200" cy="885825"/>
              </a:xfrm>
              <a:custGeom>
                <a:avLst/>
                <a:gdLst>
                  <a:gd name="connsiteX0" fmla="*/ 0 w 1085850"/>
                  <a:gd name="connsiteY0" fmla="*/ 0 h 876300"/>
                  <a:gd name="connsiteX1" fmla="*/ 901700 w 1085850"/>
                  <a:gd name="connsiteY1" fmla="*/ 19050 h 876300"/>
                  <a:gd name="connsiteX2" fmla="*/ 1085850 w 1085850"/>
                  <a:gd name="connsiteY2" fmla="*/ 876300 h 876300"/>
                  <a:gd name="connsiteX3" fmla="*/ 254000 w 1085850"/>
                  <a:gd name="connsiteY3" fmla="*/ 819150 h 876300"/>
                  <a:gd name="connsiteX4" fmla="*/ 0 w 1085850"/>
                  <a:gd name="connsiteY4" fmla="*/ 0 h 876300"/>
                  <a:gd name="connsiteX0" fmla="*/ 0 w 1085850"/>
                  <a:gd name="connsiteY0" fmla="*/ 0 h 882650"/>
                  <a:gd name="connsiteX1" fmla="*/ 901700 w 1085850"/>
                  <a:gd name="connsiteY1" fmla="*/ 25400 h 882650"/>
                  <a:gd name="connsiteX2" fmla="*/ 1085850 w 1085850"/>
                  <a:gd name="connsiteY2" fmla="*/ 882650 h 882650"/>
                  <a:gd name="connsiteX3" fmla="*/ 254000 w 1085850"/>
                  <a:gd name="connsiteY3" fmla="*/ 825500 h 882650"/>
                  <a:gd name="connsiteX4" fmla="*/ 0 w 1085850"/>
                  <a:gd name="connsiteY4" fmla="*/ 0 h 882650"/>
                  <a:gd name="connsiteX0" fmla="*/ 0 w 1092200"/>
                  <a:gd name="connsiteY0" fmla="*/ 0 h 885825"/>
                  <a:gd name="connsiteX1" fmla="*/ 901700 w 1092200"/>
                  <a:gd name="connsiteY1" fmla="*/ 25400 h 885825"/>
                  <a:gd name="connsiteX2" fmla="*/ 1092200 w 1092200"/>
                  <a:gd name="connsiteY2" fmla="*/ 885825 h 885825"/>
                  <a:gd name="connsiteX3" fmla="*/ 254000 w 1092200"/>
                  <a:gd name="connsiteY3" fmla="*/ 825500 h 885825"/>
                  <a:gd name="connsiteX4" fmla="*/ 0 w 1092200"/>
                  <a:gd name="connsiteY4" fmla="*/ 0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200" h="885825">
                    <a:moveTo>
                      <a:pt x="0" y="0"/>
                    </a:moveTo>
                    <a:lnTo>
                      <a:pt x="901700" y="25400"/>
                    </a:lnTo>
                    <a:lnTo>
                      <a:pt x="1092200" y="885825"/>
                    </a:lnTo>
                    <a:lnTo>
                      <a:pt x="254000" y="825500"/>
                    </a:lnTo>
                    <a:lnTo>
                      <a:pt x="0" y="0"/>
                    </a:lnTo>
                    <a:close/>
                  </a:path>
                </a:pathLst>
              </a:custGeom>
              <a:solidFill>
                <a:srgbClr val="9C4301"/>
              </a:solidFill>
              <a:ln>
                <a:solidFill>
                  <a:srgbClr val="F7C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8" name="组合 50"/>
            <p:cNvGrpSpPr/>
            <p:nvPr/>
          </p:nvGrpSpPr>
          <p:grpSpPr>
            <a:xfrm>
              <a:off x="8341467" y="1859370"/>
              <a:ext cx="1028700" cy="1417320"/>
              <a:chOff x="2171700" y="3307080"/>
              <a:chExt cx="1028700" cy="1417320"/>
            </a:xfrm>
          </p:grpSpPr>
          <p:sp>
            <p:nvSpPr>
              <p:cNvPr id="48" name="任意多边形 47"/>
              <p:cNvSpPr/>
              <p:nvPr/>
            </p:nvSpPr>
            <p:spPr>
              <a:xfrm>
                <a:off x="2171700" y="4130040"/>
                <a:ext cx="632460" cy="594360"/>
              </a:xfrm>
              <a:custGeom>
                <a:avLst/>
                <a:gdLst>
                  <a:gd name="connsiteX0" fmla="*/ 0 w 632460"/>
                  <a:gd name="connsiteY0" fmla="*/ 0 h 594360"/>
                  <a:gd name="connsiteX1" fmla="*/ 464820 w 632460"/>
                  <a:gd name="connsiteY1" fmla="*/ 76200 h 594360"/>
                  <a:gd name="connsiteX2" fmla="*/ 632460 w 632460"/>
                  <a:gd name="connsiteY2" fmla="*/ 594360 h 594360"/>
                  <a:gd name="connsiteX3" fmla="*/ 190500 w 632460"/>
                  <a:gd name="connsiteY3" fmla="*/ 480060 h 594360"/>
                  <a:gd name="connsiteX4" fmla="*/ 0 w 632460"/>
                  <a:gd name="connsiteY4" fmla="*/ 0 h 5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 h="594360">
                    <a:moveTo>
                      <a:pt x="0" y="0"/>
                    </a:moveTo>
                    <a:lnTo>
                      <a:pt x="464820" y="76200"/>
                    </a:lnTo>
                    <a:lnTo>
                      <a:pt x="632460" y="594360"/>
                    </a:lnTo>
                    <a:lnTo>
                      <a:pt x="190500" y="480060"/>
                    </a:lnTo>
                    <a:lnTo>
                      <a:pt x="0" y="0"/>
                    </a:lnTo>
                    <a:close/>
                  </a:path>
                </a:pathLst>
              </a:custGeom>
              <a:solidFill>
                <a:srgbClr val="B8A675"/>
              </a:solidFill>
              <a:ln>
                <a:solidFill>
                  <a:srgbClr val="F8F0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49" name="任意多边形 48"/>
              <p:cNvSpPr/>
              <p:nvPr/>
            </p:nvSpPr>
            <p:spPr>
              <a:xfrm>
                <a:off x="2644140" y="3855720"/>
                <a:ext cx="556260" cy="868680"/>
              </a:xfrm>
              <a:custGeom>
                <a:avLst/>
                <a:gdLst>
                  <a:gd name="connsiteX0" fmla="*/ 160020 w 556260"/>
                  <a:gd name="connsiteY0" fmla="*/ 868680 h 868680"/>
                  <a:gd name="connsiteX1" fmla="*/ 0 w 556260"/>
                  <a:gd name="connsiteY1" fmla="*/ 350520 h 868680"/>
                  <a:gd name="connsiteX2" fmla="*/ 388620 w 556260"/>
                  <a:gd name="connsiteY2" fmla="*/ 0 h 868680"/>
                  <a:gd name="connsiteX3" fmla="*/ 556260 w 556260"/>
                  <a:gd name="connsiteY3" fmla="*/ 472440 h 868680"/>
                  <a:gd name="connsiteX4" fmla="*/ 160020 w 556260"/>
                  <a:gd name="connsiteY4" fmla="*/ 868680 h 86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 h="868680">
                    <a:moveTo>
                      <a:pt x="160020" y="868680"/>
                    </a:moveTo>
                    <a:lnTo>
                      <a:pt x="0" y="350520"/>
                    </a:lnTo>
                    <a:lnTo>
                      <a:pt x="388620" y="0"/>
                    </a:lnTo>
                    <a:lnTo>
                      <a:pt x="556260" y="472440"/>
                    </a:lnTo>
                    <a:lnTo>
                      <a:pt x="160020" y="868680"/>
                    </a:lnTo>
                    <a:close/>
                  </a:path>
                </a:pathLst>
              </a:custGeom>
              <a:solidFill>
                <a:srgbClr val="C4BB97"/>
              </a:solidFill>
              <a:ln>
                <a:solidFill>
                  <a:srgbClr val="F8F0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50" name="任意多边形 49"/>
              <p:cNvSpPr/>
              <p:nvPr/>
            </p:nvSpPr>
            <p:spPr>
              <a:xfrm>
                <a:off x="2184400" y="3307080"/>
                <a:ext cx="848360" cy="899160"/>
              </a:xfrm>
              <a:custGeom>
                <a:avLst/>
                <a:gdLst>
                  <a:gd name="connsiteX0" fmla="*/ 0 w 861060"/>
                  <a:gd name="connsiteY0" fmla="*/ 807720 h 899160"/>
                  <a:gd name="connsiteX1" fmla="*/ 350520 w 861060"/>
                  <a:gd name="connsiteY1" fmla="*/ 762000 h 899160"/>
                  <a:gd name="connsiteX2" fmla="*/ 670560 w 861060"/>
                  <a:gd name="connsiteY2" fmla="*/ 0 h 899160"/>
                  <a:gd name="connsiteX3" fmla="*/ 861060 w 861060"/>
                  <a:gd name="connsiteY3" fmla="*/ 556260 h 899160"/>
                  <a:gd name="connsiteX4" fmla="*/ 480060 w 861060"/>
                  <a:gd name="connsiteY4" fmla="*/ 899160 h 899160"/>
                  <a:gd name="connsiteX5" fmla="*/ 0 w 861060"/>
                  <a:gd name="connsiteY5" fmla="*/ 807720 h 899160"/>
                  <a:gd name="connsiteX0" fmla="*/ 0 w 861060"/>
                  <a:gd name="connsiteY0" fmla="*/ 817245 h 899160"/>
                  <a:gd name="connsiteX1" fmla="*/ 350520 w 861060"/>
                  <a:gd name="connsiteY1" fmla="*/ 762000 h 899160"/>
                  <a:gd name="connsiteX2" fmla="*/ 670560 w 861060"/>
                  <a:gd name="connsiteY2" fmla="*/ 0 h 899160"/>
                  <a:gd name="connsiteX3" fmla="*/ 861060 w 861060"/>
                  <a:gd name="connsiteY3" fmla="*/ 556260 h 899160"/>
                  <a:gd name="connsiteX4" fmla="*/ 480060 w 861060"/>
                  <a:gd name="connsiteY4" fmla="*/ 899160 h 899160"/>
                  <a:gd name="connsiteX5" fmla="*/ 0 w 861060"/>
                  <a:gd name="connsiteY5" fmla="*/ 817245 h 899160"/>
                  <a:gd name="connsiteX0" fmla="*/ 0 w 848360"/>
                  <a:gd name="connsiteY0" fmla="*/ 817245 h 899160"/>
                  <a:gd name="connsiteX1" fmla="*/ 337820 w 848360"/>
                  <a:gd name="connsiteY1" fmla="*/ 762000 h 899160"/>
                  <a:gd name="connsiteX2" fmla="*/ 657860 w 848360"/>
                  <a:gd name="connsiteY2" fmla="*/ 0 h 899160"/>
                  <a:gd name="connsiteX3" fmla="*/ 848360 w 848360"/>
                  <a:gd name="connsiteY3" fmla="*/ 556260 h 899160"/>
                  <a:gd name="connsiteX4" fmla="*/ 467360 w 848360"/>
                  <a:gd name="connsiteY4" fmla="*/ 899160 h 899160"/>
                  <a:gd name="connsiteX5" fmla="*/ 0 w 848360"/>
                  <a:gd name="connsiteY5" fmla="*/ 817245 h 8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60" h="899160">
                    <a:moveTo>
                      <a:pt x="0" y="817245"/>
                    </a:moveTo>
                    <a:lnTo>
                      <a:pt x="337820" y="762000"/>
                    </a:lnTo>
                    <a:lnTo>
                      <a:pt x="657860" y="0"/>
                    </a:lnTo>
                    <a:lnTo>
                      <a:pt x="848360" y="556260"/>
                    </a:lnTo>
                    <a:lnTo>
                      <a:pt x="467360" y="899160"/>
                    </a:lnTo>
                    <a:lnTo>
                      <a:pt x="0" y="817245"/>
                    </a:lnTo>
                    <a:close/>
                  </a:path>
                </a:pathLst>
              </a:custGeom>
              <a:solidFill>
                <a:srgbClr val="EAE4D6"/>
              </a:solidFill>
              <a:ln>
                <a:solidFill>
                  <a:srgbClr val="F8F0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9" name="组合 46"/>
            <p:cNvGrpSpPr/>
            <p:nvPr/>
          </p:nvGrpSpPr>
          <p:grpSpPr>
            <a:xfrm>
              <a:off x="6639027" y="2872845"/>
              <a:ext cx="1684020" cy="1211580"/>
              <a:chOff x="419100" y="4389120"/>
              <a:chExt cx="1684020" cy="1211580"/>
            </a:xfrm>
          </p:grpSpPr>
          <p:sp>
            <p:nvSpPr>
              <p:cNvPr id="44" name="任意多边形 43"/>
              <p:cNvSpPr/>
              <p:nvPr/>
            </p:nvSpPr>
            <p:spPr>
              <a:xfrm>
                <a:off x="426720" y="4389120"/>
                <a:ext cx="1318260" cy="495300"/>
              </a:xfrm>
              <a:custGeom>
                <a:avLst/>
                <a:gdLst>
                  <a:gd name="connsiteX0" fmla="*/ 777240 w 1318260"/>
                  <a:gd name="connsiteY0" fmla="*/ 495300 h 495300"/>
                  <a:gd name="connsiteX1" fmla="*/ 906780 w 1318260"/>
                  <a:gd name="connsiteY1" fmla="*/ 342900 h 495300"/>
                  <a:gd name="connsiteX2" fmla="*/ 0 w 1318260"/>
                  <a:gd name="connsiteY2" fmla="*/ 205740 h 495300"/>
                  <a:gd name="connsiteX3" fmla="*/ 1143000 w 1318260"/>
                  <a:gd name="connsiteY3" fmla="*/ 0 h 495300"/>
                  <a:gd name="connsiteX4" fmla="*/ 1318260 w 1318260"/>
                  <a:gd name="connsiteY4" fmla="*/ 152400 h 495300"/>
                  <a:gd name="connsiteX5" fmla="*/ 777240 w 131826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8260" h="495300">
                    <a:moveTo>
                      <a:pt x="777240" y="495300"/>
                    </a:moveTo>
                    <a:lnTo>
                      <a:pt x="906780" y="342900"/>
                    </a:lnTo>
                    <a:lnTo>
                      <a:pt x="0" y="205740"/>
                    </a:lnTo>
                    <a:lnTo>
                      <a:pt x="1143000" y="0"/>
                    </a:lnTo>
                    <a:lnTo>
                      <a:pt x="1318260" y="152400"/>
                    </a:lnTo>
                    <a:lnTo>
                      <a:pt x="777240" y="495300"/>
                    </a:lnTo>
                    <a:close/>
                  </a:path>
                </a:pathLst>
              </a:custGeom>
              <a:solidFill>
                <a:srgbClr val="FBB00F"/>
              </a:solidFill>
              <a:ln>
                <a:solidFill>
                  <a:srgbClr val="FFE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45" name="任意多边形 44"/>
              <p:cNvSpPr/>
              <p:nvPr/>
            </p:nvSpPr>
            <p:spPr>
              <a:xfrm>
                <a:off x="419100" y="4587240"/>
                <a:ext cx="1188720" cy="1013460"/>
              </a:xfrm>
              <a:custGeom>
                <a:avLst/>
                <a:gdLst>
                  <a:gd name="connsiteX0" fmla="*/ 784860 w 1188720"/>
                  <a:gd name="connsiteY0" fmla="*/ 289560 h 1013460"/>
                  <a:gd name="connsiteX1" fmla="*/ 1188720 w 1188720"/>
                  <a:gd name="connsiteY1" fmla="*/ 1013460 h 1013460"/>
                  <a:gd name="connsiteX2" fmla="*/ 556260 w 1188720"/>
                  <a:gd name="connsiteY2" fmla="*/ 853440 h 1013460"/>
                  <a:gd name="connsiteX3" fmla="*/ 0 w 1188720"/>
                  <a:gd name="connsiteY3" fmla="*/ 0 h 1013460"/>
                  <a:gd name="connsiteX4" fmla="*/ 906780 w 1188720"/>
                  <a:gd name="connsiteY4" fmla="*/ 137160 h 1013460"/>
                  <a:gd name="connsiteX5" fmla="*/ 784860 w 1188720"/>
                  <a:gd name="connsiteY5" fmla="*/ 289560 h 101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8720" h="1013460">
                    <a:moveTo>
                      <a:pt x="784860" y="289560"/>
                    </a:moveTo>
                    <a:lnTo>
                      <a:pt x="1188720" y="1013460"/>
                    </a:lnTo>
                    <a:lnTo>
                      <a:pt x="556260" y="853440"/>
                    </a:lnTo>
                    <a:lnTo>
                      <a:pt x="0" y="0"/>
                    </a:lnTo>
                    <a:lnTo>
                      <a:pt x="906780" y="137160"/>
                    </a:lnTo>
                    <a:lnTo>
                      <a:pt x="784860" y="289560"/>
                    </a:lnTo>
                    <a:close/>
                  </a:path>
                </a:pathLst>
              </a:custGeom>
              <a:solidFill>
                <a:srgbClr val="DE9F02"/>
              </a:solidFill>
              <a:ln>
                <a:solidFill>
                  <a:srgbClr val="FFE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46" name="任意多边形 45"/>
              <p:cNvSpPr/>
              <p:nvPr/>
            </p:nvSpPr>
            <p:spPr>
              <a:xfrm>
                <a:off x="1211580" y="4541520"/>
                <a:ext cx="891540" cy="1059180"/>
              </a:xfrm>
              <a:custGeom>
                <a:avLst/>
                <a:gdLst>
                  <a:gd name="connsiteX0" fmla="*/ 0 w 891540"/>
                  <a:gd name="connsiteY0" fmla="*/ 342900 h 1059180"/>
                  <a:gd name="connsiteX1" fmla="*/ 525780 w 891540"/>
                  <a:gd name="connsiteY1" fmla="*/ 0 h 1059180"/>
                  <a:gd name="connsiteX2" fmla="*/ 891540 w 891540"/>
                  <a:gd name="connsiteY2" fmla="*/ 678180 h 1059180"/>
                  <a:gd name="connsiteX3" fmla="*/ 396240 w 891540"/>
                  <a:gd name="connsiteY3" fmla="*/ 1059180 h 1059180"/>
                  <a:gd name="connsiteX4" fmla="*/ 0 w 891540"/>
                  <a:gd name="connsiteY4" fmla="*/ 342900 h 105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 h="1059180">
                    <a:moveTo>
                      <a:pt x="0" y="342900"/>
                    </a:moveTo>
                    <a:lnTo>
                      <a:pt x="525780" y="0"/>
                    </a:lnTo>
                    <a:lnTo>
                      <a:pt x="891540" y="678180"/>
                    </a:lnTo>
                    <a:lnTo>
                      <a:pt x="396240" y="1059180"/>
                    </a:lnTo>
                    <a:lnTo>
                      <a:pt x="0" y="342900"/>
                    </a:lnTo>
                    <a:close/>
                  </a:path>
                </a:pathLst>
              </a:custGeom>
              <a:solidFill>
                <a:srgbClr val="C38A05"/>
              </a:solidFill>
              <a:ln>
                <a:solidFill>
                  <a:srgbClr val="FFE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12" name="组合 33"/>
            <p:cNvGrpSpPr/>
            <p:nvPr/>
          </p:nvGrpSpPr>
          <p:grpSpPr>
            <a:xfrm>
              <a:off x="7393731" y="2562900"/>
              <a:ext cx="2853805" cy="2511721"/>
              <a:chOff x="4965171" y="2367768"/>
              <a:chExt cx="2853805" cy="2511721"/>
            </a:xfrm>
          </p:grpSpPr>
          <p:grpSp>
            <p:nvGrpSpPr>
              <p:cNvPr id="13" name="组合 12"/>
              <p:cNvGrpSpPr/>
              <p:nvPr/>
            </p:nvGrpSpPr>
            <p:grpSpPr>
              <a:xfrm>
                <a:off x="5388614" y="3149749"/>
                <a:ext cx="2414270" cy="1729740"/>
                <a:chOff x="4971747" y="2359607"/>
                <a:chExt cx="2414270" cy="1729740"/>
              </a:xfrm>
            </p:grpSpPr>
            <p:sp>
              <p:nvSpPr>
                <p:cNvPr id="14" name="任意多边形 13"/>
                <p:cNvSpPr/>
                <p:nvPr/>
              </p:nvSpPr>
              <p:spPr>
                <a:xfrm>
                  <a:off x="4971747" y="2359607"/>
                  <a:ext cx="2414270" cy="1729740"/>
                </a:xfrm>
                <a:custGeom>
                  <a:avLst/>
                  <a:gdLst>
                    <a:gd name="connsiteX0" fmla="*/ 1920240 w 2522220"/>
                    <a:gd name="connsiteY0" fmla="*/ 152400 h 1729740"/>
                    <a:gd name="connsiteX1" fmla="*/ 1866900 w 2522220"/>
                    <a:gd name="connsiteY1" fmla="*/ 0 h 1729740"/>
                    <a:gd name="connsiteX2" fmla="*/ 1463040 w 2522220"/>
                    <a:gd name="connsiteY2" fmla="*/ 388620 h 1729740"/>
                    <a:gd name="connsiteX3" fmla="*/ 967740 w 2522220"/>
                    <a:gd name="connsiteY3" fmla="*/ 281940 h 1729740"/>
                    <a:gd name="connsiteX4" fmla="*/ 601980 w 2522220"/>
                    <a:gd name="connsiteY4" fmla="*/ 350520 h 1729740"/>
                    <a:gd name="connsiteX5" fmla="*/ 777240 w 2522220"/>
                    <a:gd name="connsiteY5" fmla="*/ 502920 h 1729740"/>
                    <a:gd name="connsiteX6" fmla="*/ 220980 w 2522220"/>
                    <a:gd name="connsiteY6" fmla="*/ 861060 h 1729740"/>
                    <a:gd name="connsiteX7" fmla="*/ 0 w 2522220"/>
                    <a:gd name="connsiteY7" fmla="*/ 1165860 h 1729740"/>
                    <a:gd name="connsiteX8" fmla="*/ 464820 w 2522220"/>
                    <a:gd name="connsiteY8" fmla="*/ 975360 h 1729740"/>
                    <a:gd name="connsiteX9" fmla="*/ 670560 w 2522220"/>
                    <a:gd name="connsiteY9" fmla="*/ 1607820 h 1729740"/>
                    <a:gd name="connsiteX10" fmla="*/ 853440 w 2522220"/>
                    <a:gd name="connsiteY10" fmla="*/ 1729740 h 1729740"/>
                    <a:gd name="connsiteX11" fmla="*/ 967740 w 2522220"/>
                    <a:gd name="connsiteY11" fmla="*/ 1158240 h 1729740"/>
                    <a:gd name="connsiteX12" fmla="*/ 2286000 w 2522220"/>
                    <a:gd name="connsiteY12" fmla="*/ 906780 h 1729740"/>
                    <a:gd name="connsiteX13" fmla="*/ 2522220 w 2522220"/>
                    <a:gd name="connsiteY13" fmla="*/ 784860 h 1729740"/>
                    <a:gd name="connsiteX14" fmla="*/ 1623060 w 2522220"/>
                    <a:gd name="connsiteY14" fmla="*/ 762000 h 1729740"/>
                    <a:gd name="connsiteX15" fmla="*/ 1920240 w 2522220"/>
                    <a:gd name="connsiteY15" fmla="*/ 152400 h 1729740"/>
                    <a:gd name="connsiteX0" fmla="*/ 1920240 w 2522220"/>
                    <a:gd name="connsiteY0" fmla="*/ 152400 h 1729740"/>
                    <a:gd name="connsiteX1" fmla="*/ 1866900 w 2522220"/>
                    <a:gd name="connsiteY1" fmla="*/ 0 h 1729740"/>
                    <a:gd name="connsiteX2" fmla="*/ 1432560 w 2522220"/>
                    <a:gd name="connsiteY2" fmla="*/ 381000 h 1729740"/>
                    <a:gd name="connsiteX3" fmla="*/ 967740 w 2522220"/>
                    <a:gd name="connsiteY3" fmla="*/ 281940 h 1729740"/>
                    <a:gd name="connsiteX4" fmla="*/ 601980 w 2522220"/>
                    <a:gd name="connsiteY4" fmla="*/ 350520 h 1729740"/>
                    <a:gd name="connsiteX5" fmla="*/ 777240 w 2522220"/>
                    <a:gd name="connsiteY5" fmla="*/ 502920 h 1729740"/>
                    <a:gd name="connsiteX6" fmla="*/ 220980 w 2522220"/>
                    <a:gd name="connsiteY6" fmla="*/ 861060 h 1729740"/>
                    <a:gd name="connsiteX7" fmla="*/ 0 w 2522220"/>
                    <a:gd name="connsiteY7" fmla="*/ 1165860 h 1729740"/>
                    <a:gd name="connsiteX8" fmla="*/ 464820 w 2522220"/>
                    <a:gd name="connsiteY8" fmla="*/ 975360 h 1729740"/>
                    <a:gd name="connsiteX9" fmla="*/ 670560 w 2522220"/>
                    <a:gd name="connsiteY9" fmla="*/ 1607820 h 1729740"/>
                    <a:gd name="connsiteX10" fmla="*/ 853440 w 2522220"/>
                    <a:gd name="connsiteY10" fmla="*/ 1729740 h 1729740"/>
                    <a:gd name="connsiteX11" fmla="*/ 967740 w 2522220"/>
                    <a:gd name="connsiteY11" fmla="*/ 1158240 h 1729740"/>
                    <a:gd name="connsiteX12" fmla="*/ 2286000 w 2522220"/>
                    <a:gd name="connsiteY12" fmla="*/ 906780 h 1729740"/>
                    <a:gd name="connsiteX13" fmla="*/ 2522220 w 2522220"/>
                    <a:gd name="connsiteY13" fmla="*/ 784860 h 1729740"/>
                    <a:gd name="connsiteX14" fmla="*/ 1623060 w 2522220"/>
                    <a:gd name="connsiteY14" fmla="*/ 762000 h 1729740"/>
                    <a:gd name="connsiteX15" fmla="*/ 1920240 w 2522220"/>
                    <a:gd name="connsiteY15" fmla="*/ 152400 h 1729740"/>
                    <a:gd name="connsiteX0" fmla="*/ 1920240 w 2522220"/>
                    <a:gd name="connsiteY0" fmla="*/ 152400 h 1729740"/>
                    <a:gd name="connsiteX1" fmla="*/ 1866900 w 2522220"/>
                    <a:gd name="connsiteY1" fmla="*/ 0 h 1729740"/>
                    <a:gd name="connsiteX2" fmla="*/ 1432560 w 2522220"/>
                    <a:gd name="connsiteY2" fmla="*/ 381000 h 1729740"/>
                    <a:gd name="connsiteX3" fmla="*/ 967740 w 2522220"/>
                    <a:gd name="connsiteY3" fmla="*/ 281940 h 1729740"/>
                    <a:gd name="connsiteX4" fmla="*/ 579120 w 2522220"/>
                    <a:gd name="connsiteY4" fmla="*/ 358140 h 1729740"/>
                    <a:gd name="connsiteX5" fmla="*/ 777240 w 2522220"/>
                    <a:gd name="connsiteY5" fmla="*/ 502920 h 1729740"/>
                    <a:gd name="connsiteX6" fmla="*/ 220980 w 2522220"/>
                    <a:gd name="connsiteY6" fmla="*/ 861060 h 1729740"/>
                    <a:gd name="connsiteX7" fmla="*/ 0 w 2522220"/>
                    <a:gd name="connsiteY7" fmla="*/ 1165860 h 1729740"/>
                    <a:gd name="connsiteX8" fmla="*/ 464820 w 2522220"/>
                    <a:gd name="connsiteY8" fmla="*/ 975360 h 1729740"/>
                    <a:gd name="connsiteX9" fmla="*/ 670560 w 2522220"/>
                    <a:gd name="connsiteY9" fmla="*/ 1607820 h 1729740"/>
                    <a:gd name="connsiteX10" fmla="*/ 853440 w 2522220"/>
                    <a:gd name="connsiteY10" fmla="*/ 1729740 h 1729740"/>
                    <a:gd name="connsiteX11" fmla="*/ 967740 w 2522220"/>
                    <a:gd name="connsiteY11" fmla="*/ 1158240 h 1729740"/>
                    <a:gd name="connsiteX12" fmla="*/ 2286000 w 2522220"/>
                    <a:gd name="connsiteY12" fmla="*/ 906780 h 1729740"/>
                    <a:gd name="connsiteX13" fmla="*/ 2522220 w 2522220"/>
                    <a:gd name="connsiteY13" fmla="*/ 784860 h 1729740"/>
                    <a:gd name="connsiteX14" fmla="*/ 1623060 w 2522220"/>
                    <a:gd name="connsiteY14" fmla="*/ 762000 h 1729740"/>
                    <a:gd name="connsiteX15" fmla="*/ 1920240 w 2522220"/>
                    <a:gd name="connsiteY15" fmla="*/ 152400 h 1729740"/>
                    <a:gd name="connsiteX0" fmla="*/ 1920240 w 2503170"/>
                    <a:gd name="connsiteY0" fmla="*/ 152400 h 1729740"/>
                    <a:gd name="connsiteX1" fmla="*/ 1866900 w 2503170"/>
                    <a:gd name="connsiteY1" fmla="*/ 0 h 1729740"/>
                    <a:gd name="connsiteX2" fmla="*/ 1432560 w 2503170"/>
                    <a:gd name="connsiteY2" fmla="*/ 381000 h 1729740"/>
                    <a:gd name="connsiteX3" fmla="*/ 967740 w 2503170"/>
                    <a:gd name="connsiteY3" fmla="*/ 281940 h 1729740"/>
                    <a:gd name="connsiteX4" fmla="*/ 579120 w 2503170"/>
                    <a:gd name="connsiteY4" fmla="*/ 358140 h 1729740"/>
                    <a:gd name="connsiteX5" fmla="*/ 777240 w 2503170"/>
                    <a:gd name="connsiteY5" fmla="*/ 502920 h 1729740"/>
                    <a:gd name="connsiteX6" fmla="*/ 220980 w 2503170"/>
                    <a:gd name="connsiteY6" fmla="*/ 861060 h 1729740"/>
                    <a:gd name="connsiteX7" fmla="*/ 0 w 2503170"/>
                    <a:gd name="connsiteY7" fmla="*/ 1165860 h 1729740"/>
                    <a:gd name="connsiteX8" fmla="*/ 464820 w 2503170"/>
                    <a:gd name="connsiteY8" fmla="*/ 975360 h 1729740"/>
                    <a:gd name="connsiteX9" fmla="*/ 670560 w 2503170"/>
                    <a:gd name="connsiteY9" fmla="*/ 1607820 h 1729740"/>
                    <a:gd name="connsiteX10" fmla="*/ 853440 w 2503170"/>
                    <a:gd name="connsiteY10" fmla="*/ 1729740 h 1729740"/>
                    <a:gd name="connsiteX11" fmla="*/ 967740 w 2503170"/>
                    <a:gd name="connsiteY11" fmla="*/ 1158240 h 1729740"/>
                    <a:gd name="connsiteX12" fmla="*/ 2286000 w 2503170"/>
                    <a:gd name="connsiteY12" fmla="*/ 906780 h 1729740"/>
                    <a:gd name="connsiteX13" fmla="*/ 2503170 w 2503170"/>
                    <a:gd name="connsiteY13" fmla="*/ 789622 h 1729740"/>
                    <a:gd name="connsiteX14" fmla="*/ 1623060 w 2503170"/>
                    <a:gd name="connsiteY14" fmla="*/ 762000 h 1729740"/>
                    <a:gd name="connsiteX15" fmla="*/ 1920240 w 2503170"/>
                    <a:gd name="connsiteY15" fmla="*/ 152400 h 1729740"/>
                    <a:gd name="connsiteX0" fmla="*/ 1920240 w 2452370"/>
                    <a:gd name="connsiteY0" fmla="*/ 152400 h 1729740"/>
                    <a:gd name="connsiteX1" fmla="*/ 1866900 w 2452370"/>
                    <a:gd name="connsiteY1" fmla="*/ 0 h 1729740"/>
                    <a:gd name="connsiteX2" fmla="*/ 1432560 w 2452370"/>
                    <a:gd name="connsiteY2" fmla="*/ 381000 h 1729740"/>
                    <a:gd name="connsiteX3" fmla="*/ 967740 w 2452370"/>
                    <a:gd name="connsiteY3" fmla="*/ 281940 h 1729740"/>
                    <a:gd name="connsiteX4" fmla="*/ 579120 w 2452370"/>
                    <a:gd name="connsiteY4" fmla="*/ 358140 h 1729740"/>
                    <a:gd name="connsiteX5" fmla="*/ 777240 w 2452370"/>
                    <a:gd name="connsiteY5" fmla="*/ 502920 h 1729740"/>
                    <a:gd name="connsiteX6" fmla="*/ 220980 w 2452370"/>
                    <a:gd name="connsiteY6" fmla="*/ 861060 h 1729740"/>
                    <a:gd name="connsiteX7" fmla="*/ 0 w 2452370"/>
                    <a:gd name="connsiteY7" fmla="*/ 1165860 h 1729740"/>
                    <a:gd name="connsiteX8" fmla="*/ 464820 w 2452370"/>
                    <a:gd name="connsiteY8" fmla="*/ 975360 h 1729740"/>
                    <a:gd name="connsiteX9" fmla="*/ 670560 w 2452370"/>
                    <a:gd name="connsiteY9" fmla="*/ 1607820 h 1729740"/>
                    <a:gd name="connsiteX10" fmla="*/ 853440 w 2452370"/>
                    <a:gd name="connsiteY10" fmla="*/ 1729740 h 1729740"/>
                    <a:gd name="connsiteX11" fmla="*/ 967740 w 2452370"/>
                    <a:gd name="connsiteY11" fmla="*/ 1158240 h 1729740"/>
                    <a:gd name="connsiteX12" fmla="*/ 2286000 w 2452370"/>
                    <a:gd name="connsiteY12" fmla="*/ 906780 h 1729740"/>
                    <a:gd name="connsiteX13" fmla="*/ 2452370 w 2452370"/>
                    <a:gd name="connsiteY13" fmla="*/ 776922 h 1729740"/>
                    <a:gd name="connsiteX14" fmla="*/ 1623060 w 2452370"/>
                    <a:gd name="connsiteY14" fmla="*/ 762000 h 1729740"/>
                    <a:gd name="connsiteX15" fmla="*/ 1920240 w 2452370"/>
                    <a:gd name="connsiteY15" fmla="*/ 152400 h 1729740"/>
                    <a:gd name="connsiteX0" fmla="*/ 1920240 w 2414270"/>
                    <a:gd name="connsiteY0" fmla="*/ 152400 h 1729740"/>
                    <a:gd name="connsiteX1" fmla="*/ 1866900 w 2414270"/>
                    <a:gd name="connsiteY1" fmla="*/ 0 h 1729740"/>
                    <a:gd name="connsiteX2" fmla="*/ 1432560 w 2414270"/>
                    <a:gd name="connsiteY2" fmla="*/ 381000 h 1729740"/>
                    <a:gd name="connsiteX3" fmla="*/ 967740 w 2414270"/>
                    <a:gd name="connsiteY3" fmla="*/ 281940 h 1729740"/>
                    <a:gd name="connsiteX4" fmla="*/ 579120 w 2414270"/>
                    <a:gd name="connsiteY4" fmla="*/ 358140 h 1729740"/>
                    <a:gd name="connsiteX5" fmla="*/ 777240 w 2414270"/>
                    <a:gd name="connsiteY5" fmla="*/ 502920 h 1729740"/>
                    <a:gd name="connsiteX6" fmla="*/ 220980 w 2414270"/>
                    <a:gd name="connsiteY6" fmla="*/ 861060 h 1729740"/>
                    <a:gd name="connsiteX7" fmla="*/ 0 w 2414270"/>
                    <a:gd name="connsiteY7" fmla="*/ 1165860 h 1729740"/>
                    <a:gd name="connsiteX8" fmla="*/ 464820 w 2414270"/>
                    <a:gd name="connsiteY8" fmla="*/ 975360 h 1729740"/>
                    <a:gd name="connsiteX9" fmla="*/ 670560 w 2414270"/>
                    <a:gd name="connsiteY9" fmla="*/ 1607820 h 1729740"/>
                    <a:gd name="connsiteX10" fmla="*/ 853440 w 2414270"/>
                    <a:gd name="connsiteY10" fmla="*/ 1729740 h 1729740"/>
                    <a:gd name="connsiteX11" fmla="*/ 967740 w 2414270"/>
                    <a:gd name="connsiteY11" fmla="*/ 1158240 h 1729740"/>
                    <a:gd name="connsiteX12" fmla="*/ 2286000 w 2414270"/>
                    <a:gd name="connsiteY12" fmla="*/ 906780 h 1729740"/>
                    <a:gd name="connsiteX13" fmla="*/ 2414270 w 2414270"/>
                    <a:gd name="connsiteY13" fmla="*/ 789622 h 1729740"/>
                    <a:gd name="connsiteX14" fmla="*/ 1623060 w 2414270"/>
                    <a:gd name="connsiteY14" fmla="*/ 762000 h 1729740"/>
                    <a:gd name="connsiteX15" fmla="*/ 1920240 w 2414270"/>
                    <a:gd name="connsiteY15" fmla="*/ 152400 h 172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4270" h="1729740">
                      <a:moveTo>
                        <a:pt x="1920240" y="152400"/>
                      </a:moveTo>
                      <a:lnTo>
                        <a:pt x="1866900" y="0"/>
                      </a:lnTo>
                      <a:lnTo>
                        <a:pt x="1432560" y="381000"/>
                      </a:lnTo>
                      <a:lnTo>
                        <a:pt x="967740" y="281940"/>
                      </a:lnTo>
                      <a:lnTo>
                        <a:pt x="579120" y="358140"/>
                      </a:lnTo>
                      <a:lnTo>
                        <a:pt x="777240" y="502920"/>
                      </a:lnTo>
                      <a:lnTo>
                        <a:pt x="220980" y="861060"/>
                      </a:lnTo>
                      <a:lnTo>
                        <a:pt x="0" y="1165860"/>
                      </a:lnTo>
                      <a:lnTo>
                        <a:pt x="464820" y="975360"/>
                      </a:lnTo>
                      <a:lnTo>
                        <a:pt x="670560" y="1607820"/>
                      </a:lnTo>
                      <a:lnTo>
                        <a:pt x="853440" y="1729740"/>
                      </a:lnTo>
                      <a:lnTo>
                        <a:pt x="967740" y="1158240"/>
                      </a:lnTo>
                      <a:lnTo>
                        <a:pt x="2286000" y="906780"/>
                      </a:lnTo>
                      <a:lnTo>
                        <a:pt x="2414270" y="789622"/>
                      </a:lnTo>
                      <a:lnTo>
                        <a:pt x="1623060" y="762000"/>
                      </a:lnTo>
                      <a:lnTo>
                        <a:pt x="1920240" y="152400"/>
                      </a:lnTo>
                      <a:close/>
                    </a:path>
                  </a:pathLst>
                </a:custGeom>
                <a:solidFill>
                  <a:srgbClr val="788484"/>
                </a:solidFill>
                <a:ln>
                  <a:solidFill>
                    <a:srgbClr val="CAD7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5" name="椭圆 14"/>
                <p:cNvSpPr/>
                <p:nvPr/>
              </p:nvSpPr>
              <p:spPr>
                <a:xfrm rot="20449750">
                  <a:off x="5638754" y="2934137"/>
                  <a:ext cx="875681" cy="497791"/>
                </a:xfrm>
                <a:prstGeom prst="ellipse">
                  <a:avLst/>
                </a:prstGeom>
                <a:solidFill>
                  <a:srgbClr val="596968"/>
                </a:solidFill>
                <a:ln>
                  <a:solidFill>
                    <a:srgbClr val="CAD7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31" name="任意多边形 30"/>
              <p:cNvSpPr/>
              <p:nvPr/>
            </p:nvSpPr>
            <p:spPr>
              <a:xfrm>
                <a:off x="4968240" y="3334384"/>
                <a:ext cx="891540" cy="970915"/>
              </a:xfrm>
              <a:custGeom>
                <a:avLst/>
                <a:gdLst>
                  <a:gd name="connsiteX0" fmla="*/ 426720 w 891540"/>
                  <a:gd name="connsiteY0" fmla="*/ 967740 h 967740"/>
                  <a:gd name="connsiteX1" fmla="*/ 0 w 891540"/>
                  <a:gd name="connsiteY1" fmla="*/ 213360 h 967740"/>
                  <a:gd name="connsiteX2" fmla="*/ 449580 w 891540"/>
                  <a:gd name="connsiteY2" fmla="*/ 0 h 967740"/>
                  <a:gd name="connsiteX3" fmla="*/ 891540 w 891540"/>
                  <a:gd name="connsiteY3" fmla="*/ 784860 h 967740"/>
                  <a:gd name="connsiteX4" fmla="*/ 426720 w 891540"/>
                  <a:gd name="connsiteY4" fmla="*/ 967740 h 967740"/>
                  <a:gd name="connsiteX0" fmla="*/ 426720 w 891540"/>
                  <a:gd name="connsiteY0" fmla="*/ 967740 h 967740"/>
                  <a:gd name="connsiteX1" fmla="*/ 0 w 891540"/>
                  <a:gd name="connsiteY1" fmla="*/ 191135 h 967740"/>
                  <a:gd name="connsiteX2" fmla="*/ 449580 w 891540"/>
                  <a:gd name="connsiteY2" fmla="*/ 0 h 967740"/>
                  <a:gd name="connsiteX3" fmla="*/ 891540 w 891540"/>
                  <a:gd name="connsiteY3" fmla="*/ 784860 h 967740"/>
                  <a:gd name="connsiteX4" fmla="*/ 426720 w 891540"/>
                  <a:gd name="connsiteY4" fmla="*/ 967740 h 967740"/>
                  <a:gd name="connsiteX0" fmla="*/ 426720 w 891540"/>
                  <a:gd name="connsiteY0" fmla="*/ 970915 h 970915"/>
                  <a:gd name="connsiteX1" fmla="*/ 0 w 891540"/>
                  <a:gd name="connsiteY1" fmla="*/ 194310 h 970915"/>
                  <a:gd name="connsiteX2" fmla="*/ 455930 w 891540"/>
                  <a:gd name="connsiteY2" fmla="*/ 0 h 970915"/>
                  <a:gd name="connsiteX3" fmla="*/ 891540 w 891540"/>
                  <a:gd name="connsiteY3" fmla="*/ 788035 h 970915"/>
                  <a:gd name="connsiteX4" fmla="*/ 426720 w 891540"/>
                  <a:gd name="connsiteY4" fmla="*/ 970915 h 97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 h="970915">
                    <a:moveTo>
                      <a:pt x="426720" y="970915"/>
                    </a:moveTo>
                    <a:lnTo>
                      <a:pt x="0" y="194310"/>
                    </a:lnTo>
                    <a:lnTo>
                      <a:pt x="455930" y="0"/>
                    </a:lnTo>
                    <a:lnTo>
                      <a:pt x="891540" y="788035"/>
                    </a:lnTo>
                    <a:lnTo>
                      <a:pt x="426720" y="970915"/>
                    </a:lnTo>
                    <a:close/>
                  </a:path>
                </a:pathLst>
              </a:custGeom>
              <a:solidFill>
                <a:srgbClr val="59696B"/>
              </a:solidFill>
              <a:ln>
                <a:solidFill>
                  <a:srgbClr val="BB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32" name="任意多边形 31"/>
              <p:cNvSpPr/>
              <p:nvPr/>
            </p:nvSpPr>
            <p:spPr>
              <a:xfrm>
                <a:off x="6568440" y="2506980"/>
                <a:ext cx="739140" cy="1409700"/>
              </a:xfrm>
              <a:custGeom>
                <a:avLst/>
                <a:gdLst>
                  <a:gd name="connsiteX0" fmla="*/ 297180 w 739140"/>
                  <a:gd name="connsiteY0" fmla="*/ 0 h 1409700"/>
                  <a:gd name="connsiteX1" fmla="*/ 739140 w 739140"/>
                  <a:gd name="connsiteY1" fmla="*/ 792480 h 1409700"/>
                  <a:gd name="connsiteX2" fmla="*/ 441960 w 739140"/>
                  <a:gd name="connsiteY2" fmla="*/ 1409700 h 1409700"/>
                  <a:gd name="connsiteX3" fmla="*/ 0 w 739140"/>
                  <a:gd name="connsiteY3" fmla="*/ 640080 h 1409700"/>
                  <a:gd name="connsiteX4" fmla="*/ 297180 w 739140"/>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140" h="1409700">
                    <a:moveTo>
                      <a:pt x="297180" y="0"/>
                    </a:moveTo>
                    <a:lnTo>
                      <a:pt x="739140" y="792480"/>
                    </a:lnTo>
                    <a:lnTo>
                      <a:pt x="441960" y="1409700"/>
                    </a:lnTo>
                    <a:lnTo>
                      <a:pt x="0" y="640080"/>
                    </a:lnTo>
                    <a:lnTo>
                      <a:pt x="297180" y="0"/>
                    </a:lnTo>
                    <a:close/>
                  </a:path>
                </a:pathLst>
              </a:custGeom>
              <a:solidFill>
                <a:srgbClr val="596968"/>
              </a:solidFill>
              <a:ln>
                <a:solidFill>
                  <a:srgbClr val="BB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33" name="任意多边形 32"/>
              <p:cNvSpPr/>
              <p:nvPr/>
            </p:nvSpPr>
            <p:spPr>
              <a:xfrm>
                <a:off x="5538788" y="2734627"/>
                <a:ext cx="641032" cy="915353"/>
              </a:xfrm>
              <a:custGeom>
                <a:avLst/>
                <a:gdLst>
                  <a:gd name="connsiteX0" fmla="*/ 0 w 655320"/>
                  <a:gd name="connsiteY0" fmla="*/ 0 h 929640"/>
                  <a:gd name="connsiteX1" fmla="*/ 472440 w 655320"/>
                  <a:gd name="connsiteY1" fmla="*/ 807720 h 929640"/>
                  <a:gd name="connsiteX2" fmla="*/ 655320 w 655320"/>
                  <a:gd name="connsiteY2" fmla="*/ 929640 h 929640"/>
                  <a:gd name="connsiteX3" fmla="*/ 220980 w 655320"/>
                  <a:gd name="connsiteY3" fmla="*/ 144780 h 929640"/>
                  <a:gd name="connsiteX4" fmla="*/ 0 w 655320"/>
                  <a:gd name="connsiteY4" fmla="*/ 0 h 929640"/>
                  <a:gd name="connsiteX0" fmla="*/ 0 w 641032"/>
                  <a:gd name="connsiteY0" fmla="*/ 0 h 915353"/>
                  <a:gd name="connsiteX1" fmla="*/ 458152 w 641032"/>
                  <a:gd name="connsiteY1" fmla="*/ 793433 h 915353"/>
                  <a:gd name="connsiteX2" fmla="*/ 641032 w 641032"/>
                  <a:gd name="connsiteY2" fmla="*/ 915353 h 915353"/>
                  <a:gd name="connsiteX3" fmla="*/ 206692 w 641032"/>
                  <a:gd name="connsiteY3" fmla="*/ 130493 h 915353"/>
                  <a:gd name="connsiteX4" fmla="*/ 0 w 641032"/>
                  <a:gd name="connsiteY4" fmla="*/ 0 h 915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32" h="915353">
                    <a:moveTo>
                      <a:pt x="0" y="0"/>
                    </a:moveTo>
                    <a:lnTo>
                      <a:pt x="458152" y="793433"/>
                    </a:lnTo>
                    <a:lnTo>
                      <a:pt x="641032" y="915353"/>
                    </a:lnTo>
                    <a:lnTo>
                      <a:pt x="206692" y="130493"/>
                    </a:lnTo>
                    <a:lnTo>
                      <a:pt x="0" y="0"/>
                    </a:lnTo>
                    <a:close/>
                  </a:path>
                </a:pathLst>
              </a:custGeom>
              <a:solidFill>
                <a:srgbClr val="26395D"/>
              </a:solidFill>
              <a:ln>
                <a:solidFill>
                  <a:srgbClr val="BB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nvGrpSpPr>
              <p:cNvPr id="16" name="组合 11"/>
              <p:cNvGrpSpPr/>
              <p:nvPr/>
            </p:nvGrpSpPr>
            <p:grpSpPr>
              <a:xfrm>
                <a:off x="4965171" y="2367768"/>
                <a:ext cx="2503170" cy="1729740"/>
                <a:chOff x="4981272" y="2359607"/>
                <a:chExt cx="2503170" cy="1729740"/>
              </a:xfrm>
            </p:grpSpPr>
            <p:sp>
              <p:nvSpPr>
                <p:cNvPr id="10" name="任意多边形 9"/>
                <p:cNvSpPr/>
                <p:nvPr/>
              </p:nvSpPr>
              <p:spPr>
                <a:xfrm>
                  <a:off x="4981272" y="2359607"/>
                  <a:ext cx="2503170" cy="1729740"/>
                </a:xfrm>
                <a:custGeom>
                  <a:avLst/>
                  <a:gdLst>
                    <a:gd name="connsiteX0" fmla="*/ 1920240 w 2522220"/>
                    <a:gd name="connsiteY0" fmla="*/ 152400 h 1729740"/>
                    <a:gd name="connsiteX1" fmla="*/ 1866900 w 2522220"/>
                    <a:gd name="connsiteY1" fmla="*/ 0 h 1729740"/>
                    <a:gd name="connsiteX2" fmla="*/ 1463040 w 2522220"/>
                    <a:gd name="connsiteY2" fmla="*/ 388620 h 1729740"/>
                    <a:gd name="connsiteX3" fmla="*/ 967740 w 2522220"/>
                    <a:gd name="connsiteY3" fmla="*/ 281940 h 1729740"/>
                    <a:gd name="connsiteX4" fmla="*/ 601980 w 2522220"/>
                    <a:gd name="connsiteY4" fmla="*/ 350520 h 1729740"/>
                    <a:gd name="connsiteX5" fmla="*/ 777240 w 2522220"/>
                    <a:gd name="connsiteY5" fmla="*/ 502920 h 1729740"/>
                    <a:gd name="connsiteX6" fmla="*/ 220980 w 2522220"/>
                    <a:gd name="connsiteY6" fmla="*/ 861060 h 1729740"/>
                    <a:gd name="connsiteX7" fmla="*/ 0 w 2522220"/>
                    <a:gd name="connsiteY7" fmla="*/ 1165860 h 1729740"/>
                    <a:gd name="connsiteX8" fmla="*/ 464820 w 2522220"/>
                    <a:gd name="connsiteY8" fmla="*/ 975360 h 1729740"/>
                    <a:gd name="connsiteX9" fmla="*/ 670560 w 2522220"/>
                    <a:gd name="connsiteY9" fmla="*/ 1607820 h 1729740"/>
                    <a:gd name="connsiteX10" fmla="*/ 853440 w 2522220"/>
                    <a:gd name="connsiteY10" fmla="*/ 1729740 h 1729740"/>
                    <a:gd name="connsiteX11" fmla="*/ 967740 w 2522220"/>
                    <a:gd name="connsiteY11" fmla="*/ 1158240 h 1729740"/>
                    <a:gd name="connsiteX12" fmla="*/ 2286000 w 2522220"/>
                    <a:gd name="connsiteY12" fmla="*/ 906780 h 1729740"/>
                    <a:gd name="connsiteX13" fmla="*/ 2522220 w 2522220"/>
                    <a:gd name="connsiteY13" fmla="*/ 784860 h 1729740"/>
                    <a:gd name="connsiteX14" fmla="*/ 1623060 w 2522220"/>
                    <a:gd name="connsiteY14" fmla="*/ 762000 h 1729740"/>
                    <a:gd name="connsiteX15" fmla="*/ 1920240 w 2522220"/>
                    <a:gd name="connsiteY15" fmla="*/ 152400 h 1729740"/>
                    <a:gd name="connsiteX0" fmla="*/ 1920240 w 2522220"/>
                    <a:gd name="connsiteY0" fmla="*/ 152400 h 1729740"/>
                    <a:gd name="connsiteX1" fmla="*/ 1866900 w 2522220"/>
                    <a:gd name="connsiteY1" fmla="*/ 0 h 1729740"/>
                    <a:gd name="connsiteX2" fmla="*/ 1432560 w 2522220"/>
                    <a:gd name="connsiteY2" fmla="*/ 381000 h 1729740"/>
                    <a:gd name="connsiteX3" fmla="*/ 967740 w 2522220"/>
                    <a:gd name="connsiteY3" fmla="*/ 281940 h 1729740"/>
                    <a:gd name="connsiteX4" fmla="*/ 601980 w 2522220"/>
                    <a:gd name="connsiteY4" fmla="*/ 350520 h 1729740"/>
                    <a:gd name="connsiteX5" fmla="*/ 777240 w 2522220"/>
                    <a:gd name="connsiteY5" fmla="*/ 502920 h 1729740"/>
                    <a:gd name="connsiteX6" fmla="*/ 220980 w 2522220"/>
                    <a:gd name="connsiteY6" fmla="*/ 861060 h 1729740"/>
                    <a:gd name="connsiteX7" fmla="*/ 0 w 2522220"/>
                    <a:gd name="connsiteY7" fmla="*/ 1165860 h 1729740"/>
                    <a:gd name="connsiteX8" fmla="*/ 464820 w 2522220"/>
                    <a:gd name="connsiteY8" fmla="*/ 975360 h 1729740"/>
                    <a:gd name="connsiteX9" fmla="*/ 670560 w 2522220"/>
                    <a:gd name="connsiteY9" fmla="*/ 1607820 h 1729740"/>
                    <a:gd name="connsiteX10" fmla="*/ 853440 w 2522220"/>
                    <a:gd name="connsiteY10" fmla="*/ 1729740 h 1729740"/>
                    <a:gd name="connsiteX11" fmla="*/ 967740 w 2522220"/>
                    <a:gd name="connsiteY11" fmla="*/ 1158240 h 1729740"/>
                    <a:gd name="connsiteX12" fmla="*/ 2286000 w 2522220"/>
                    <a:gd name="connsiteY12" fmla="*/ 906780 h 1729740"/>
                    <a:gd name="connsiteX13" fmla="*/ 2522220 w 2522220"/>
                    <a:gd name="connsiteY13" fmla="*/ 784860 h 1729740"/>
                    <a:gd name="connsiteX14" fmla="*/ 1623060 w 2522220"/>
                    <a:gd name="connsiteY14" fmla="*/ 762000 h 1729740"/>
                    <a:gd name="connsiteX15" fmla="*/ 1920240 w 2522220"/>
                    <a:gd name="connsiteY15" fmla="*/ 152400 h 1729740"/>
                    <a:gd name="connsiteX0" fmla="*/ 1920240 w 2522220"/>
                    <a:gd name="connsiteY0" fmla="*/ 152400 h 1729740"/>
                    <a:gd name="connsiteX1" fmla="*/ 1866900 w 2522220"/>
                    <a:gd name="connsiteY1" fmla="*/ 0 h 1729740"/>
                    <a:gd name="connsiteX2" fmla="*/ 1432560 w 2522220"/>
                    <a:gd name="connsiteY2" fmla="*/ 381000 h 1729740"/>
                    <a:gd name="connsiteX3" fmla="*/ 967740 w 2522220"/>
                    <a:gd name="connsiteY3" fmla="*/ 281940 h 1729740"/>
                    <a:gd name="connsiteX4" fmla="*/ 579120 w 2522220"/>
                    <a:gd name="connsiteY4" fmla="*/ 358140 h 1729740"/>
                    <a:gd name="connsiteX5" fmla="*/ 777240 w 2522220"/>
                    <a:gd name="connsiteY5" fmla="*/ 502920 h 1729740"/>
                    <a:gd name="connsiteX6" fmla="*/ 220980 w 2522220"/>
                    <a:gd name="connsiteY6" fmla="*/ 861060 h 1729740"/>
                    <a:gd name="connsiteX7" fmla="*/ 0 w 2522220"/>
                    <a:gd name="connsiteY7" fmla="*/ 1165860 h 1729740"/>
                    <a:gd name="connsiteX8" fmla="*/ 464820 w 2522220"/>
                    <a:gd name="connsiteY8" fmla="*/ 975360 h 1729740"/>
                    <a:gd name="connsiteX9" fmla="*/ 670560 w 2522220"/>
                    <a:gd name="connsiteY9" fmla="*/ 1607820 h 1729740"/>
                    <a:gd name="connsiteX10" fmla="*/ 853440 w 2522220"/>
                    <a:gd name="connsiteY10" fmla="*/ 1729740 h 1729740"/>
                    <a:gd name="connsiteX11" fmla="*/ 967740 w 2522220"/>
                    <a:gd name="connsiteY11" fmla="*/ 1158240 h 1729740"/>
                    <a:gd name="connsiteX12" fmla="*/ 2286000 w 2522220"/>
                    <a:gd name="connsiteY12" fmla="*/ 906780 h 1729740"/>
                    <a:gd name="connsiteX13" fmla="*/ 2522220 w 2522220"/>
                    <a:gd name="connsiteY13" fmla="*/ 784860 h 1729740"/>
                    <a:gd name="connsiteX14" fmla="*/ 1623060 w 2522220"/>
                    <a:gd name="connsiteY14" fmla="*/ 762000 h 1729740"/>
                    <a:gd name="connsiteX15" fmla="*/ 1920240 w 2522220"/>
                    <a:gd name="connsiteY15" fmla="*/ 152400 h 1729740"/>
                    <a:gd name="connsiteX0" fmla="*/ 1910715 w 2512695"/>
                    <a:gd name="connsiteY0" fmla="*/ 152400 h 1729740"/>
                    <a:gd name="connsiteX1" fmla="*/ 1857375 w 2512695"/>
                    <a:gd name="connsiteY1" fmla="*/ 0 h 1729740"/>
                    <a:gd name="connsiteX2" fmla="*/ 1423035 w 2512695"/>
                    <a:gd name="connsiteY2" fmla="*/ 381000 h 1729740"/>
                    <a:gd name="connsiteX3" fmla="*/ 958215 w 2512695"/>
                    <a:gd name="connsiteY3" fmla="*/ 281940 h 1729740"/>
                    <a:gd name="connsiteX4" fmla="*/ 569595 w 2512695"/>
                    <a:gd name="connsiteY4" fmla="*/ 358140 h 1729740"/>
                    <a:gd name="connsiteX5" fmla="*/ 767715 w 2512695"/>
                    <a:gd name="connsiteY5" fmla="*/ 502920 h 1729740"/>
                    <a:gd name="connsiteX6" fmla="*/ 211455 w 2512695"/>
                    <a:gd name="connsiteY6" fmla="*/ 861060 h 1729740"/>
                    <a:gd name="connsiteX7" fmla="*/ 0 w 2512695"/>
                    <a:gd name="connsiteY7" fmla="*/ 1156335 h 1729740"/>
                    <a:gd name="connsiteX8" fmla="*/ 455295 w 2512695"/>
                    <a:gd name="connsiteY8" fmla="*/ 975360 h 1729740"/>
                    <a:gd name="connsiteX9" fmla="*/ 661035 w 2512695"/>
                    <a:gd name="connsiteY9" fmla="*/ 1607820 h 1729740"/>
                    <a:gd name="connsiteX10" fmla="*/ 843915 w 2512695"/>
                    <a:gd name="connsiteY10" fmla="*/ 1729740 h 1729740"/>
                    <a:gd name="connsiteX11" fmla="*/ 958215 w 2512695"/>
                    <a:gd name="connsiteY11" fmla="*/ 1158240 h 1729740"/>
                    <a:gd name="connsiteX12" fmla="*/ 2276475 w 2512695"/>
                    <a:gd name="connsiteY12" fmla="*/ 906780 h 1729740"/>
                    <a:gd name="connsiteX13" fmla="*/ 2512695 w 2512695"/>
                    <a:gd name="connsiteY13" fmla="*/ 784860 h 1729740"/>
                    <a:gd name="connsiteX14" fmla="*/ 1613535 w 2512695"/>
                    <a:gd name="connsiteY14" fmla="*/ 762000 h 1729740"/>
                    <a:gd name="connsiteX15" fmla="*/ 1910715 w 2512695"/>
                    <a:gd name="connsiteY15" fmla="*/ 152400 h 1729740"/>
                    <a:gd name="connsiteX0" fmla="*/ 1910715 w 2503170"/>
                    <a:gd name="connsiteY0" fmla="*/ 152400 h 1729740"/>
                    <a:gd name="connsiteX1" fmla="*/ 1857375 w 2503170"/>
                    <a:gd name="connsiteY1" fmla="*/ 0 h 1729740"/>
                    <a:gd name="connsiteX2" fmla="*/ 1423035 w 2503170"/>
                    <a:gd name="connsiteY2" fmla="*/ 381000 h 1729740"/>
                    <a:gd name="connsiteX3" fmla="*/ 958215 w 2503170"/>
                    <a:gd name="connsiteY3" fmla="*/ 281940 h 1729740"/>
                    <a:gd name="connsiteX4" fmla="*/ 569595 w 2503170"/>
                    <a:gd name="connsiteY4" fmla="*/ 358140 h 1729740"/>
                    <a:gd name="connsiteX5" fmla="*/ 767715 w 2503170"/>
                    <a:gd name="connsiteY5" fmla="*/ 502920 h 1729740"/>
                    <a:gd name="connsiteX6" fmla="*/ 211455 w 2503170"/>
                    <a:gd name="connsiteY6" fmla="*/ 861060 h 1729740"/>
                    <a:gd name="connsiteX7" fmla="*/ 0 w 2503170"/>
                    <a:gd name="connsiteY7" fmla="*/ 1156335 h 1729740"/>
                    <a:gd name="connsiteX8" fmla="*/ 455295 w 2503170"/>
                    <a:gd name="connsiteY8" fmla="*/ 975360 h 1729740"/>
                    <a:gd name="connsiteX9" fmla="*/ 661035 w 2503170"/>
                    <a:gd name="connsiteY9" fmla="*/ 1607820 h 1729740"/>
                    <a:gd name="connsiteX10" fmla="*/ 843915 w 2503170"/>
                    <a:gd name="connsiteY10" fmla="*/ 1729740 h 1729740"/>
                    <a:gd name="connsiteX11" fmla="*/ 958215 w 2503170"/>
                    <a:gd name="connsiteY11" fmla="*/ 1158240 h 1729740"/>
                    <a:gd name="connsiteX12" fmla="*/ 2276475 w 2503170"/>
                    <a:gd name="connsiteY12" fmla="*/ 906780 h 1729740"/>
                    <a:gd name="connsiteX13" fmla="*/ 2503170 w 2503170"/>
                    <a:gd name="connsiteY13" fmla="*/ 794385 h 1729740"/>
                    <a:gd name="connsiteX14" fmla="*/ 1613535 w 2503170"/>
                    <a:gd name="connsiteY14" fmla="*/ 762000 h 1729740"/>
                    <a:gd name="connsiteX15" fmla="*/ 1910715 w 2503170"/>
                    <a:gd name="connsiteY15" fmla="*/ 152400 h 172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3170" h="1729740">
                      <a:moveTo>
                        <a:pt x="1910715" y="152400"/>
                      </a:moveTo>
                      <a:lnTo>
                        <a:pt x="1857375" y="0"/>
                      </a:lnTo>
                      <a:lnTo>
                        <a:pt x="1423035" y="381000"/>
                      </a:lnTo>
                      <a:lnTo>
                        <a:pt x="958215" y="281940"/>
                      </a:lnTo>
                      <a:lnTo>
                        <a:pt x="569595" y="358140"/>
                      </a:lnTo>
                      <a:lnTo>
                        <a:pt x="767715" y="502920"/>
                      </a:lnTo>
                      <a:lnTo>
                        <a:pt x="211455" y="861060"/>
                      </a:lnTo>
                      <a:lnTo>
                        <a:pt x="0" y="1156335"/>
                      </a:lnTo>
                      <a:lnTo>
                        <a:pt x="455295" y="975360"/>
                      </a:lnTo>
                      <a:lnTo>
                        <a:pt x="661035" y="1607820"/>
                      </a:lnTo>
                      <a:lnTo>
                        <a:pt x="843915" y="1729740"/>
                      </a:lnTo>
                      <a:lnTo>
                        <a:pt x="958215" y="1158240"/>
                      </a:lnTo>
                      <a:lnTo>
                        <a:pt x="2276475" y="906780"/>
                      </a:lnTo>
                      <a:lnTo>
                        <a:pt x="2503170" y="794385"/>
                      </a:lnTo>
                      <a:lnTo>
                        <a:pt x="1613535" y="762000"/>
                      </a:lnTo>
                      <a:lnTo>
                        <a:pt x="1910715" y="152400"/>
                      </a:lnTo>
                      <a:close/>
                    </a:path>
                  </a:pathLst>
                </a:custGeom>
                <a:solidFill>
                  <a:srgbClr val="788484"/>
                </a:solidFill>
                <a:ln>
                  <a:solidFill>
                    <a:srgbClr val="CAD7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1" name="椭圆 10"/>
                <p:cNvSpPr/>
                <p:nvPr/>
              </p:nvSpPr>
              <p:spPr>
                <a:xfrm rot="20449750">
                  <a:off x="5638754" y="2934137"/>
                  <a:ext cx="875681" cy="497791"/>
                </a:xfrm>
                <a:prstGeom prst="ellipse">
                  <a:avLst/>
                </a:prstGeom>
                <a:solidFill>
                  <a:srgbClr val="596968"/>
                </a:solidFill>
                <a:ln>
                  <a:solidFill>
                    <a:srgbClr val="CAD7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26" name="任意多边形 25"/>
              <p:cNvSpPr/>
              <p:nvPr/>
            </p:nvSpPr>
            <p:spPr>
              <a:xfrm>
                <a:off x="5626100" y="3968750"/>
                <a:ext cx="615950" cy="901700"/>
              </a:xfrm>
              <a:custGeom>
                <a:avLst/>
                <a:gdLst>
                  <a:gd name="connsiteX0" fmla="*/ 177800 w 615950"/>
                  <a:gd name="connsiteY0" fmla="*/ 127000 h 901700"/>
                  <a:gd name="connsiteX1" fmla="*/ 615950 w 615950"/>
                  <a:gd name="connsiteY1" fmla="*/ 901700 h 901700"/>
                  <a:gd name="connsiteX2" fmla="*/ 438150 w 615950"/>
                  <a:gd name="connsiteY2" fmla="*/ 781050 h 901700"/>
                  <a:gd name="connsiteX3" fmla="*/ 0 w 615950"/>
                  <a:gd name="connsiteY3" fmla="*/ 0 h 901700"/>
                  <a:gd name="connsiteX4" fmla="*/ 177800 w 615950"/>
                  <a:gd name="connsiteY4" fmla="*/ 127000 h 90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50" h="901700">
                    <a:moveTo>
                      <a:pt x="177800" y="127000"/>
                    </a:moveTo>
                    <a:lnTo>
                      <a:pt x="615950" y="901700"/>
                    </a:lnTo>
                    <a:lnTo>
                      <a:pt x="438150" y="781050"/>
                    </a:lnTo>
                    <a:lnTo>
                      <a:pt x="0" y="0"/>
                    </a:lnTo>
                    <a:lnTo>
                      <a:pt x="177800" y="127000"/>
                    </a:lnTo>
                    <a:close/>
                  </a:path>
                </a:pathLst>
              </a:custGeom>
              <a:solidFill>
                <a:srgbClr val="6F7B79"/>
              </a:solidFill>
              <a:ln>
                <a:solidFill>
                  <a:srgbClr val="BB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8" name="任意多边形 27"/>
              <p:cNvSpPr/>
              <p:nvPr/>
            </p:nvSpPr>
            <p:spPr>
              <a:xfrm>
                <a:off x="5798820" y="3512820"/>
                <a:ext cx="556260" cy="1348740"/>
              </a:xfrm>
              <a:custGeom>
                <a:avLst/>
                <a:gdLst>
                  <a:gd name="connsiteX0" fmla="*/ 121920 w 556260"/>
                  <a:gd name="connsiteY0" fmla="*/ 0 h 1348740"/>
                  <a:gd name="connsiteX1" fmla="*/ 556260 w 556260"/>
                  <a:gd name="connsiteY1" fmla="*/ 784860 h 1348740"/>
                  <a:gd name="connsiteX2" fmla="*/ 449580 w 556260"/>
                  <a:gd name="connsiteY2" fmla="*/ 1348740 h 1348740"/>
                  <a:gd name="connsiteX3" fmla="*/ 0 w 556260"/>
                  <a:gd name="connsiteY3" fmla="*/ 579120 h 1348740"/>
                  <a:gd name="connsiteX4" fmla="*/ 121920 w 556260"/>
                  <a:gd name="connsiteY4" fmla="*/ 0 h 1348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 h="1348740">
                    <a:moveTo>
                      <a:pt x="121920" y="0"/>
                    </a:moveTo>
                    <a:lnTo>
                      <a:pt x="556260" y="784860"/>
                    </a:lnTo>
                    <a:lnTo>
                      <a:pt x="449580" y="1348740"/>
                    </a:lnTo>
                    <a:lnTo>
                      <a:pt x="0" y="579120"/>
                    </a:lnTo>
                    <a:lnTo>
                      <a:pt x="121920" y="0"/>
                    </a:lnTo>
                    <a:close/>
                  </a:path>
                </a:pathLst>
              </a:custGeom>
              <a:solidFill>
                <a:srgbClr val="596968"/>
              </a:solidFill>
              <a:ln>
                <a:solidFill>
                  <a:srgbClr val="BB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9" name="任意多边形 28"/>
              <p:cNvSpPr/>
              <p:nvPr/>
            </p:nvSpPr>
            <p:spPr>
              <a:xfrm>
                <a:off x="5920740" y="3253740"/>
                <a:ext cx="1752600" cy="1059180"/>
              </a:xfrm>
              <a:custGeom>
                <a:avLst/>
                <a:gdLst>
                  <a:gd name="connsiteX0" fmla="*/ 1752600 w 1752600"/>
                  <a:gd name="connsiteY0" fmla="*/ 792480 h 1059180"/>
                  <a:gd name="connsiteX1" fmla="*/ 1341120 w 1752600"/>
                  <a:gd name="connsiteY1" fmla="*/ 0 h 1059180"/>
                  <a:gd name="connsiteX2" fmla="*/ 0 w 1752600"/>
                  <a:gd name="connsiteY2" fmla="*/ 259080 h 1059180"/>
                  <a:gd name="connsiteX3" fmla="*/ 449580 w 1752600"/>
                  <a:gd name="connsiteY3" fmla="*/ 1059180 h 1059180"/>
                  <a:gd name="connsiteX4" fmla="*/ 1752600 w 1752600"/>
                  <a:gd name="connsiteY4" fmla="*/ 792480 h 105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059180">
                    <a:moveTo>
                      <a:pt x="1752600" y="792480"/>
                    </a:moveTo>
                    <a:lnTo>
                      <a:pt x="1341120" y="0"/>
                    </a:lnTo>
                    <a:lnTo>
                      <a:pt x="0" y="259080"/>
                    </a:lnTo>
                    <a:lnTo>
                      <a:pt x="449580" y="1059180"/>
                    </a:lnTo>
                    <a:lnTo>
                      <a:pt x="1752600" y="792480"/>
                    </a:lnTo>
                    <a:close/>
                  </a:path>
                </a:pathLst>
              </a:custGeom>
              <a:solidFill>
                <a:srgbClr val="556B63"/>
              </a:solidFill>
              <a:ln>
                <a:solidFill>
                  <a:srgbClr val="BB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30" name="任意多边形 29"/>
              <p:cNvSpPr/>
              <p:nvPr/>
            </p:nvSpPr>
            <p:spPr>
              <a:xfrm>
                <a:off x="7252873" y="3159589"/>
                <a:ext cx="566103" cy="896303"/>
              </a:xfrm>
              <a:custGeom>
                <a:avLst/>
                <a:gdLst>
                  <a:gd name="connsiteX0" fmla="*/ 198120 w 624840"/>
                  <a:gd name="connsiteY0" fmla="*/ 0 h 891540"/>
                  <a:gd name="connsiteX1" fmla="*/ 624840 w 624840"/>
                  <a:gd name="connsiteY1" fmla="*/ 784860 h 891540"/>
                  <a:gd name="connsiteX2" fmla="*/ 426720 w 624840"/>
                  <a:gd name="connsiteY2" fmla="*/ 891540 h 891540"/>
                  <a:gd name="connsiteX3" fmla="*/ 0 w 624840"/>
                  <a:gd name="connsiteY3" fmla="*/ 91440 h 891540"/>
                  <a:gd name="connsiteX4" fmla="*/ 198120 w 624840"/>
                  <a:gd name="connsiteY4" fmla="*/ 0 h 891540"/>
                  <a:gd name="connsiteX0" fmla="*/ 198120 w 624840"/>
                  <a:gd name="connsiteY0" fmla="*/ 0 h 891540"/>
                  <a:gd name="connsiteX1" fmla="*/ 624840 w 624840"/>
                  <a:gd name="connsiteY1" fmla="*/ 784860 h 891540"/>
                  <a:gd name="connsiteX2" fmla="*/ 417195 w 624840"/>
                  <a:gd name="connsiteY2" fmla="*/ 891540 h 891540"/>
                  <a:gd name="connsiteX3" fmla="*/ 0 w 624840"/>
                  <a:gd name="connsiteY3" fmla="*/ 91440 h 891540"/>
                  <a:gd name="connsiteX4" fmla="*/ 198120 w 624840"/>
                  <a:gd name="connsiteY4" fmla="*/ 0 h 891540"/>
                  <a:gd name="connsiteX0" fmla="*/ 217170 w 624840"/>
                  <a:gd name="connsiteY0" fmla="*/ 0 h 896303"/>
                  <a:gd name="connsiteX1" fmla="*/ 624840 w 624840"/>
                  <a:gd name="connsiteY1" fmla="*/ 789623 h 896303"/>
                  <a:gd name="connsiteX2" fmla="*/ 417195 w 624840"/>
                  <a:gd name="connsiteY2" fmla="*/ 896303 h 896303"/>
                  <a:gd name="connsiteX3" fmla="*/ 0 w 624840"/>
                  <a:gd name="connsiteY3" fmla="*/ 96203 h 896303"/>
                  <a:gd name="connsiteX4" fmla="*/ 217170 w 624840"/>
                  <a:gd name="connsiteY4" fmla="*/ 0 h 896303"/>
                  <a:gd name="connsiteX0" fmla="*/ 217170 w 629603"/>
                  <a:gd name="connsiteY0" fmla="*/ 0 h 896303"/>
                  <a:gd name="connsiteX1" fmla="*/ 629603 w 629603"/>
                  <a:gd name="connsiteY1" fmla="*/ 789623 h 896303"/>
                  <a:gd name="connsiteX2" fmla="*/ 417195 w 629603"/>
                  <a:gd name="connsiteY2" fmla="*/ 896303 h 896303"/>
                  <a:gd name="connsiteX3" fmla="*/ 0 w 629603"/>
                  <a:gd name="connsiteY3" fmla="*/ 96203 h 896303"/>
                  <a:gd name="connsiteX4" fmla="*/ 217170 w 629603"/>
                  <a:gd name="connsiteY4" fmla="*/ 0 h 896303"/>
                  <a:gd name="connsiteX0" fmla="*/ 217170 w 566103"/>
                  <a:gd name="connsiteY0" fmla="*/ 0 h 896303"/>
                  <a:gd name="connsiteX1" fmla="*/ 566103 w 566103"/>
                  <a:gd name="connsiteY1" fmla="*/ 789623 h 896303"/>
                  <a:gd name="connsiteX2" fmla="*/ 417195 w 566103"/>
                  <a:gd name="connsiteY2" fmla="*/ 896303 h 896303"/>
                  <a:gd name="connsiteX3" fmla="*/ 0 w 566103"/>
                  <a:gd name="connsiteY3" fmla="*/ 96203 h 896303"/>
                  <a:gd name="connsiteX4" fmla="*/ 217170 w 566103"/>
                  <a:gd name="connsiteY4" fmla="*/ 0 h 896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103" h="896303">
                    <a:moveTo>
                      <a:pt x="217170" y="0"/>
                    </a:moveTo>
                    <a:lnTo>
                      <a:pt x="566103" y="789623"/>
                    </a:lnTo>
                    <a:lnTo>
                      <a:pt x="417195" y="896303"/>
                    </a:lnTo>
                    <a:lnTo>
                      <a:pt x="0" y="96203"/>
                    </a:lnTo>
                    <a:lnTo>
                      <a:pt x="217170" y="0"/>
                    </a:lnTo>
                    <a:close/>
                  </a:path>
                </a:pathLst>
              </a:custGeom>
              <a:solidFill>
                <a:srgbClr val="74807C"/>
              </a:solidFill>
              <a:ln>
                <a:solidFill>
                  <a:srgbClr val="BB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52" name="任意多边形 51"/>
            <p:cNvSpPr/>
            <p:nvPr/>
          </p:nvSpPr>
          <p:spPr>
            <a:xfrm>
              <a:off x="9312100" y="2479938"/>
              <a:ext cx="2427287" cy="785813"/>
            </a:xfrm>
            <a:custGeom>
              <a:avLst/>
              <a:gdLst>
                <a:gd name="connsiteX0" fmla="*/ 0 w 2451100"/>
                <a:gd name="connsiteY0" fmla="*/ 787400 h 812800"/>
                <a:gd name="connsiteX1" fmla="*/ 920750 w 2451100"/>
                <a:gd name="connsiteY1" fmla="*/ 812800 h 812800"/>
                <a:gd name="connsiteX2" fmla="*/ 2451100 w 2451100"/>
                <a:gd name="connsiteY2" fmla="*/ 0 h 812800"/>
                <a:gd name="connsiteX3" fmla="*/ 469900 w 2451100"/>
                <a:gd name="connsiteY3" fmla="*/ 565150 h 812800"/>
                <a:gd name="connsiteX4" fmla="*/ 285750 w 2451100"/>
                <a:gd name="connsiteY4" fmla="*/ 190500 h 812800"/>
                <a:gd name="connsiteX5" fmla="*/ 0 w 2451100"/>
                <a:gd name="connsiteY5" fmla="*/ 787400 h 812800"/>
                <a:gd name="connsiteX0" fmla="*/ 0 w 2451100"/>
                <a:gd name="connsiteY0" fmla="*/ 774700 h 800100"/>
                <a:gd name="connsiteX1" fmla="*/ 920750 w 2451100"/>
                <a:gd name="connsiteY1" fmla="*/ 800100 h 800100"/>
                <a:gd name="connsiteX2" fmla="*/ 2451100 w 2451100"/>
                <a:gd name="connsiteY2" fmla="*/ 0 h 800100"/>
                <a:gd name="connsiteX3" fmla="*/ 469900 w 2451100"/>
                <a:gd name="connsiteY3" fmla="*/ 552450 h 800100"/>
                <a:gd name="connsiteX4" fmla="*/ 285750 w 2451100"/>
                <a:gd name="connsiteY4" fmla="*/ 177800 h 800100"/>
                <a:gd name="connsiteX5" fmla="*/ 0 w 2451100"/>
                <a:gd name="connsiteY5" fmla="*/ 774700 h 800100"/>
                <a:gd name="connsiteX0" fmla="*/ 0 w 2403475"/>
                <a:gd name="connsiteY0" fmla="*/ 746125 h 771525"/>
                <a:gd name="connsiteX1" fmla="*/ 920750 w 2403475"/>
                <a:gd name="connsiteY1" fmla="*/ 771525 h 771525"/>
                <a:gd name="connsiteX2" fmla="*/ 2403475 w 2403475"/>
                <a:gd name="connsiteY2" fmla="*/ 0 h 771525"/>
                <a:gd name="connsiteX3" fmla="*/ 469900 w 2403475"/>
                <a:gd name="connsiteY3" fmla="*/ 523875 h 771525"/>
                <a:gd name="connsiteX4" fmla="*/ 285750 w 2403475"/>
                <a:gd name="connsiteY4" fmla="*/ 149225 h 771525"/>
                <a:gd name="connsiteX5" fmla="*/ 0 w 2403475"/>
                <a:gd name="connsiteY5" fmla="*/ 746125 h 771525"/>
                <a:gd name="connsiteX0" fmla="*/ 0 w 2417762"/>
                <a:gd name="connsiteY0" fmla="*/ 760413 h 785813"/>
                <a:gd name="connsiteX1" fmla="*/ 920750 w 2417762"/>
                <a:gd name="connsiteY1" fmla="*/ 785813 h 785813"/>
                <a:gd name="connsiteX2" fmla="*/ 2417762 w 2417762"/>
                <a:gd name="connsiteY2" fmla="*/ 0 h 785813"/>
                <a:gd name="connsiteX3" fmla="*/ 469900 w 2417762"/>
                <a:gd name="connsiteY3" fmla="*/ 538163 h 785813"/>
                <a:gd name="connsiteX4" fmla="*/ 285750 w 2417762"/>
                <a:gd name="connsiteY4" fmla="*/ 163513 h 785813"/>
                <a:gd name="connsiteX5" fmla="*/ 0 w 2417762"/>
                <a:gd name="connsiteY5" fmla="*/ 760413 h 785813"/>
                <a:gd name="connsiteX0" fmla="*/ 0 w 2436812"/>
                <a:gd name="connsiteY0" fmla="*/ 765176 h 790576"/>
                <a:gd name="connsiteX1" fmla="*/ 920750 w 2436812"/>
                <a:gd name="connsiteY1" fmla="*/ 790576 h 790576"/>
                <a:gd name="connsiteX2" fmla="*/ 2436812 w 2436812"/>
                <a:gd name="connsiteY2" fmla="*/ 0 h 790576"/>
                <a:gd name="connsiteX3" fmla="*/ 469900 w 2436812"/>
                <a:gd name="connsiteY3" fmla="*/ 542926 h 790576"/>
                <a:gd name="connsiteX4" fmla="*/ 285750 w 2436812"/>
                <a:gd name="connsiteY4" fmla="*/ 168276 h 790576"/>
                <a:gd name="connsiteX5" fmla="*/ 0 w 2436812"/>
                <a:gd name="connsiteY5" fmla="*/ 765176 h 790576"/>
                <a:gd name="connsiteX0" fmla="*/ 0 w 2427287"/>
                <a:gd name="connsiteY0" fmla="*/ 760413 h 785813"/>
                <a:gd name="connsiteX1" fmla="*/ 920750 w 2427287"/>
                <a:gd name="connsiteY1" fmla="*/ 785813 h 785813"/>
                <a:gd name="connsiteX2" fmla="*/ 2427287 w 2427287"/>
                <a:gd name="connsiteY2" fmla="*/ 0 h 785813"/>
                <a:gd name="connsiteX3" fmla="*/ 469900 w 2427287"/>
                <a:gd name="connsiteY3" fmla="*/ 538163 h 785813"/>
                <a:gd name="connsiteX4" fmla="*/ 285750 w 2427287"/>
                <a:gd name="connsiteY4" fmla="*/ 163513 h 785813"/>
                <a:gd name="connsiteX5" fmla="*/ 0 w 2427287"/>
                <a:gd name="connsiteY5" fmla="*/ 760413 h 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287" h="785813">
                  <a:moveTo>
                    <a:pt x="0" y="760413"/>
                  </a:moveTo>
                  <a:lnTo>
                    <a:pt x="920750" y="785813"/>
                  </a:lnTo>
                  <a:lnTo>
                    <a:pt x="2427287" y="0"/>
                  </a:lnTo>
                  <a:lnTo>
                    <a:pt x="469900" y="538163"/>
                  </a:lnTo>
                  <a:lnTo>
                    <a:pt x="285750" y="163513"/>
                  </a:lnTo>
                  <a:lnTo>
                    <a:pt x="0" y="760413"/>
                  </a:lnTo>
                  <a:close/>
                </a:path>
              </a:pathLst>
            </a:custGeom>
            <a:solidFill>
              <a:srgbClr val="FCB201"/>
            </a:solidFill>
            <a:ln>
              <a:solidFill>
                <a:srgbClr val="F7C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nvGrpSpPr>
            <p:cNvPr id="17" name="组合 7"/>
            <p:cNvGrpSpPr/>
            <p:nvPr/>
          </p:nvGrpSpPr>
          <p:grpSpPr>
            <a:xfrm>
              <a:off x="8584711" y="3551842"/>
              <a:ext cx="1971674" cy="2562973"/>
              <a:chOff x="6061211" y="3362443"/>
              <a:chExt cx="1971674" cy="2562973"/>
            </a:xfrm>
          </p:grpSpPr>
          <p:sp>
            <p:nvSpPr>
              <p:cNvPr id="5" name="任意多边形 4"/>
              <p:cNvSpPr/>
              <p:nvPr/>
            </p:nvSpPr>
            <p:spPr>
              <a:xfrm>
                <a:off x="6061211" y="3367777"/>
                <a:ext cx="1781175" cy="1943100"/>
              </a:xfrm>
              <a:custGeom>
                <a:avLst/>
                <a:gdLst>
                  <a:gd name="connsiteX0" fmla="*/ 0 w 1771650"/>
                  <a:gd name="connsiteY0" fmla="*/ 800100 h 1943100"/>
                  <a:gd name="connsiteX1" fmla="*/ 1771650 w 1771650"/>
                  <a:gd name="connsiteY1" fmla="*/ 1943100 h 1943100"/>
                  <a:gd name="connsiteX2" fmla="*/ 590550 w 1771650"/>
                  <a:gd name="connsiteY2" fmla="*/ 438150 h 1943100"/>
                  <a:gd name="connsiteX3" fmla="*/ 1428750 w 1771650"/>
                  <a:gd name="connsiteY3" fmla="*/ 0 h 1943100"/>
                  <a:gd name="connsiteX4" fmla="*/ 38100 w 1771650"/>
                  <a:gd name="connsiteY4" fmla="*/ 228600 h 1943100"/>
                  <a:gd name="connsiteX5" fmla="*/ 0 w 1771650"/>
                  <a:gd name="connsiteY5" fmla="*/ 800100 h 1943100"/>
                  <a:gd name="connsiteX0" fmla="*/ 0 w 1762125"/>
                  <a:gd name="connsiteY0" fmla="*/ 866775 h 1943100"/>
                  <a:gd name="connsiteX1" fmla="*/ 1762125 w 1762125"/>
                  <a:gd name="connsiteY1" fmla="*/ 1943100 h 1943100"/>
                  <a:gd name="connsiteX2" fmla="*/ 581025 w 1762125"/>
                  <a:gd name="connsiteY2" fmla="*/ 438150 h 1943100"/>
                  <a:gd name="connsiteX3" fmla="*/ 1419225 w 1762125"/>
                  <a:gd name="connsiteY3" fmla="*/ 0 h 1943100"/>
                  <a:gd name="connsiteX4" fmla="*/ 28575 w 1762125"/>
                  <a:gd name="connsiteY4" fmla="*/ 228600 h 1943100"/>
                  <a:gd name="connsiteX5" fmla="*/ 0 w 1762125"/>
                  <a:gd name="connsiteY5" fmla="*/ 866775 h 1943100"/>
                  <a:gd name="connsiteX0" fmla="*/ 0 w 1762125"/>
                  <a:gd name="connsiteY0" fmla="*/ 866775 h 1943100"/>
                  <a:gd name="connsiteX1" fmla="*/ 1762125 w 1762125"/>
                  <a:gd name="connsiteY1" fmla="*/ 1943100 h 1943100"/>
                  <a:gd name="connsiteX2" fmla="*/ 609600 w 1762125"/>
                  <a:gd name="connsiteY2" fmla="*/ 457200 h 1943100"/>
                  <a:gd name="connsiteX3" fmla="*/ 1419225 w 1762125"/>
                  <a:gd name="connsiteY3" fmla="*/ 0 h 1943100"/>
                  <a:gd name="connsiteX4" fmla="*/ 28575 w 1762125"/>
                  <a:gd name="connsiteY4" fmla="*/ 228600 h 1943100"/>
                  <a:gd name="connsiteX5" fmla="*/ 0 w 1762125"/>
                  <a:gd name="connsiteY5" fmla="*/ 866775 h 1943100"/>
                  <a:gd name="connsiteX0" fmla="*/ 0 w 1781175"/>
                  <a:gd name="connsiteY0" fmla="*/ 857250 h 1943100"/>
                  <a:gd name="connsiteX1" fmla="*/ 1781175 w 1781175"/>
                  <a:gd name="connsiteY1" fmla="*/ 1943100 h 1943100"/>
                  <a:gd name="connsiteX2" fmla="*/ 628650 w 1781175"/>
                  <a:gd name="connsiteY2" fmla="*/ 457200 h 1943100"/>
                  <a:gd name="connsiteX3" fmla="*/ 1438275 w 1781175"/>
                  <a:gd name="connsiteY3" fmla="*/ 0 h 1943100"/>
                  <a:gd name="connsiteX4" fmla="*/ 47625 w 1781175"/>
                  <a:gd name="connsiteY4" fmla="*/ 228600 h 1943100"/>
                  <a:gd name="connsiteX5" fmla="*/ 0 w 1781175"/>
                  <a:gd name="connsiteY5" fmla="*/ 857250 h 1943100"/>
                  <a:gd name="connsiteX0" fmla="*/ 0 w 1781175"/>
                  <a:gd name="connsiteY0" fmla="*/ 857250 h 1943100"/>
                  <a:gd name="connsiteX1" fmla="*/ 1781175 w 1781175"/>
                  <a:gd name="connsiteY1" fmla="*/ 1943100 h 1943100"/>
                  <a:gd name="connsiteX2" fmla="*/ 628650 w 1781175"/>
                  <a:gd name="connsiteY2" fmla="*/ 457200 h 1943100"/>
                  <a:gd name="connsiteX3" fmla="*/ 1438275 w 1781175"/>
                  <a:gd name="connsiteY3" fmla="*/ 0 h 1943100"/>
                  <a:gd name="connsiteX4" fmla="*/ 47625 w 1781175"/>
                  <a:gd name="connsiteY4" fmla="*/ 228600 h 1943100"/>
                  <a:gd name="connsiteX5" fmla="*/ 0 w 1781175"/>
                  <a:gd name="connsiteY5" fmla="*/ 857250 h 1943100"/>
                  <a:gd name="connsiteX0" fmla="*/ 0 w 1781175"/>
                  <a:gd name="connsiteY0" fmla="*/ 857250 h 1943100"/>
                  <a:gd name="connsiteX1" fmla="*/ 1781175 w 1781175"/>
                  <a:gd name="connsiteY1" fmla="*/ 1943100 h 1943100"/>
                  <a:gd name="connsiteX2" fmla="*/ 628650 w 1781175"/>
                  <a:gd name="connsiteY2" fmla="*/ 457200 h 1943100"/>
                  <a:gd name="connsiteX3" fmla="*/ 1438275 w 1781175"/>
                  <a:gd name="connsiteY3" fmla="*/ 0 h 1943100"/>
                  <a:gd name="connsiteX4" fmla="*/ 80962 w 1781175"/>
                  <a:gd name="connsiteY4" fmla="*/ 257175 h 1943100"/>
                  <a:gd name="connsiteX5" fmla="*/ 0 w 1781175"/>
                  <a:gd name="connsiteY5" fmla="*/ 857250 h 1943100"/>
                  <a:gd name="connsiteX0" fmla="*/ 0 w 1781175"/>
                  <a:gd name="connsiteY0" fmla="*/ 857250 h 1943100"/>
                  <a:gd name="connsiteX1" fmla="*/ 1781175 w 1781175"/>
                  <a:gd name="connsiteY1" fmla="*/ 1943100 h 1943100"/>
                  <a:gd name="connsiteX2" fmla="*/ 628650 w 1781175"/>
                  <a:gd name="connsiteY2" fmla="*/ 457200 h 1943100"/>
                  <a:gd name="connsiteX3" fmla="*/ 1438275 w 1781175"/>
                  <a:gd name="connsiteY3" fmla="*/ 0 h 1943100"/>
                  <a:gd name="connsiteX4" fmla="*/ 176212 w 1781175"/>
                  <a:gd name="connsiteY4" fmla="*/ 357188 h 1943100"/>
                  <a:gd name="connsiteX5" fmla="*/ 0 w 1781175"/>
                  <a:gd name="connsiteY5" fmla="*/ 857250 h 1943100"/>
                  <a:gd name="connsiteX0" fmla="*/ 0 w 1781175"/>
                  <a:gd name="connsiteY0" fmla="*/ 857250 h 1943100"/>
                  <a:gd name="connsiteX1" fmla="*/ 1781175 w 1781175"/>
                  <a:gd name="connsiteY1" fmla="*/ 1943100 h 1943100"/>
                  <a:gd name="connsiteX2" fmla="*/ 628650 w 1781175"/>
                  <a:gd name="connsiteY2" fmla="*/ 457200 h 1943100"/>
                  <a:gd name="connsiteX3" fmla="*/ 1438275 w 1781175"/>
                  <a:gd name="connsiteY3" fmla="*/ 0 h 1943100"/>
                  <a:gd name="connsiteX4" fmla="*/ 76200 w 1781175"/>
                  <a:gd name="connsiteY4" fmla="*/ 257175 h 1943100"/>
                  <a:gd name="connsiteX5" fmla="*/ 0 w 1781175"/>
                  <a:gd name="connsiteY5" fmla="*/ 85725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5" h="1943100">
                    <a:moveTo>
                      <a:pt x="0" y="857250"/>
                    </a:moveTo>
                    <a:lnTo>
                      <a:pt x="1781175" y="1943100"/>
                    </a:lnTo>
                    <a:lnTo>
                      <a:pt x="628650" y="457200"/>
                    </a:lnTo>
                    <a:lnTo>
                      <a:pt x="1438275" y="0"/>
                    </a:lnTo>
                    <a:lnTo>
                      <a:pt x="76200" y="257175"/>
                    </a:lnTo>
                    <a:lnTo>
                      <a:pt x="0" y="857250"/>
                    </a:lnTo>
                    <a:close/>
                  </a:path>
                </a:pathLst>
              </a:custGeom>
              <a:solidFill>
                <a:srgbClr val="0AC0D8"/>
              </a:solidFill>
              <a:ln>
                <a:solidFill>
                  <a:srgbClr val="76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6" name="任意多边形 5"/>
              <p:cNvSpPr/>
              <p:nvPr/>
            </p:nvSpPr>
            <p:spPr>
              <a:xfrm>
                <a:off x="6070735" y="4234729"/>
                <a:ext cx="1962150" cy="1690687"/>
              </a:xfrm>
              <a:custGeom>
                <a:avLst/>
                <a:gdLst>
                  <a:gd name="connsiteX0" fmla="*/ 0 w 1962150"/>
                  <a:gd name="connsiteY0" fmla="*/ 0 h 1690687"/>
                  <a:gd name="connsiteX1" fmla="*/ 376238 w 1962150"/>
                  <a:gd name="connsiteY1" fmla="*/ 752475 h 1690687"/>
                  <a:gd name="connsiteX2" fmla="*/ 1962150 w 1962150"/>
                  <a:gd name="connsiteY2" fmla="*/ 1690687 h 1690687"/>
                  <a:gd name="connsiteX3" fmla="*/ 1785938 w 1962150"/>
                  <a:gd name="connsiteY3" fmla="*/ 1100137 h 1690687"/>
                  <a:gd name="connsiteX4" fmla="*/ 0 w 1962150"/>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50" h="1690687">
                    <a:moveTo>
                      <a:pt x="0" y="0"/>
                    </a:moveTo>
                    <a:lnTo>
                      <a:pt x="376238" y="752475"/>
                    </a:lnTo>
                    <a:lnTo>
                      <a:pt x="1962150" y="1690687"/>
                    </a:lnTo>
                    <a:lnTo>
                      <a:pt x="1785938" y="1100137"/>
                    </a:lnTo>
                    <a:lnTo>
                      <a:pt x="0" y="0"/>
                    </a:lnTo>
                    <a:close/>
                  </a:path>
                </a:pathLst>
              </a:custGeom>
              <a:solidFill>
                <a:srgbClr val="069EAA"/>
              </a:solidFill>
              <a:ln>
                <a:solidFill>
                  <a:srgbClr val="76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7" name="任意多边形 6"/>
              <p:cNvSpPr/>
              <p:nvPr/>
            </p:nvSpPr>
            <p:spPr>
              <a:xfrm>
                <a:off x="6701457" y="3362443"/>
                <a:ext cx="1062038" cy="1114425"/>
              </a:xfrm>
              <a:custGeom>
                <a:avLst/>
                <a:gdLst>
                  <a:gd name="connsiteX0" fmla="*/ 838200 w 1062038"/>
                  <a:gd name="connsiteY0" fmla="*/ 0 h 1114425"/>
                  <a:gd name="connsiteX1" fmla="*/ 1062038 w 1062038"/>
                  <a:gd name="connsiteY1" fmla="*/ 828675 h 1114425"/>
                  <a:gd name="connsiteX2" fmla="*/ 500063 w 1062038"/>
                  <a:gd name="connsiteY2" fmla="*/ 1114425 h 1114425"/>
                  <a:gd name="connsiteX3" fmla="*/ 0 w 1062038"/>
                  <a:gd name="connsiteY3" fmla="*/ 461963 h 1114425"/>
                  <a:gd name="connsiteX4" fmla="*/ 838200 w 1062038"/>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038" h="1114425">
                    <a:moveTo>
                      <a:pt x="838200" y="0"/>
                    </a:moveTo>
                    <a:lnTo>
                      <a:pt x="1062038" y="828675"/>
                    </a:lnTo>
                    <a:lnTo>
                      <a:pt x="500063" y="1114425"/>
                    </a:lnTo>
                    <a:lnTo>
                      <a:pt x="0" y="461963"/>
                    </a:lnTo>
                    <a:lnTo>
                      <a:pt x="838200" y="0"/>
                    </a:lnTo>
                    <a:close/>
                  </a:path>
                </a:pathLst>
              </a:custGeom>
              <a:solidFill>
                <a:srgbClr val="07B6C7"/>
              </a:solidFill>
              <a:ln>
                <a:solidFill>
                  <a:srgbClr val="76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18" name="组合 42"/>
            <p:cNvGrpSpPr/>
            <p:nvPr/>
          </p:nvGrpSpPr>
          <p:grpSpPr>
            <a:xfrm>
              <a:off x="6106459" y="3782992"/>
              <a:ext cx="2202180" cy="2278380"/>
              <a:chOff x="-106680" y="5173980"/>
              <a:chExt cx="2202180" cy="2278380"/>
            </a:xfrm>
          </p:grpSpPr>
          <p:sp>
            <p:nvSpPr>
              <p:cNvPr id="39" name="任意多边形 38"/>
              <p:cNvSpPr/>
              <p:nvPr/>
            </p:nvSpPr>
            <p:spPr>
              <a:xfrm>
                <a:off x="-91440" y="5173980"/>
                <a:ext cx="1775460" cy="1642110"/>
              </a:xfrm>
              <a:custGeom>
                <a:avLst/>
                <a:gdLst>
                  <a:gd name="connsiteX0" fmla="*/ 1455420 w 1775460"/>
                  <a:gd name="connsiteY0" fmla="*/ 457200 h 1623060"/>
                  <a:gd name="connsiteX1" fmla="*/ 0 w 1775460"/>
                  <a:gd name="connsiteY1" fmla="*/ 1623060 h 1623060"/>
                  <a:gd name="connsiteX2" fmla="*/ 1127760 w 1775460"/>
                  <a:gd name="connsiteY2" fmla="*/ 182880 h 1623060"/>
                  <a:gd name="connsiteX3" fmla="*/ 1600200 w 1775460"/>
                  <a:gd name="connsiteY3" fmla="*/ 0 h 1623060"/>
                  <a:gd name="connsiteX4" fmla="*/ 1775460 w 1775460"/>
                  <a:gd name="connsiteY4" fmla="*/ 678180 h 1623060"/>
                  <a:gd name="connsiteX5" fmla="*/ 1455420 w 1775460"/>
                  <a:gd name="connsiteY5" fmla="*/ 457200 h 1623060"/>
                  <a:gd name="connsiteX0" fmla="*/ 1455420 w 1775460"/>
                  <a:gd name="connsiteY0" fmla="*/ 457200 h 1642110"/>
                  <a:gd name="connsiteX1" fmla="*/ 0 w 1775460"/>
                  <a:gd name="connsiteY1" fmla="*/ 1642110 h 1642110"/>
                  <a:gd name="connsiteX2" fmla="*/ 1127760 w 1775460"/>
                  <a:gd name="connsiteY2" fmla="*/ 182880 h 1642110"/>
                  <a:gd name="connsiteX3" fmla="*/ 1600200 w 1775460"/>
                  <a:gd name="connsiteY3" fmla="*/ 0 h 1642110"/>
                  <a:gd name="connsiteX4" fmla="*/ 1775460 w 1775460"/>
                  <a:gd name="connsiteY4" fmla="*/ 678180 h 1642110"/>
                  <a:gd name="connsiteX5" fmla="*/ 1455420 w 1775460"/>
                  <a:gd name="connsiteY5" fmla="*/ 457200 h 164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460" h="1642110">
                    <a:moveTo>
                      <a:pt x="1455420" y="457200"/>
                    </a:moveTo>
                    <a:lnTo>
                      <a:pt x="0" y="1642110"/>
                    </a:lnTo>
                    <a:lnTo>
                      <a:pt x="1127760" y="182880"/>
                    </a:lnTo>
                    <a:lnTo>
                      <a:pt x="1600200" y="0"/>
                    </a:lnTo>
                    <a:lnTo>
                      <a:pt x="1775460" y="678180"/>
                    </a:lnTo>
                    <a:lnTo>
                      <a:pt x="1455420" y="457200"/>
                    </a:lnTo>
                    <a:close/>
                  </a:path>
                </a:pathLst>
              </a:custGeom>
              <a:solidFill>
                <a:srgbClr val="D0D000"/>
              </a:solidFill>
              <a:ln>
                <a:solidFill>
                  <a:srgbClr val="EBE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40" name="任意多边形 39"/>
              <p:cNvSpPr/>
              <p:nvPr/>
            </p:nvSpPr>
            <p:spPr>
              <a:xfrm>
                <a:off x="-106680" y="5631180"/>
                <a:ext cx="1935480" cy="1821180"/>
              </a:xfrm>
              <a:custGeom>
                <a:avLst/>
                <a:gdLst>
                  <a:gd name="connsiteX0" fmla="*/ 601980 w 1935480"/>
                  <a:gd name="connsiteY0" fmla="*/ 1821180 h 1821180"/>
                  <a:gd name="connsiteX1" fmla="*/ 0 w 1935480"/>
                  <a:gd name="connsiteY1" fmla="*/ 1196340 h 1821180"/>
                  <a:gd name="connsiteX2" fmla="*/ 1470660 w 1935480"/>
                  <a:gd name="connsiteY2" fmla="*/ 0 h 1821180"/>
                  <a:gd name="connsiteX3" fmla="*/ 1935480 w 1935480"/>
                  <a:gd name="connsiteY3" fmla="*/ 762000 h 1821180"/>
                  <a:gd name="connsiteX4" fmla="*/ 601980 w 1935480"/>
                  <a:gd name="connsiteY4" fmla="*/ 1821180 h 182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821180">
                    <a:moveTo>
                      <a:pt x="601980" y="1821180"/>
                    </a:moveTo>
                    <a:lnTo>
                      <a:pt x="0" y="1196340"/>
                    </a:lnTo>
                    <a:lnTo>
                      <a:pt x="1470660" y="0"/>
                    </a:lnTo>
                    <a:lnTo>
                      <a:pt x="1935480" y="762000"/>
                    </a:lnTo>
                    <a:lnTo>
                      <a:pt x="601980" y="1821180"/>
                    </a:lnTo>
                    <a:close/>
                  </a:path>
                </a:pathLst>
              </a:custGeom>
              <a:solidFill>
                <a:srgbClr val="BAB501"/>
              </a:solidFill>
              <a:ln>
                <a:solidFill>
                  <a:srgbClr val="EBE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41" name="任意多边形 40"/>
              <p:cNvSpPr/>
              <p:nvPr/>
            </p:nvSpPr>
            <p:spPr>
              <a:xfrm>
                <a:off x="1379220" y="5638800"/>
                <a:ext cx="716280" cy="914400"/>
              </a:xfrm>
              <a:custGeom>
                <a:avLst/>
                <a:gdLst>
                  <a:gd name="connsiteX0" fmla="*/ 312420 w 716280"/>
                  <a:gd name="connsiteY0" fmla="*/ 220980 h 914400"/>
                  <a:gd name="connsiteX1" fmla="*/ 716280 w 716280"/>
                  <a:gd name="connsiteY1" fmla="*/ 914400 h 914400"/>
                  <a:gd name="connsiteX2" fmla="*/ 449580 w 716280"/>
                  <a:gd name="connsiteY2" fmla="*/ 739140 h 914400"/>
                  <a:gd name="connsiteX3" fmla="*/ 0 w 716280"/>
                  <a:gd name="connsiteY3" fmla="*/ 0 h 914400"/>
                  <a:gd name="connsiteX4" fmla="*/ 312420 w 716280"/>
                  <a:gd name="connsiteY4" fmla="*/ 22098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80" h="914400">
                    <a:moveTo>
                      <a:pt x="312420" y="220980"/>
                    </a:moveTo>
                    <a:lnTo>
                      <a:pt x="716280" y="914400"/>
                    </a:lnTo>
                    <a:lnTo>
                      <a:pt x="449580" y="739140"/>
                    </a:lnTo>
                    <a:lnTo>
                      <a:pt x="0" y="0"/>
                    </a:lnTo>
                    <a:lnTo>
                      <a:pt x="312420" y="220980"/>
                    </a:lnTo>
                    <a:close/>
                  </a:path>
                </a:pathLst>
              </a:custGeom>
              <a:solidFill>
                <a:srgbClr val="8B8A00"/>
              </a:solidFill>
              <a:ln>
                <a:solidFill>
                  <a:srgbClr val="EBE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42" name="任意多边形 41"/>
              <p:cNvSpPr/>
              <p:nvPr/>
            </p:nvSpPr>
            <p:spPr>
              <a:xfrm>
                <a:off x="1521460" y="5185409"/>
                <a:ext cx="563880" cy="1348105"/>
              </a:xfrm>
              <a:custGeom>
                <a:avLst/>
                <a:gdLst>
                  <a:gd name="connsiteX0" fmla="*/ 0 w 601980"/>
                  <a:gd name="connsiteY0" fmla="*/ 0 h 1402080"/>
                  <a:gd name="connsiteX1" fmla="*/ 457200 w 601980"/>
                  <a:gd name="connsiteY1" fmla="*/ 838200 h 1402080"/>
                  <a:gd name="connsiteX2" fmla="*/ 601980 w 601980"/>
                  <a:gd name="connsiteY2" fmla="*/ 1402080 h 1402080"/>
                  <a:gd name="connsiteX3" fmla="*/ 167640 w 601980"/>
                  <a:gd name="connsiteY3" fmla="*/ 670560 h 1402080"/>
                  <a:gd name="connsiteX4" fmla="*/ 0 w 601980"/>
                  <a:gd name="connsiteY4" fmla="*/ 0 h 1402080"/>
                  <a:gd name="connsiteX0" fmla="*/ 0 w 563880"/>
                  <a:gd name="connsiteY0" fmla="*/ 0 h 1325880"/>
                  <a:gd name="connsiteX1" fmla="*/ 419100 w 563880"/>
                  <a:gd name="connsiteY1" fmla="*/ 762000 h 1325880"/>
                  <a:gd name="connsiteX2" fmla="*/ 563880 w 563880"/>
                  <a:gd name="connsiteY2" fmla="*/ 1325880 h 1325880"/>
                  <a:gd name="connsiteX3" fmla="*/ 129540 w 563880"/>
                  <a:gd name="connsiteY3" fmla="*/ 594360 h 1325880"/>
                  <a:gd name="connsiteX4" fmla="*/ 0 w 563880"/>
                  <a:gd name="connsiteY4" fmla="*/ 0 h 1325880"/>
                  <a:gd name="connsiteX0" fmla="*/ 0 w 589280"/>
                  <a:gd name="connsiteY0" fmla="*/ 0 h 1383030"/>
                  <a:gd name="connsiteX1" fmla="*/ 444500 w 589280"/>
                  <a:gd name="connsiteY1" fmla="*/ 819150 h 1383030"/>
                  <a:gd name="connsiteX2" fmla="*/ 589280 w 589280"/>
                  <a:gd name="connsiteY2" fmla="*/ 1383030 h 1383030"/>
                  <a:gd name="connsiteX3" fmla="*/ 154940 w 589280"/>
                  <a:gd name="connsiteY3" fmla="*/ 651510 h 1383030"/>
                  <a:gd name="connsiteX4" fmla="*/ 0 w 589280"/>
                  <a:gd name="connsiteY4" fmla="*/ 0 h 1383030"/>
                  <a:gd name="connsiteX0" fmla="*/ 0 w 576580"/>
                  <a:gd name="connsiteY0" fmla="*/ 0 h 1376680"/>
                  <a:gd name="connsiteX1" fmla="*/ 444500 w 576580"/>
                  <a:gd name="connsiteY1" fmla="*/ 819150 h 1376680"/>
                  <a:gd name="connsiteX2" fmla="*/ 576580 w 576580"/>
                  <a:gd name="connsiteY2" fmla="*/ 1376680 h 1376680"/>
                  <a:gd name="connsiteX3" fmla="*/ 154940 w 576580"/>
                  <a:gd name="connsiteY3" fmla="*/ 651510 h 1376680"/>
                  <a:gd name="connsiteX4" fmla="*/ 0 w 576580"/>
                  <a:gd name="connsiteY4" fmla="*/ 0 h 1376680"/>
                  <a:gd name="connsiteX0" fmla="*/ 0 w 576580"/>
                  <a:gd name="connsiteY0" fmla="*/ 0 h 1360805"/>
                  <a:gd name="connsiteX1" fmla="*/ 444500 w 576580"/>
                  <a:gd name="connsiteY1" fmla="*/ 819150 h 1360805"/>
                  <a:gd name="connsiteX2" fmla="*/ 576580 w 576580"/>
                  <a:gd name="connsiteY2" fmla="*/ 1360805 h 1360805"/>
                  <a:gd name="connsiteX3" fmla="*/ 154940 w 576580"/>
                  <a:gd name="connsiteY3" fmla="*/ 651510 h 1360805"/>
                  <a:gd name="connsiteX4" fmla="*/ 0 w 576580"/>
                  <a:gd name="connsiteY4" fmla="*/ 0 h 1360805"/>
                  <a:gd name="connsiteX0" fmla="*/ 0 w 563880"/>
                  <a:gd name="connsiteY0" fmla="*/ 0 h 1348105"/>
                  <a:gd name="connsiteX1" fmla="*/ 444500 w 563880"/>
                  <a:gd name="connsiteY1" fmla="*/ 819150 h 1348105"/>
                  <a:gd name="connsiteX2" fmla="*/ 563880 w 563880"/>
                  <a:gd name="connsiteY2" fmla="*/ 1348105 h 1348105"/>
                  <a:gd name="connsiteX3" fmla="*/ 154940 w 563880"/>
                  <a:gd name="connsiteY3" fmla="*/ 651510 h 1348105"/>
                  <a:gd name="connsiteX4" fmla="*/ 0 w 563880"/>
                  <a:gd name="connsiteY4" fmla="*/ 0 h 134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 h="1348105">
                    <a:moveTo>
                      <a:pt x="0" y="0"/>
                    </a:moveTo>
                    <a:lnTo>
                      <a:pt x="444500" y="819150"/>
                    </a:lnTo>
                    <a:lnTo>
                      <a:pt x="563880" y="1348105"/>
                    </a:lnTo>
                    <a:lnTo>
                      <a:pt x="154940" y="651510"/>
                    </a:lnTo>
                    <a:lnTo>
                      <a:pt x="0" y="0"/>
                    </a:lnTo>
                    <a:close/>
                  </a:path>
                </a:pathLst>
              </a:custGeom>
              <a:solidFill>
                <a:srgbClr val="BAB900"/>
              </a:solidFill>
              <a:ln>
                <a:solidFill>
                  <a:srgbClr val="EBE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56" name="任意多边形 55"/>
            <p:cNvSpPr/>
            <p:nvPr/>
          </p:nvSpPr>
          <p:spPr>
            <a:xfrm>
              <a:off x="9304185" y="3247800"/>
              <a:ext cx="851694" cy="107950"/>
            </a:xfrm>
            <a:custGeom>
              <a:avLst/>
              <a:gdLst>
                <a:gd name="connsiteX0" fmla="*/ 0 w 1085850"/>
                <a:gd name="connsiteY0" fmla="*/ 0 h 876300"/>
                <a:gd name="connsiteX1" fmla="*/ 901700 w 1085850"/>
                <a:gd name="connsiteY1" fmla="*/ 19050 h 876300"/>
                <a:gd name="connsiteX2" fmla="*/ 1085850 w 1085850"/>
                <a:gd name="connsiteY2" fmla="*/ 876300 h 876300"/>
                <a:gd name="connsiteX3" fmla="*/ 254000 w 1085850"/>
                <a:gd name="connsiteY3" fmla="*/ 819150 h 876300"/>
                <a:gd name="connsiteX4" fmla="*/ 0 w 1085850"/>
                <a:gd name="connsiteY4" fmla="*/ 0 h 876300"/>
                <a:gd name="connsiteX0" fmla="*/ 0 w 1085850"/>
                <a:gd name="connsiteY0" fmla="*/ 0 h 882650"/>
                <a:gd name="connsiteX1" fmla="*/ 901700 w 1085850"/>
                <a:gd name="connsiteY1" fmla="*/ 25400 h 882650"/>
                <a:gd name="connsiteX2" fmla="*/ 1085850 w 1085850"/>
                <a:gd name="connsiteY2" fmla="*/ 882650 h 882650"/>
                <a:gd name="connsiteX3" fmla="*/ 254000 w 1085850"/>
                <a:gd name="connsiteY3" fmla="*/ 825500 h 882650"/>
                <a:gd name="connsiteX4" fmla="*/ 0 w 1085850"/>
                <a:gd name="connsiteY4" fmla="*/ 0 h 882650"/>
                <a:gd name="connsiteX0" fmla="*/ 0 w 1092200"/>
                <a:gd name="connsiteY0" fmla="*/ 0 h 885825"/>
                <a:gd name="connsiteX1" fmla="*/ 901700 w 1092200"/>
                <a:gd name="connsiteY1" fmla="*/ 25400 h 885825"/>
                <a:gd name="connsiteX2" fmla="*/ 1092200 w 1092200"/>
                <a:gd name="connsiteY2" fmla="*/ 885825 h 885825"/>
                <a:gd name="connsiteX3" fmla="*/ 254000 w 1092200"/>
                <a:gd name="connsiteY3" fmla="*/ 825500 h 885825"/>
                <a:gd name="connsiteX4" fmla="*/ 0 w 1092200"/>
                <a:gd name="connsiteY4" fmla="*/ 0 h 885825"/>
                <a:gd name="connsiteX0" fmla="*/ 0 w 908050"/>
                <a:gd name="connsiteY0" fmla="*/ 0 h 825500"/>
                <a:gd name="connsiteX1" fmla="*/ 901700 w 908050"/>
                <a:gd name="connsiteY1" fmla="*/ 25400 h 825500"/>
                <a:gd name="connsiteX2" fmla="*/ 908050 w 908050"/>
                <a:gd name="connsiteY2" fmla="*/ 231775 h 825500"/>
                <a:gd name="connsiteX3" fmla="*/ 254000 w 908050"/>
                <a:gd name="connsiteY3" fmla="*/ 825500 h 825500"/>
                <a:gd name="connsiteX4" fmla="*/ 0 w 908050"/>
                <a:gd name="connsiteY4" fmla="*/ 0 h 825500"/>
                <a:gd name="connsiteX0" fmla="*/ 0 w 908050"/>
                <a:gd name="connsiteY0" fmla="*/ 0 h 231775"/>
                <a:gd name="connsiteX1" fmla="*/ 901700 w 908050"/>
                <a:gd name="connsiteY1" fmla="*/ 25400 h 231775"/>
                <a:gd name="connsiteX2" fmla="*/ 908050 w 908050"/>
                <a:gd name="connsiteY2" fmla="*/ 231775 h 231775"/>
                <a:gd name="connsiteX3" fmla="*/ 139700 w 908050"/>
                <a:gd name="connsiteY3" fmla="*/ 120650 h 231775"/>
                <a:gd name="connsiteX4" fmla="*/ 0 w 908050"/>
                <a:gd name="connsiteY4" fmla="*/ 0 h 231775"/>
                <a:gd name="connsiteX0" fmla="*/ 0 w 901700"/>
                <a:gd name="connsiteY0" fmla="*/ 0 h 136525"/>
                <a:gd name="connsiteX1" fmla="*/ 901700 w 901700"/>
                <a:gd name="connsiteY1" fmla="*/ 25400 h 136525"/>
                <a:gd name="connsiteX2" fmla="*/ 857250 w 901700"/>
                <a:gd name="connsiteY2" fmla="*/ 136525 h 136525"/>
                <a:gd name="connsiteX3" fmla="*/ 139700 w 901700"/>
                <a:gd name="connsiteY3" fmla="*/ 120650 h 136525"/>
                <a:gd name="connsiteX4" fmla="*/ 0 w 901700"/>
                <a:gd name="connsiteY4" fmla="*/ 0 h 136525"/>
                <a:gd name="connsiteX0" fmla="*/ 0 w 901700"/>
                <a:gd name="connsiteY0" fmla="*/ 0 h 136525"/>
                <a:gd name="connsiteX1" fmla="*/ 901700 w 901700"/>
                <a:gd name="connsiteY1" fmla="*/ 25400 h 136525"/>
                <a:gd name="connsiteX2" fmla="*/ 857250 w 901700"/>
                <a:gd name="connsiteY2" fmla="*/ 136525 h 136525"/>
                <a:gd name="connsiteX3" fmla="*/ 133350 w 901700"/>
                <a:gd name="connsiteY3" fmla="*/ 31750 h 136525"/>
                <a:gd name="connsiteX4" fmla="*/ 0 w 901700"/>
                <a:gd name="connsiteY4" fmla="*/ 0 h 136525"/>
                <a:gd name="connsiteX0" fmla="*/ 0 w 901700"/>
                <a:gd name="connsiteY0" fmla="*/ 0 h 136525"/>
                <a:gd name="connsiteX1" fmla="*/ 901700 w 901700"/>
                <a:gd name="connsiteY1" fmla="*/ 25400 h 136525"/>
                <a:gd name="connsiteX2" fmla="*/ 857250 w 901700"/>
                <a:gd name="connsiteY2" fmla="*/ 136525 h 136525"/>
                <a:gd name="connsiteX3" fmla="*/ 107950 w 901700"/>
                <a:gd name="connsiteY3" fmla="*/ 88900 h 136525"/>
                <a:gd name="connsiteX4" fmla="*/ 0 w 901700"/>
                <a:gd name="connsiteY4" fmla="*/ 0 h 136525"/>
                <a:gd name="connsiteX0" fmla="*/ 0 w 901700"/>
                <a:gd name="connsiteY0" fmla="*/ 0 h 117475"/>
                <a:gd name="connsiteX1" fmla="*/ 901700 w 901700"/>
                <a:gd name="connsiteY1" fmla="*/ 25400 h 117475"/>
                <a:gd name="connsiteX2" fmla="*/ 869950 w 901700"/>
                <a:gd name="connsiteY2" fmla="*/ 117475 h 117475"/>
                <a:gd name="connsiteX3" fmla="*/ 107950 w 901700"/>
                <a:gd name="connsiteY3" fmla="*/ 88900 h 117475"/>
                <a:gd name="connsiteX4" fmla="*/ 0 w 901700"/>
                <a:gd name="connsiteY4" fmla="*/ 0 h 117475"/>
                <a:gd name="connsiteX0" fmla="*/ 0 w 901700"/>
                <a:gd name="connsiteY0" fmla="*/ 0 h 117475"/>
                <a:gd name="connsiteX1" fmla="*/ 901700 w 901700"/>
                <a:gd name="connsiteY1" fmla="*/ 25400 h 117475"/>
                <a:gd name="connsiteX2" fmla="*/ 869950 w 901700"/>
                <a:gd name="connsiteY2" fmla="*/ 117475 h 117475"/>
                <a:gd name="connsiteX3" fmla="*/ 65088 w 901700"/>
                <a:gd name="connsiteY3" fmla="*/ 81756 h 117475"/>
                <a:gd name="connsiteX4" fmla="*/ 0 w 901700"/>
                <a:gd name="connsiteY4" fmla="*/ 0 h 117475"/>
                <a:gd name="connsiteX0" fmla="*/ 0 w 869950"/>
                <a:gd name="connsiteY0" fmla="*/ 0 h 117475"/>
                <a:gd name="connsiteX1" fmla="*/ 851694 w 869950"/>
                <a:gd name="connsiteY1" fmla="*/ 27782 h 117475"/>
                <a:gd name="connsiteX2" fmla="*/ 869950 w 869950"/>
                <a:gd name="connsiteY2" fmla="*/ 117475 h 117475"/>
                <a:gd name="connsiteX3" fmla="*/ 65088 w 869950"/>
                <a:gd name="connsiteY3" fmla="*/ 81756 h 117475"/>
                <a:gd name="connsiteX4" fmla="*/ 0 w 869950"/>
                <a:gd name="connsiteY4" fmla="*/ 0 h 117475"/>
                <a:gd name="connsiteX0" fmla="*/ 0 w 851694"/>
                <a:gd name="connsiteY0" fmla="*/ 0 h 107950"/>
                <a:gd name="connsiteX1" fmla="*/ 851694 w 851694"/>
                <a:gd name="connsiteY1" fmla="*/ 27782 h 107950"/>
                <a:gd name="connsiteX2" fmla="*/ 824707 w 851694"/>
                <a:gd name="connsiteY2" fmla="*/ 107950 h 107950"/>
                <a:gd name="connsiteX3" fmla="*/ 65088 w 851694"/>
                <a:gd name="connsiteY3" fmla="*/ 81756 h 107950"/>
                <a:gd name="connsiteX4" fmla="*/ 0 w 851694"/>
                <a:gd name="connsiteY4" fmla="*/ 0 h 10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94" h="107950">
                  <a:moveTo>
                    <a:pt x="0" y="0"/>
                  </a:moveTo>
                  <a:lnTo>
                    <a:pt x="851694" y="27782"/>
                  </a:lnTo>
                  <a:lnTo>
                    <a:pt x="824707" y="107950"/>
                  </a:lnTo>
                  <a:lnTo>
                    <a:pt x="65088" y="81756"/>
                  </a:lnTo>
                  <a:lnTo>
                    <a:pt x="0" y="0"/>
                  </a:lnTo>
                  <a:close/>
                </a:path>
              </a:pathLst>
            </a:custGeom>
            <a:solidFill>
              <a:srgbClr val="9C4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58" name="TextBox 23"/>
          <p:cNvSpPr>
            <a:spLocks noChangeArrowheads="1"/>
          </p:cNvSpPr>
          <p:nvPr/>
        </p:nvSpPr>
        <p:spPr bwMode="auto">
          <a:xfrm>
            <a:off x="425149" y="1120272"/>
            <a:ext cx="2355390" cy="1708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a:lnSpc>
                <a:spcPct val="125000"/>
              </a:lnSpc>
              <a:spcBef>
                <a:spcPct val="0"/>
              </a:spcBef>
              <a:buNone/>
            </a:pP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诊改工作涵盖决策指挥、质量生成、资源建设、支持服务和监督控制等五个系统，与</a:t>
            </a:r>
            <a:r>
              <a:rPr lang="zh-CN" altLang="en-US" sz="1400" b="1"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各系统</a:t>
            </a:r>
            <a:r>
              <a:rPr lang="zh-CN" altLang="en-US" sz="1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工作融为一体，部门及人员均为诊改主体</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，充分体现“三全”育人。</a:t>
            </a:r>
          </a:p>
        </p:txBody>
      </p:sp>
      <p:sp>
        <p:nvSpPr>
          <p:cNvPr id="59" name="TextBox 14"/>
          <p:cNvSpPr>
            <a:spLocks noChangeArrowheads="1"/>
          </p:cNvSpPr>
          <p:nvPr/>
        </p:nvSpPr>
        <p:spPr bwMode="auto">
          <a:xfrm>
            <a:off x="425149" y="746775"/>
            <a:ext cx="19894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None/>
            </a:pPr>
            <a:r>
              <a:rPr lang="en-US" altLang="zh-CN" sz="2000" b="1" dirty="0">
                <a:solidFill>
                  <a:srgbClr val="404040"/>
                </a:solidFill>
                <a:latin typeface="微软雅黑" panose="020B0503020204020204" pitchFamily="34" charset="-122"/>
                <a:ea typeface="微软雅黑" panose="020B0503020204020204" pitchFamily="34" charset="-122"/>
              </a:rPr>
              <a:t>1.</a:t>
            </a:r>
            <a:r>
              <a:rPr lang="zh-CN" altLang="en-US" sz="2000" b="1" dirty="0">
                <a:solidFill>
                  <a:srgbClr val="404040"/>
                </a:solidFill>
                <a:latin typeface="微软雅黑" panose="020B0503020204020204" pitchFamily="34" charset="-122"/>
                <a:ea typeface="微软雅黑" panose="020B0503020204020204" pitchFamily="34" charset="-122"/>
              </a:rPr>
              <a:t>主体性原则</a:t>
            </a:r>
          </a:p>
        </p:txBody>
      </p:sp>
      <p:sp>
        <p:nvSpPr>
          <p:cNvPr id="63" name="TextBox 23"/>
          <p:cNvSpPr>
            <a:spLocks noChangeArrowheads="1"/>
          </p:cNvSpPr>
          <p:nvPr/>
        </p:nvSpPr>
        <p:spPr bwMode="auto">
          <a:xfrm>
            <a:off x="425153" y="3403868"/>
            <a:ext cx="2307601" cy="1708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a:lnSpc>
                <a:spcPct val="125000"/>
              </a:lnSpc>
              <a:spcBef>
                <a:spcPct val="0"/>
              </a:spcBef>
              <a:buNone/>
            </a:pPr>
            <a:r>
              <a:rPr lang="zh-CN" altLang="en-US" sz="14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遵循</a:t>
            </a:r>
            <a:r>
              <a:rPr lang="en-US" altLang="zh-CN" sz="14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SMART</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原则（明确、可测、可达、相关、时限</a:t>
            </a:r>
            <a:r>
              <a:rPr lang="zh-CN" altLang="en-US" sz="1400" dirty="0" smtClean="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），系统设计</a:t>
            </a:r>
            <a:r>
              <a:rPr lang="zh-CN" altLang="en-US" sz="1400" b="1"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学校、专业、课程、教师、学生</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等不同层面的质</a:t>
            </a:r>
            <a:r>
              <a:rPr lang="zh-CN" altLang="en-US" sz="1400" dirty="0" smtClean="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量目标和标准</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64" name="TextBox 14"/>
          <p:cNvSpPr>
            <a:spLocks noChangeArrowheads="1"/>
          </p:cNvSpPr>
          <p:nvPr/>
        </p:nvSpPr>
        <p:spPr bwMode="auto">
          <a:xfrm>
            <a:off x="425149" y="3049243"/>
            <a:ext cx="19894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spcBef>
                <a:spcPct val="0"/>
              </a:spcBef>
              <a:buNone/>
            </a:pPr>
            <a:r>
              <a:rPr lang="en-US" altLang="zh-CN" sz="2000" b="1" dirty="0">
                <a:solidFill>
                  <a:srgbClr val="404040"/>
                </a:solidFill>
                <a:latin typeface="微软雅黑" panose="020B0503020204020204" pitchFamily="34" charset="-122"/>
                <a:ea typeface="微软雅黑" panose="020B0503020204020204" pitchFamily="34" charset="-122"/>
              </a:rPr>
              <a:t>2.</a:t>
            </a:r>
            <a:r>
              <a:rPr lang="zh-CN" altLang="en-US" sz="2000" b="1" dirty="0">
                <a:solidFill>
                  <a:srgbClr val="404040"/>
                </a:solidFill>
                <a:latin typeface="微软雅黑" panose="020B0503020204020204" pitchFamily="34" charset="-122"/>
                <a:ea typeface="微软雅黑" panose="020B0503020204020204" pitchFamily="34" charset="-122"/>
              </a:rPr>
              <a:t>可控性原则</a:t>
            </a:r>
          </a:p>
        </p:txBody>
      </p:sp>
      <p:sp>
        <p:nvSpPr>
          <p:cNvPr id="65" name="TextBox 23"/>
          <p:cNvSpPr>
            <a:spLocks noChangeArrowheads="1"/>
          </p:cNvSpPr>
          <p:nvPr/>
        </p:nvSpPr>
        <p:spPr bwMode="auto">
          <a:xfrm>
            <a:off x="3408199" y="4649878"/>
            <a:ext cx="3066138"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a:lnSpc>
                <a:spcPct val="125000"/>
              </a:lnSpc>
              <a:spcBef>
                <a:spcPct val="0"/>
              </a:spcBef>
              <a:buNone/>
            </a:pP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诊改工作针对不同层面（主体）确定</a:t>
            </a:r>
            <a:r>
              <a:rPr lang="zh-CN" altLang="en-US" sz="1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科学合理的诊改内容、周期和方法</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66" name="TextBox 14"/>
          <p:cNvSpPr>
            <a:spLocks noChangeArrowheads="1"/>
          </p:cNvSpPr>
          <p:nvPr/>
        </p:nvSpPr>
        <p:spPr bwMode="auto">
          <a:xfrm>
            <a:off x="3478356" y="4233472"/>
            <a:ext cx="19894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spcBef>
                <a:spcPct val="0"/>
              </a:spcBef>
              <a:buNone/>
            </a:pPr>
            <a:r>
              <a:rPr lang="en-US" altLang="zh-CN" sz="2000" b="1" dirty="0">
                <a:solidFill>
                  <a:srgbClr val="404040"/>
                </a:solidFill>
                <a:latin typeface="微软雅黑" panose="020B0503020204020204" pitchFamily="34" charset="-122"/>
                <a:ea typeface="微软雅黑" panose="020B0503020204020204" pitchFamily="34" charset="-122"/>
              </a:rPr>
              <a:t>3.</a:t>
            </a:r>
            <a:r>
              <a:rPr lang="zh-CN" altLang="en-US" sz="2000" b="1" dirty="0">
                <a:solidFill>
                  <a:srgbClr val="404040"/>
                </a:solidFill>
                <a:latin typeface="微软雅黑" panose="020B0503020204020204" pitchFamily="34" charset="-122"/>
                <a:ea typeface="微软雅黑" panose="020B0503020204020204" pitchFamily="34" charset="-122"/>
              </a:rPr>
              <a:t>科学性原则</a:t>
            </a:r>
          </a:p>
        </p:txBody>
      </p:sp>
      <p:cxnSp>
        <p:nvCxnSpPr>
          <p:cNvPr id="67" name="直接连接符 66"/>
          <p:cNvCxnSpPr/>
          <p:nvPr/>
        </p:nvCxnSpPr>
        <p:spPr>
          <a:xfrm>
            <a:off x="459892" y="1101400"/>
            <a:ext cx="2207699" cy="0"/>
          </a:xfrm>
          <a:prstGeom prst="line">
            <a:avLst/>
          </a:prstGeom>
        </p:spPr>
        <p:style>
          <a:lnRef idx="1">
            <a:schemeClr val="accent3"/>
          </a:lnRef>
          <a:fillRef idx="0">
            <a:schemeClr val="accent3"/>
          </a:fillRef>
          <a:effectRef idx="0">
            <a:schemeClr val="accent3"/>
          </a:effectRef>
          <a:fontRef idx="minor">
            <a:schemeClr val="tx1"/>
          </a:fontRef>
        </p:style>
      </p:cxnSp>
      <p:sp>
        <p:nvSpPr>
          <p:cNvPr id="68" name="TextBox 23"/>
          <p:cNvSpPr>
            <a:spLocks noChangeArrowheads="1"/>
          </p:cNvSpPr>
          <p:nvPr/>
        </p:nvSpPr>
        <p:spPr bwMode="auto">
          <a:xfrm>
            <a:off x="6326376" y="3344704"/>
            <a:ext cx="2555212" cy="9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a:lnSpc>
                <a:spcPct val="125000"/>
              </a:lnSpc>
              <a:spcBef>
                <a:spcPct val="0"/>
              </a:spcBef>
              <a:buNone/>
            </a:pP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诊改工作以学校人才培养工作状态</a:t>
            </a:r>
            <a:r>
              <a:rPr lang="zh-CN" altLang="en-US" sz="1400" b="1"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数据</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及相关信息</a:t>
            </a:r>
            <a:r>
              <a:rPr lang="zh-CN" altLang="en-US" sz="1400" b="1"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分析</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为基础，实事求是地开展诊改。</a:t>
            </a:r>
          </a:p>
        </p:txBody>
      </p:sp>
      <p:sp>
        <p:nvSpPr>
          <p:cNvPr id="69" name="TextBox 14"/>
          <p:cNvSpPr>
            <a:spLocks noChangeArrowheads="1"/>
          </p:cNvSpPr>
          <p:nvPr/>
        </p:nvSpPr>
        <p:spPr bwMode="auto">
          <a:xfrm>
            <a:off x="6326376" y="3004249"/>
            <a:ext cx="19894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spcBef>
                <a:spcPct val="0"/>
              </a:spcBef>
              <a:buNone/>
            </a:pPr>
            <a:r>
              <a:rPr lang="en-US" altLang="zh-CN" sz="2000" b="1" dirty="0">
                <a:solidFill>
                  <a:srgbClr val="404040"/>
                </a:solidFill>
                <a:latin typeface="微软雅黑" panose="020B0503020204020204" pitchFamily="34" charset="-122"/>
                <a:ea typeface="微软雅黑" panose="020B0503020204020204" pitchFamily="34" charset="-122"/>
              </a:rPr>
              <a:t>4.</a:t>
            </a:r>
            <a:r>
              <a:rPr lang="zh-CN" altLang="en-US" sz="2000" b="1" dirty="0">
                <a:solidFill>
                  <a:srgbClr val="404040"/>
                </a:solidFill>
                <a:latin typeface="微软雅黑" panose="020B0503020204020204" pitchFamily="34" charset="-122"/>
                <a:ea typeface="微软雅黑" panose="020B0503020204020204" pitchFamily="34" charset="-122"/>
              </a:rPr>
              <a:t>客观性原则</a:t>
            </a:r>
          </a:p>
        </p:txBody>
      </p:sp>
      <p:sp>
        <p:nvSpPr>
          <p:cNvPr id="70" name="TextBox 23"/>
          <p:cNvSpPr>
            <a:spLocks noChangeArrowheads="1"/>
          </p:cNvSpPr>
          <p:nvPr/>
        </p:nvSpPr>
        <p:spPr bwMode="auto">
          <a:xfrm>
            <a:off x="6275594" y="1086809"/>
            <a:ext cx="2555212"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just">
              <a:lnSpc>
                <a:spcPct val="125000"/>
              </a:lnSpc>
              <a:spcBef>
                <a:spcPct val="0"/>
              </a:spcBef>
              <a:buNone/>
            </a:pP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建立的内部质量保证体系与诊改运行机制</a:t>
            </a:r>
            <a:r>
              <a:rPr lang="zh-CN" altLang="en-US" sz="1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有效且可持续</a:t>
            </a:r>
            <a:r>
              <a:rPr lang="zh-CN" altLang="en-US" sz="1400" dirty="0">
                <a:solidFill>
                  <a:srgbClr val="585858"/>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71" name="TextBox 14"/>
          <p:cNvSpPr>
            <a:spLocks noChangeArrowheads="1"/>
          </p:cNvSpPr>
          <p:nvPr/>
        </p:nvSpPr>
        <p:spPr bwMode="auto">
          <a:xfrm>
            <a:off x="6275593" y="683293"/>
            <a:ext cx="19894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spcBef>
                <a:spcPct val="0"/>
              </a:spcBef>
              <a:buNone/>
            </a:pPr>
            <a:r>
              <a:rPr lang="en-US" altLang="zh-CN" sz="2000" b="1" dirty="0">
                <a:solidFill>
                  <a:srgbClr val="404040"/>
                </a:solidFill>
                <a:latin typeface="微软雅黑" panose="020B0503020204020204" pitchFamily="34" charset="-122"/>
                <a:ea typeface="微软雅黑" panose="020B0503020204020204" pitchFamily="34" charset="-122"/>
              </a:rPr>
              <a:t>5.</a:t>
            </a:r>
            <a:r>
              <a:rPr lang="zh-CN" altLang="en-US" sz="2000" b="1" dirty="0">
                <a:solidFill>
                  <a:srgbClr val="404040"/>
                </a:solidFill>
                <a:latin typeface="微软雅黑" panose="020B0503020204020204" pitchFamily="34" charset="-122"/>
                <a:ea typeface="微软雅黑" panose="020B0503020204020204" pitchFamily="34" charset="-122"/>
              </a:rPr>
              <a:t>持续性原则</a:t>
            </a:r>
          </a:p>
        </p:txBody>
      </p:sp>
      <p:cxnSp>
        <p:nvCxnSpPr>
          <p:cNvPr id="72" name="直接连接符 71"/>
          <p:cNvCxnSpPr/>
          <p:nvPr/>
        </p:nvCxnSpPr>
        <p:spPr>
          <a:xfrm>
            <a:off x="459886" y="3419993"/>
            <a:ext cx="227286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3" name="直接连接符 72"/>
          <p:cNvCxnSpPr/>
          <p:nvPr/>
        </p:nvCxnSpPr>
        <p:spPr>
          <a:xfrm flipV="1">
            <a:off x="3414878" y="4576791"/>
            <a:ext cx="2798356" cy="13202"/>
          </a:xfrm>
          <a:prstGeom prst="line">
            <a:avLst/>
          </a:prstGeom>
        </p:spPr>
        <p:style>
          <a:lnRef idx="1">
            <a:schemeClr val="accent3"/>
          </a:lnRef>
          <a:fillRef idx="0">
            <a:schemeClr val="accent3"/>
          </a:fillRef>
          <a:effectRef idx="0">
            <a:schemeClr val="accent3"/>
          </a:effectRef>
          <a:fontRef idx="minor">
            <a:schemeClr val="tx1"/>
          </a:fontRef>
        </p:style>
      </p:cxnSp>
      <p:cxnSp>
        <p:nvCxnSpPr>
          <p:cNvPr id="74" name="直接连接符 73"/>
          <p:cNvCxnSpPr/>
          <p:nvPr/>
        </p:nvCxnSpPr>
        <p:spPr>
          <a:xfrm>
            <a:off x="6326375" y="3344703"/>
            <a:ext cx="2609204" cy="14174"/>
          </a:xfrm>
          <a:prstGeom prst="line">
            <a:avLst/>
          </a:prstGeom>
        </p:spPr>
        <p:style>
          <a:lnRef idx="1">
            <a:schemeClr val="accent3"/>
          </a:lnRef>
          <a:fillRef idx="0">
            <a:schemeClr val="accent3"/>
          </a:fillRef>
          <a:effectRef idx="0">
            <a:schemeClr val="accent3"/>
          </a:effectRef>
          <a:fontRef idx="minor">
            <a:schemeClr val="tx1"/>
          </a:fontRef>
        </p:style>
      </p:cxnSp>
      <p:cxnSp>
        <p:nvCxnSpPr>
          <p:cNvPr id="75" name="直接连接符 74"/>
          <p:cNvCxnSpPr/>
          <p:nvPr/>
        </p:nvCxnSpPr>
        <p:spPr>
          <a:xfrm>
            <a:off x="6275594" y="1047296"/>
            <a:ext cx="2720346" cy="9499"/>
          </a:xfrm>
          <a:prstGeom prst="line">
            <a:avLst/>
          </a:prstGeom>
        </p:spPr>
        <p:style>
          <a:lnRef idx="1">
            <a:schemeClr val="accent3"/>
          </a:lnRef>
          <a:fillRef idx="0">
            <a:schemeClr val="accent3"/>
          </a:fillRef>
          <a:effectRef idx="0">
            <a:schemeClr val="accent3"/>
          </a:effectRef>
          <a:fontRef idx="minor">
            <a:schemeClr val="tx1"/>
          </a:fontRef>
        </p:style>
      </p:cxnSp>
      <p:sp>
        <p:nvSpPr>
          <p:cNvPr id="81" name="文本框 80"/>
          <p:cNvSpPr txBox="1"/>
          <p:nvPr/>
        </p:nvSpPr>
        <p:spPr>
          <a:xfrm>
            <a:off x="4773995" y="1774477"/>
            <a:ext cx="372218" cy="461537"/>
          </a:xfrm>
          <a:prstGeom prst="rect">
            <a:avLst/>
          </a:prstGeom>
          <a:noFill/>
        </p:spPr>
        <p:txBody>
          <a:bodyPr wrap="none" rtlCol="0">
            <a:spAutoFit/>
          </a:bodyPr>
          <a:lstStyle/>
          <a:p>
            <a:r>
              <a:rPr lang="en-US" altLang="zh-CN" sz="2399" dirty="0">
                <a:solidFill>
                  <a:schemeClr val="bg1"/>
                </a:solidFill>
                <a:latin typeface="Britannic Bold" panose="020B0903060703020204" pitchFamily="34" charset="0"/>
                <a:cs typeface="Segoe UI Black" panose="020B0A02040204020203" pitchFamily="34" charset="0"/>
              </a:rPr>
              <a:t>5</a:t>
            </a:r>
            <a:endParaRPr lang="zh-CN" altLang="en-US" sz="2399" dirty="0">
              <a:solidFill>
                <a:schemeClr val="bg1"/>
              </a:solidFill>
              <a:latin typeface="Britannic Bold" panose="020B0903060703020204" pitchFamily="34" charset="0"/>
              <a:cs typeface="Segoe UI Black" panose="020B0A02040204020203" pitchFamily="34" charset="0"/>
            </a:endParaRPr>
          </a:p>
        </p:txBody>
      </p:sp>
      <p:sp>
        <p:nvSpPr>
          <p:cNvPr id="82" name="文本框 81"/>
          <p:cNvSpPr txBox="1"/>
          <p:nvPr/>
        </p:nvSpPr>
        <p:spPr>
          <a:xfrm>
            <a:off x="3290226" y="2196805"/>
            <a:ext cx="372218" cy="461537"/>
          </a:xfrm>
          <a:prstGeom prst="rect">
            <a:avLst/>
          </a:prstGeom>
          <a:noFill/>
        </p:spPr>
        <p:txBody>
          <a:bodyPr wrap="none" rtlCol="0">
            <a:spAutoFit/>
          </a:bodyPr>
          <a:lstStyle/>
          <a:p>
            <a:r>
              <a:rPr lang="en-US" altLang="zh-CN" sz="2399" dirty="0">
                <a:solidFill>
                  <a:schemeClr val="bg1"/>
                </a:solidFill>
                <a:latin typeface="Britannic Bold" panose="020B0903060703020204" pitchFamily="34" charset="0"/>
                <a:ea typeface="Segoe UI Black" panose="020B0A02040204020203" pitchFamily="34" charset="0"/>
                <a:cs typeface="Segoe UI Black" panose="020B0A02040204020203" pitchFamily="34" charset="0"/>
              </a:rPr>
              <a:t>1</a:t>
            </a:r>
            <a:endParaRPr lang="zh-CN" altLang="en-US" sz="2399" dirty="0">
              <a:solidFill>
                <a:schemeClr val="bg1"/>
              </a:solidFill>
              <a:latin typeface="Britannic Bold" panose="020B0903060703020204" pitchFamily="34" charset="0"/>
              <a:cs typeface="Segoe UI Black" panose="020B0A02040204020203" pitchFamily="34" charset="0"/>
            </a:endParaRPr>
          </a:p>
        </p:txBody>
      </p:sp>
      <p:sp>
        <p:nvSpPr>
          <p:cNvPr id="83" name="文本框 82"/>
          <p:cNvSpPr txBox="1"/>
          <p:nvPr/>
        </p:nvSpPr>
        <p:spPr>
          <a:xfrm>
            <a:off x="3290289" y="3302832"/>
            <a:ext cx="372218" cy="461537"/>
          </a:xfrm>
          <a:prstGeom prst="rect">
            <a:avLst/>
          </a:prstGeom>
          <a:noFill/>
        </p:spPr>
        <p:txBody>
          <a:bodyPr wrap="none" rtlCol="0">
            <a:spAutoFit/>
          </a:bodyPr>
          <a:lstStyle/>
          <a:p>
            <a:r>
              <a:rPr lang="en-US" altLang="zh-CN" sz="2399" dirty="0">
                <a:solidFill>
                  <a:schemeClr val="bg1"/>
                </a:solidFill>
                <a:latin typeface="Britannic Bold" panose="020B0903060703020204" pitchFamily="34" charset="0"/>
                <a:ea typeface="Segoe UI Black" panose="020B0A02040204020203" pitchFamily="34" charset="0"/>
                <a:cs typeface="Segoe UI Black" panose="020B0A02040204020203" pitchFamily="34" charset="0"/>
              </a:rPr>
              <a:t>2</a:t>
            </a:r>
            <a:endParaRPr lang="zh-CN" altLang="en-US" sz="2399" dirty="0">
              <a:solidFill>
                <a:schemeClr val="bg1"/>
              </a:solidFill>
              <a:latin typeface="Britannic Bold" panose="020B0903060703020204" pitchFamily="34" charset="0"/>
              <a:cs typeface="Segoe UI Black" panose="020B0A02040204020203" pitchFamily="34" charset="0"/>
            </a:endParaRPr>
          </a:p>
        </p:txBody>
      </p:sp>
      <p:sp>
        <p:nvSpPr>
          <p:cNvPr id="84" name="文本框 83"/>
          <p:cNvSpPr txBox="1"/>
          <p:nvPr/>
        </p:nvSpPr>
        <p:spPr>
          <a:xfrm>
            <a:off x="5014491" y="3577065"/>
            <a:ext cx="372218" cy="461537"/>
          </a:xfrm>
          <a:prstGeom prst="rect">
            <a:avLst/>
          </a:prstGeom>
          <a:noFill/>
        </p:spPr>
        <p:txBody>
          <a:bodyPr wrap="none" rtlCol="0">
            <a:spAutoFit/>
          </a:bodyPr>
          <a:lstStyle/>
          <a:p>
            <a:r>
              <a:rPr lang="en-US" altLang="zh-CN" sz="2399" dirty="0">
                <a:solidFill>
                  <a:schemeClr val="bg1"/>
                </a:solidFill>
                <a:latin typeface="Britannic Bold" panose="020B0903060703020204" pitchFamily="34" charset="0"/>
                <a:cs typeface="Segoe UI Black" panose="020B0A02040204020203" pitchFamily="34" charset="0"/>
              </a:rPr>
              <a:t>3</a:t>
            </a:r>
            <a:endParaRPr lang="zh-CN" altLang="en-US" sz="2399" dirty="0">
              <a:solidFill>
                <a:schemeClr val="bg1"/>
              </a:solidFill>
              <a:latin typeface="Britannic Bold" panose="020B0903060703020204" pitchFamily="34" charset="0"/>
              <a:cs typeface="Segoe UI Black" panose="020B0A02040204020203" pitchFamily="34" charset="0"/>
            </a:endParaRPr>
          </a:p>
        </p:txBody>
      </p:sp>
      <p:sp>
        <p:nvSpPr>
          <p:cNvPr id="85" name="文本框 84"/>
          <p:cNvSpPr txBox="1"/>
          <p:nvPr/>
        </p:nvSpPr>
        <p:spPr>
          <a:xfrm>
            <a:off x="6154916" y="2492932"/>
            <a:ext cx="372218" cy="461537"/>
          </a:xfrm>
          <a:prstGeom prst="rect">
            <a:avLst/>
          </a:prstGeom>
          <a:noFill/>
        </p:spPr>
        <p:txBody>
          <a:bodyPr wrap="none" rtlCol="0">
            <a:spAutoFit/>
          </a:bodyPr>
          <a:lstStyle/>
          <a:p>
            <a:r>
              <a:rPr lang="en-US" altLang="zh-CN" sz="2399" dirty="0">
                <a:solidFill>
                  <a:schemeClr val="bg1"/>
                </a:solidFill>
                <a:latin typeface="Britannic Bold" panose="020B0903060703020204" pitchFamily="34" charset="0"/>
                <a:cs typeface="Segoe UI Black" panose="020B0A02040204020203" pitchFamily="34" charset="0"/>
              </a:rPr>
              <a:t>4</a:t>
            </a:r>
            <a:endParaRPr lang="zh-CN" altLang="en-US" sz="2399" dirty="0">
              <a:solidFill>
                <a:schemeClr val="bg1"/>
              </a:solidFill>
              <a:latin typeface="Britannic Bold" panose="020B0903060703020204" pitchFamily="34" charset="0"/>
              <a:cs typeface="Segoe UI Black" panose="020B0A02040204020203" pitchFamily="34" charset="0"/>
            </a:endParaRPr>
          </a:p>
        </p:txBody>
      </p:sp>
    </p:spTree>
    <p:extLst>
      <p:ext uri="{BB962C8B-B14F-4D97-AF65-F5344CB8AC3E}">
        <p14:creationId xmlns:p14="http://schemas.microsoft.com/office/powerpoint/2010/main" xmlns="" val="13024213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450" decel="100000" fill="hold"/>
                                        <p:tgtEl>
                                          <p:spTgt spid="5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anim calcmode="lin" valueType="num">
                                      <p:cBhvr>
                                        <p:cTn id="14" dur="500" fill="hold"/>
                                        <p:tgtEl>
                                          <p:spTgt spid="59"/>
                                        </p:tgtEl>
                                        <p:attrNameLst>
                                          <p:attrName>ppt_x</p:attrName>
                                        </p:attrNameLst>
                                      </p:cBhvr>
                                      <p:tavLst>
                                        <p:tav tm="0">
                                          <p:val>
                                            <p:strVal val="#ppt_x"/>
                                          </p:val>
                                        </p:tav>
                                        <p:tav tm="100000">
                                          <p:val>
                                            <p:strVal val="#ppt_x"/>
                                          </p:val>
                                        </p:tav>
                                      </p:tavLst>
                                    </p:anim>
                                    <p:anim calcmode="lin" valueType="num">
                                      <p:cBhvr>
                                        <p:cTn id="15" dur="450" decel="100000" fill="hold"/>
                                        <p:tgtEl>
                                          <p:spTgt spid="59"/>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9"/>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5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anim calcmode="lin" valueType="num">
                                      <p:cBhvr>
                                        <p:cTn id="20" dur="500" fill="hold"/>
                                        <p:tgtEl>
                                          <p:spTgt spid="64"/>
                                        </p:tgtEl>
                                        <p:attrNameLst>
                                          <p:attrName>ppt_x</p:attrName>
                                        </p:attrNameLst>
                                      </p:cBhvr>
                                      <p:tavLst>
                                        <p:tav tm="0">
                                          <p:val>
                                            <p:strVal val="#ppt_x"/>
                                          </p:val>
                                        </p:tav>
                                        <p:tav tm="100000">
                                          <p:val>
                                            <p:strVal val="#ppt_x"/>
                                          </p:val>
                                        </p:tav>
                                      </p:tavLst>
                                    </p:anim>
                                    <p:anim calcmode="lin" valueType="num">
                                      <p:cBhvr>
                                        <p:cTn id="21" dur="450" decel="100000" fill="hold"/>
                                        <p:tgtEl>
                                          <p:spTgt spid="64"/>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6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25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anim calcmode="lin" valueType="num">
                                      <p:cBhvr>
                                        <p:cTn id="26" dur="500" fill="hold"/>
                                        <p:tgtEl>
                                          <p:spTgt spid="63"/>
                                        </p:tgtEl>
                                        <p:attrNameLst>
                                          <p:attrName>ppt_x</p:attrName>
                                        </p:attrNameLst>
                                      </p:cBhvr>
                                      <p:tavLst>
                                        <p:tav tm="0">
                                          <p:val>
                                            <p:strVal val="#ppt_x"/>
                                          </p:val>
                                        </p:tav>
                                        <p:tav tm="100000">
                                          <p:val>
                                            <p:strVal val="#ppt_x"/>
                                          </p:val>
                                        </p:tav>
                                      </p:tavLst>
                                    </p:anim>
                                    <p:anim calcmode="lin" valueType="num">
                                      <p:cBhvr>
                                        <p:cTn id="27" dur="450" decel="100000" fill="hold"/>
                                        <p:tgtEl>
                                          <p:spTgt spid="63"/>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63"/>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50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anim calcmode="lin" valueType="num">
                                      <p:cBhvr>
                                        <p:cTn id="32" dur="500" fill="hold"/>
                                        <p:tgtEl>
                                          <p:spTgt spid="66"/>
                                        </p:tgtEl>
                                        <p:attrNameLst>
                                          <p:attrName>ppt_x</p:attrName>
                                        </p:attrNameLst>
                                      </p:cBhvr>
                                      <p:tavLst>
                                        <p:tav tm="0">
                                          <p:val>
                                            <p:strVal val="#ppt_x"/>
                                          </p:val>
                                        </p:tav>
                                        <p:tav tm="100000">
                                          <p:val>
                                            <p:strVal val="#ppt_x"/>
                                          </p:val>
                                        </p:tav>
                                      </p:tavLst>
                                    </p:anim>
                                    <p:anim calcmode="lin" valueType="num">
                                      <p:cBhvr>
                                        <p:cTn id="33" dur="450" decel="100000" fill="hold"/>
                                        <p:tgtEl>
                                          <p:spTgt spid="66"/>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6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anim calcmode="lin" valueType="num">
                                      <p:cBhvr>
                                        <p:cTn id="38" dur="500" fill="hold"/>
                                        <p:tgtEl>
                                          <p:spTgt spid="65"/>
                                        </p:tgtEl>
                                        <p:attrNameLst>
                                          <p:attrName>ppt_x</p:attrName>
                                        </p:attrNameLst>
                                      </p:cBhvr>
                                      <p:tavLst>
                                        <p:tav tm="0">
                                          <p:val>
                                            <p:strVal val="#ppt_x"/>
                                          </p:val>
                                        </p:tav>
                                        <p:tav tm="100000">
                                          <p:val>
                                            <p:strVal val="#ppt_x"/>
                                          </p:val>
                                        </p:tav>
                                      </p:tavLst>
                                    </p:anim>
                                    <p:anim calcmode="lin" valueType="num">
                                      <p:cBhvr>
                                        <p:cTn id="39" dur="450" decel="100000" fill="hold"/>
                                        <p:tgtEl>
                                          <p:spTgt spid="65"/>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65"/>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75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anim calcmode="lin" valueType="num">
                                      <p:cBhvr>
                                        <p:cTn id="44" dur="500" fill="hold"/>
                                        <p:tgtEl>
                                          <p:spTgt spid="69"/>
                                        </p:tgtEl>
                                        <p:attrNameLst>
                                          <p:attrName>ppt_x</p:attrName>
                                        </p:attrNameLst>
                                      </p:cBhvr>
                                      <p:tavLst>
                                        <p:tav tm="0">
                                          <p:val>
                                            <p:strVal val="#ppt_x"/>
                                          </p:val>
                                        </p:tav>
                                        <p:tav tm="100000">
                                          <p:val>
                                            <p:strVal val="#ppt_x"/>
                                          </p:val>
                                        </p:tav>
                                      </p:tavLst>
                                    </p:anim>
                                    <p:anim calcmode="lin" valueType="num">
                                      <p:cBhvr>
                                        <p:cTn id="45" dur="450" decel="100000" fill="hold"/>
                                        <p:tgtEl>
                                          <p:spTgt spid="69"/>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69"/>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75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anim calcmode="lin" valueType="num">
                                      <p:cBhvr>
                                        <p:cTn id="50" dur="500" fill="hold"/>
                                        <p:tgtEl>
                                          <p:spTgt spid="68"/>
                                        </p:tgtEl>
                                        <p:attrNameLst>
                                          <p:attrName>ppt_x</p:attrName>
                                        </p:attrNameLst>
                                      </p:cBhvr>
                                      <p:tavLst>
                                        <p:tav tm="0">
                                          <p:val>
                                            <p:strVal val="#ppt_x"/>
                                          </p:val>
                                        </p:tav>
                                        <p:tav tm="100000">
                                          <p:val>
                                            <p:strVal val="#ppt_x"/>
                                          </p:val>
                                        </p:tav>
                                      </p:tavLst>
                                    </p:anim>
                                    <p:anim calcmode="lin" valueType="num">
                                      <p:cBhvr>
                                        <p:cTn id="51" dur="450" decel="100000" fill="hold"/>
                                        <p:tgtEl>
                                          <p:spTgt spid="68"/>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68"/>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100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anim calcmode="lin" valueType="num">
                                      <p:cBhvr>
                                        <p:cTn id="56" dur="500" fill="hold"/>
                                        <p:tgtEl>
                                          <p:spTgt spid="71"/>
                                        </p:tgtEl>
                                        <p:attrNameLst>
                                          <p:attrName>ppt_x</p:attrName>
                                        </p:attrNameLst>
                                      </p:cBhvr>
                                      <p:tavLst>
                                        <p:tav tm="0">
                                          <p:val>
                                            <p:strVal val="#ppt_x"/>
                                          </p:val>
                                        </p:tav>
                                        <p:tav tm="100000">
                                          <p:val>
                                            <p:strVal val="#ppt_x"/>
                                          </p:val>
                                        </p:tav>
                                      </p:tavLst>
                                    </p:anim>
                                    <p:anim calcmode="lin" valueType="num">
                                      <p:cBhvr>
                                        <p:cTn id="57" dur="450" decel="100000" fill="hold"/>
                                        <p:tgtEl>
                                          <p:spTgt spid="71"/>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7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100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anim calcmode="lin" valueType="num">
                                      <p:cBhvr>
                                        <p:cTn id="62" dur="500" fill="hold"/>
                                        <p:tgtEl>
                                          <p:spTgt spid="70"/>
                                        </p:tgtEl>
                                        <p:attrNameLst>
                                          <p:attrName>ppt_x</p:attrName>
                                        </p:attrNameLst>
                                      </p:cBhvr>
                                      <p:tavLst>
                                        <p:tav tm="0">
                                          <p:val>
                                            <p:strVal val="#ppt_x"/>
                                          </p:val>
                                        </p:tav>
                                        <p:tav tm="100000">
                                          <p:val>
                                            <p:strVal val="#ppt_x"/>
                                          </p:val>
                                        </p:tav>
                                      </p:tavLst>
                                    </p:anim>
                                    <p:anim calcmode="lin" valueType="num">
                                      <p:cBhvr>
                                        <p:cTn id="63" dur="450" decel="100000" fill="hold"/>
                                        <p:tgtEl>
                                          <p:spTgt spid="70"/>
                                        </p:tgtEl>
                                        <p:attrNameLst>
                                          <p:attrName>ppt_y</p:attrName>
                                        </p:attrNameLst>
                                      </p:cBhvr>
                                      <p:tavLst>
                                        <p:tav tm="0">
                                          <p:val>
                                            <p:strVal val="#ppt_y+1"/>
                                          </p:val>
                                        </p:tav>
                                        <p:tav tm="100000">
                                          <p:val>
                                            <p:strVal val="#ppt_y-.03"/>
                                          </p:val>
                                        </p:tav>
                                      </p:tavLst>
                                    </p:anim>
                                    <p:anim calcmode="lin" valueType="num">
                                      <p:cBhvr>
                                        <p:cTn id="64" dur="50" accel="100000" fill="hold">
                                          <p:stCondLst>
                                            <p:cond delay="450"/>
                                          </p:stCondLst>
                                        </p:cTn>
                                        <p:tgtEl>
                                          <p:spTgt spid="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3" grpId="0"/>
      <p:bldP spid="64" grpId="0"/>
      <p:bldP spid="65" grpId="0"/>
      <p:bldP spid="66" grpId="0"/>
      <p:bldP spid="68" grpId="0"/>
      <p:bldP spid="69" grpId="0"/>
      <p:bldP spid="70" grpId="0"/>
      <p:bldP spid="7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三、思路与目标</a:t>
            </a:r>
            <a:endParaRPr lang="zh-CN" altLang="en-US" dirty="0"/>
          </a:p>
        </p:txBody>
      </p:sp>
      <p:grpSp>
        <p:nvGrpSpPr>
          <p:cNvPr id="3" name="组合 10"/>
          <p:cNvGrpSpPr>
            <a:grpSpLocks/>
          </p:cNvGrpSpPr>
          <p:nvPr/>
        </p:nvGrpSpPr>
        <p:grpSpPr bwMode="auto">
          <a:xfrm>
            <a:off x="3001981" y="1477920"/>
            <a:ext cx="1815231" cy="1943189"/>
            <a:chOff x="0" y="-1"/>
            <a:chExt cx="2971786" cy="3816507"/>
          </a:xfrm>
        </p:grpSpPr>
        <p:grpSp>
          <p:nvGrpSpPr>
            <p:cNvPr id="4" name="组合 11"/>
            <p:cNvGrpSpPr>
              <a:grpSpLocks/>
            </p:cNvGrpSpPr>
            <p:nvPr/>
          </p:nvGrpSpPr>
          <p:grpSpPr bwMode="auto">
            <a:xfrm>
              <a:off x="0" y="-1"/>
              <a:ext cx="2971786" cy="3816507"/>
              <a:chOff x="0" y="-1"/>
              <a:chExt cx="2971786" cy="3816507"/>
            </a:xfrm>
          </p:grpSpPr>
          <p:sp>
            <p:nvSpPr>
              <p:cNvPr id="51" name="空心弧 13"/>
              <p:cNvSpPr>
                <a:spLocks noChangeArrowheads="1"/>
              </p:cNvSpPr>
              <p:nvPr/>
            </p:nvSpPr>
            <p:spPr bwMode="auto">
              <a:xfrm rot="-4021425">
                <a:off x="-571026" y="1055113"/>
                <a:ext cx="3440880" cy="2081906"/>
              </a:xfrm>
              <a:custGeom>
                <a:avLst/>
                <a:gdLst>
                  <a:gd name="T0" fmla="*/ 3440880 w 3440880"/>
                  <a:gd name="T1" fmla="*/ 961297 h 2081906"/>
                  <a:gd name="T2" fmla="*/ 2891543 w 3440880"/>
                  <a:gd name="T3" fmla="*/ 1194209 h 2081906"/>
                  <a:gd name="T4" fmla="*/ 1900886 w 3440880"/>
                  <a:gd name="T5" fmla="*/ 415768 h 2081906"/>
                  <a:gd name="T6" fmla="*/ 129748 w 3440880"/>
                  <a:gd name="T7" fmla="*/ 1581355 h 2081906"/>
                  <a:gd name="T8" fmla="*/ 95053 w 3440880"/>
                  <a:gd name="T9" fmla="*/ 1927042 h 2081906"/>
                  <a:gd name="T10" fmla="*/ 97910 w 3440880"/>
                  <a:gd name="T11" fmla="*/ 1999727 h 2081906"/>
                  <a:gd name="T12" fmla="*/ 104186 w 3440880"/>
                  <a:gd name="T13" fmla="*/ 2081906 h 2081906"/>
                  <a:gd name="T14" fmla="*/ 97658 w 3440880"/>
                  <a:gd name="T15" fmla="*/ 2027742 h 2081906"/>
                  <a:gd name="T16" fmla="*/ 0 w 3440880"/>
                  <a:gd name="T17" fmla="*/ 1797410 h 2081906"/>
                  <a:gd name="T18" fmla="*/ 13675 w 3440880"/>
                  <a:gd name="T19" fmla="*/ 1579391 h 2081906"/>
                  <a:gd name="T20" fmla="*/ 72076 w 3440880"/>
                  <a:gd name="T21" fmla="*/ 1206588 h 2081906"/>
                  <a:gd name="T22" fmla="*/ 249086 w 3440880"/>
                  <a:gd name="T23" fmla="*/ 813208 h 2081906"/>
                  <a:gd name="T24" fmla="*/ 699835 w 3440880"/>
                  <a:gd name="T25" fmla="*/ 354698 h 2081906"/>
                  <a:gd name="T26" fmla="*/ 747029 w 3440880"/>
                  <a:gd name="T27" fmla="*/ 390891 h 2081906"/>
                  <a:gd name="T28" fmla="*/ 2070027 w 3440880"/>
                  <a:gd name="T29" fmla="*/ 12378 h 2081906"/>
                  <a:gd name="T30" fmla="*/ 3440880 w 3440880"/>
                  <a:gd name="T31" fmla="*/ 961297 h 20819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0880"/>
                  <a:gd name="T49" fmla="*/ 0 h 2081906"/>
                  <a:gd name="T50" fmla="*/ 3440880 w 3440880"/>
                  <a:gd name="T51" fmla="*/ 2081906 h 20819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0880" h="2081906">
                    <a:moveTo>
                      <a:pt x="3440880" y="961297"/>
                    </a:moveTo>
                    <a:lnTo>
                      <a:pt x="2891543" y="1194209"/>
                    </a:lnTo>
                    <a:cubicBezTo>
                      <a:pt x="2701588" y="808306"/>
                      <a:pt x="2347568" y="513519"/>
                      <a:pt x="1900886" y="415768"/>
                    </a:cubicBezTo>
                    <a:cubicBezTo>
                      <a:pt x="1101852" y="240910"/>
                      <a:pt x="308885" y="762762"/>
                      <a:pt x="129748" y="1581355"/>
                    </a:cubicBezTo>
                    <a:cubicBezTo>
                      <a:pt x="104339" y="1697460"/>
                      <a:pt x="92644" y="1813298"/>
                      <a:pt x="95053" y="1927042"/>
                    </a:cubicBezTo>
                    <a:lnTo>
                      <a:pt x="97910" y="1999727"/>
                    </a:lnTo>
                    <a:cubicBezTo>
                      <a:pt x="98463" y="2027324"/>
                      <a:pt x="100942" y="2054702"/>
                      <a:pt x="104186" y="2081906"/>
                    </a:cubicBezTo>
                    <a:lnTo>
                      <a:pt x="97658" y="2027742"/>
                    </a:lnTo>
                    <a:lnTo>
                      <a:pt x="0" y="1797410"/>
                    </a:lnTo>
                    <a:lnTo>
                      <a:pt x="13675" y="1579391"/>
                    </a:lnTo>
                    <a:lnTo>
                      <a:pt x="72076" y="1206588"/>
                    </a:lnTo>
                    <a:lnTo>
                      <a:pt x="249086" y="813208"/>
                    </a:lnTo>
                    <a:lnTo>
                      <a:pt x="699835" y="354698"/>
                    </a:lnTo>
                    <a:lnTo>
                      <a:pt x="747029" y="390891"/>
                    </a:lnTo>
                    <a:cubicBezTo>
                      <a:pt x="1114571" y="96546"/>
                      <a:pt x="1589835" y="-44447"/>
                      <a:pt x="2070027" y="12378"/>
                    </a:cubicBezTo>
                    <a:cubicBezTo>
                      <a:pt x="2659198" y="82098"/>
                      <a:pt x="3171648" y="439655"/>
                      <a:pt x="3440880" y="961297"/>
                    </a:cubicBezTo>
                    <a:close/>
                  </a:path>
                </a:pathLst>
              </a:custGeom>
              <a:solidFill>
                <a:srgbClr val="F49022"/>
              </a:solidFill>
              <a:ln w="3175" cap="flat" cmpd="sng">
                <a:solidFill>
                  <a:schemeClr val="bg1"/>
                </a:solidFill>
                <a:bevel/>
                <a:headEnd/>
                <a:tailEnd/>
              </a:ln>
            </p:spPr>
            <p:txBody>
              <a:bodyPr anchor="ctr"/>
              <a:lstStyle/>
              <a:p>
                <a:endParaRPr lang="zh-CN" altLang="en-US" sz="1349"/>
              </a:p>
            </p:txBody>
          </p:sp>
          <p:sp>
            <p:nvSpPr>
              <p:cNvPr id="52" name="空心弧 13"/>
              <p:cNvSpPr>
                <a:spLocks noChangeArrowheads="1"/>
              </p:cNvSpPr>
              <p:nvPr/>
            </p:nvSpPr>
            <p:spPr bwMode="auto">
              <a:xfrm rot="17578575">
                <a:off x="-813486" y="813485"/>
                <a:ext cx="3768930" cy="2141958"/>
              </a:xfrm>
              <a:custGeom>
                <a:avLst/>
                <a:gdLst>
                  <a:gd name="T0" fmla="*/ 896633 w 5022717"/>
                  <a:gd name="T1" fmla="*/ 211454 h 2854509"/>
                  <a:gd name="T2" fmla="*/ 841523 w 5022717"/>
                  <a:gd name="T3" fmla="*/ 509576 h 2854509"/>
                  <a:gd name="T4" fmla="*/ 588929 w 5022717"/>
                  <a:gd name="T5" fmla="*/ 341916 h 2854509"/>
                  <a:gd name="T6" fmla="*/ 678936 w 5022717"/>
                  <a:gd name="T7" fmla="*/ 303755 h 2854509"/>
                  <a:gd name="T8" fmla="*/ 433538 w 5022717"/>
                  <a:gd name="T9" fmla="*/ 98912 h 2854509"/>
                  <a:gd name="T10" fmla="*/ 12182 w 5022717"/>
                  <a:gd name="T11" fmla="*/ 376207 h 2854509"/>
                  <a:gd name="T12" fmla="*/ 6101 w 5022717"/>
                  <a:gd name="T13" fmla="*/ 495289 h 2854509"/>
                  <a:gd name="T14" fmla="*/ 82135 w 5022717"/>
                  <a:gd name="T15" fmla="*/ 173118 h 2854509"/>
                  <a:gd name="T16" fmla="*/ 473777 w 5022717"/>
                  <a:gd name="T17" fmla="*/ 2944 h 2854509"/>
                  <a:gd name="T18" fmla="*/ 809603 w 5022717"/>
                  <a:gd name="T19" fmla="*/ 248353 h 2854509"/>
                  <a:gd name="T20" fmla="*/ 896633 w 5022717"/>
                  <a:gd name="T21" fmla="*/ 211454 h 28545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22717"/>
                  <a:gd name="T34" fmla="*/ 0 h 2854509"/>
                  <a:gd name="T35" fmla="*/ 5022717 w 5022717"/>
                  <a:gd name="T36" fmla="*/ 2854509 h 28545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22717" h="2854509">
                    <a:moveTo>
                      <a:pt x="5022717" y="1184507"/>
                    </a:moveTo>
                    <a:lnTo>
                      <a:pt x="4714007" y="2854509"/>
                    </a:lnTo>
                    <a:lnTo>
                      <a:pt x="3299038" y="1915323"/>
                    </a:lnTo>
                    <a:lnTo>
                      <a:pt x="3803232" y="1701552"/>
                    </a:lnTo>
                    <a:cubicBezTo>
                      <a:pt x="3562338" y="1134599"/>
                      <a:pt x="3066325" y="693643"/>
                      <a:pt x="2428573" y="554079"/>
                    </a:cubicBezTo>
                    <a:cubicBezTo>
                      <a:pt x="1363729" y="321052"/>
                      <a:pt x="306971" y="1016504"/>
                      <a:pt x="68241" y="2107414"/>
                    </a:cubicBezTo>
                    <a:cubicBezTo>
                      <a:pt x="18868" y="2333024"/>
                      <a:pt x="8351" y="2557878"/>
                      <a:pt x="34176" y="2774480"/>
                    </a:cubicBezTo>
                    <a:cubicBezTo>
                      <a:pt x="-73420" y="2148278"/>
                      <a:pt x="74250" y="1495420"/>
                      <a:pt x="460103" y="969762"/>
                    </a:cubicBezTo>
                    <a:cubicBezTo>
                      <a:pt x="966350" y="280089"/>
                      <a:pt x="1804377" y="-84044"/>
                      <a:pt x="2653981" y="16495"/>
                    </a:cubicBezTo>
                    <a:cubicBezTo>
                      <a:pt x="3480110" y="114255"/>
                      <a:pt x="4193051" y="636675"/>
                      <a:pt x="4535198" y="1391208"/>
                    </a:cubicBezTo>
                    <a:lnTo>
                      <a:pt x="5022717" y="1184507"/>
                    </a:lnTo>
                    <a:close/>
                  </a:path>
                </a:pathLst>
              </a:custGeom>
              <a:solidFill>
                <a:srgbClr val="F49022"/>
              </a:solidFill>
              <a:ln w="3175" cap="flat" cmpd="sng">
                <a:solidFill>
                  <a:schemeClr val="bg1"/>
                </a:solidFill>
                <a:bevel/>
                <a:headEnd/>
                <a:tailEnd/>
              </a:ln>
            </p:spPr>
            <p:txBody>
              <a:bodyPr anchor="ctr"/>
              <a:lstStyle/>
              <a:p>
                <a:endParaRPr lang="zh-CN" altLang="en-US" sz="1349"/>
              </a:p>
            </p:txBody>
          </p:sp>
          <p:sp>
            <p:nvSpPr>
              <p:cNvPr id="53" name="平行四边形 52"/>
              <p:cNvSpPr>
                <a:spLocks noChangeArrowheads="1"/>
              </p:cNvSpPr>
              <p:nvPr/>
            </p:nvSpPr>
            <p:spPr bwMode="auto">
              <a:xfrm flipH="1">
                <a:off x="1651395" y="89737"/>
                <a:ext cx="1320391" cy="681402"/>
              </a:xfrm>
              <a:prstGeom prst="parallelogram">
                <a:avLst>
                  <a:gd name="adj" fmla="val 148247"/>
                </a:avLst>
              </a:prstGeom>
              <a:solidFill>
                <a:srgbClr val="F49022"/>
              </a:solidFill>
              <a:ln w="3175">
                <a:solidFill>
                  <a:schemeClr val="bg1"/>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1349">
                  <a:solidFill>
                    <a:srgbClr val="FFFFFF"/>
                  </a:solidFill>
                  <a:latin typeface="宋体" panose="02010600030101010101" pitchFamily="2" charset="-122"/>
                  <a:sym typeface="宋体" panose="02010600030101010101" pitchFamily="2" charset="-122"/>
                </a:endParaRPr>
              </a:p>
            </p:txBody>
          </p:sp>
          <p:sp>
            <p:nvSpPr>
              <p:cNvPr id="54" name="平行四边形 53"/>
              <p:cNvSpPr>
                <a:spLocks noChangeArrowheads="1"/>
              </p:cNvSpPr>
              <p:nvPr/>
            </p:nvSpPr>
            <p:spPr bwMode="auto">
              <a:xfrm>
                <a:off x="1617329" y="771139"/>
                <a:ext cx="1352697" cy="705786"/>
              </a:xfrm>
              <a:prstGeom prst="parallelogram">
                <a:avLst>
                  <a:gd name="adj" fmla="val 148251"/>
                </a:avLst>
              </a:prstGeom>
              <a:solidFill>
                <a:srgbClr val="F49022"/>
              </a:solidFill>
              <a:ln w="3175">
                <a:solidFill>
                  <a:schemeClr val="bg1"/>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1349">
                  <a:solidFill>
                    <a:srgbClr val="FFFFFF"/>
                  </a:solidFill>
                  <a:latin typeface="宋体" panose="02010600030101010101" pitchFamily="2" charset="-122"/>
                  <a:sym typeface="宋体" panose="02010600030101010101" pitchFamily="2" charset="-122"/>
                </a:endParaRPr>
              </a:p>
            </p:txBody>
          </p:sp>
        </p:grpSp>
        <p:sp>
          <p:nvSpPr>
            <p:cNvPr id="50" name="TextBox 12"/>
            <p:cNvSpPr>
              <a:spLocks noChangeArrowheads="1"/>
            </p:cNvSpPr>
            <p:nvPr/>
          </p:nvSpPr>
          <p:spPr bwMode="auto">
            <a:xfrm>
              <a:off x="1677668" y="453612"/>
              <a:ext cx="591001" cy="770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1949" b="1" dirty="0">
                  <a:solidFill>
                    <a:srgbClr val="FFFFFF"/>
                  </a:solidFill>
                  <a:latin typeface="Dotum" panose="020B0600000101010101" pitchFamily="34" charset="-127"/>
                  <a:ea typeface="Dotum" panose="020B0600000101010101" pitchFamily="34" charset="-127"/>
                </a:rPr>
                <a:t>A</a:t>
              </a:r>
              <a:endParaRPr lang="zh-CN" altLang="en-US" sz="1949" b="1" dirty="0">
                <a:solidFill>
                  <a:srgbClr val="FFFFFF"/>
                </a:solidFill>
                <a:latin typeface="Dotum" panose="020B0600000101010101" pitchFamily="34" charset="-127"/>
                <a:ea typeface="Dotum" panose="020B0600000101010101" pitchFamily="34" charset="-127"/>
              </a:endParaRPr>
            </a:p>
          </p:txBody>
        </p:sp>
      </p:grpSp>
      <p:grpSp>
        <p:nvGrpSpPr>
          <p:cNvPr id="5" name="组合 17"/>
          <p:cNvGrpSpPr>
            <a:grpSpLocks/>
          </p:cNvGrpSpPr>
          <p:nvPr/>
        </p:nvGrpSpPr>
        <p:grpSpPr bwMode="auto">
          <a:xfrm>
            <a:off x="3581659" y="1919325"/>
            <a:ext cx="1815230" cy="1918392"/>
            <a:chOff x="0" y="0"/>
            <a:chExt cx="2421086" cy="3069287"/>
          </a:xfrm>
        </p:grpSpPr>
        <p:sp>
          <p:nvSpPr>
            <p:cNvPr id="56" name="空心弧 13"/>
            <p:cNvSpPr>
              <a:spLocks noChangeArrowheads="1"/>
            </p:cNvSpPr>
            <p:nvPr/>
          </p:nvSpPr>
          <p:spPr bwMode="auto">
            <a:xfrm rot="6778576">
              <a:off x="262282" y="783976"/>
              <a:ext cx="2788517" cy="1316991"/>
            </a:xfrm>
            <a:custGeom>
              <a:avLst/>
              <a:gdLst>
                <a:gd name="T0" fmla="*/ 0 w 2788517"/>
                <a:gd name="T1" fmla="*/ 1261585 h 1316991"/>
                <a:gd name="T2" fmla="*/ 43621 w 2788517"/>
                <a:gd name="T3" fmla="*/ 983125 h 1316991"/>
                <a:gd name="T4" fmla="*/ 187849 w 2788517"/>
                <a:gd name="T5" fmla="*/ 662600 h 1316991"/>
                <a:gd name="T6" fmla="*/ 555118 w 2788517"/>
                <a:gd name="T7" fmla="*/ 289007 h 1316991"/>
                <a:gd name="T8" fmla="*/ 593572 w 2788517"/>
                <a:gd name="T9" fmla="*/ 318497 h 1316991"/>
                <a:gd name="T10" fmla="*/ 1671548 w 2788517"/>
                <a:gd name="T11" fmla="*/ 10085 h 1316991"/>
                <a:gd name="T12" fmla="*/ 2788517 w 2788517"/>
                <a:gd name="T13" fmla="*/ 783263 h 1316991"/>
                <a:gd name="T14" fmla="*/ 2340919 w 2788517"/>
                <a:gd name="T15" fmla="*/ 973039 h 1316991"/>
                <a:gd name="T16" fmla="*/ 1533733 w 2788517"/>
                <a:gd name="T17" fmla="*/ 338767 h 1316991"/>
                <a:gd name="T18" fmla="*/ 90612 w 2788517"/>
                <a:gd name="T19" fmla="*/ 1288485 h 1316991"/>
                <a:gd name="T20" fmla="*/ 86054 w 2788517"/>
                <a:gd name="T21" fmla="*/ 1316991 h 1316991"/>
                <a:gd name="T22" fmla="*/ 0 w 2788517"/>
                <a:gd name="T23" fmla="*/ 1261585 h 1316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88517"/>
                <a:gd name="T37" fmla="*/ 0 h 1316991"/>
                <a:gd name="T38" fmla="*/ 2788517 w 2788517"/>
                <a:gd name="T39" fmla="*/ 1316991 h 13169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88517" h="1316991">
                  <a:moveTo>
                    <a:pt x="0" y="1261585"/>
                  </a:moveTo>
                  <a:lnTo>
                    <a:pt x="43621" y="983125"/>
                  </a:lnTo>
                  <a:lnTo>
                    <a:pt x="187849" y="662600"/>
                  </a:lnTo>
                  <a:lnTo>
                    <a:pt x="555118" y="289007"/>
                  </a:lnTo>
                  <a:lnTo>
                    <a:pt x="593572" y="318497"/>
                  </a:lnTo>
                  <a:cubicBezTo>
                    <a:pt x="893044" y="78665"/>
                    <a:pt x="1280289" y="-36215"/>
                    <a:pt x="1671548" y="10085"/>
                  </a:cubicBezTo>
                  <a:cubicBezTo>
                    <a:pt x="2151604" y="66893"/>
                    <a:pt x="2569147" y="358230"/>
                    <a:pt x="2788517" y="783263"/>
                  </a:cubicBezTo>
                  <a:lnTo>
                    <a:pt x="2340919" y="973039"/>
                  </a:lnTo>
                  <a:cubicBezTo>
                    <a:pt x="2186143" y="658606"/>
                    <a:pt x="1897688" y="418414"/>
                    <a:pt x="1533733" y="338767"/>
                  </a:cubicBezTo>
                  <a:cubicBezTo>
                    <a:pt x="882681" y="196293"/>
                    <a:pt x="236573" y="621497"/>
                    <a:pt x="90612" y="1288485"/>
                  </a:cubicBezTo>
                  <a:lnTo>
                    <a:pt x="86054" y="1316991"/>
                  </a:lnTo>
                  <a:lnTo>
                    <a:pt x="0" y="1261585"/>
                  </a:lnTo>
                  <a:close/>
                </a:path>
              </a:pathLst>
            </a:custGeom>
            <a:solidFill>
              <a:srgbClr val="53C3B0"/>
            </a:solidFill>
            <a:ln w="3175" cap="flat" cmpd="sng">
              <a:solidFill>
                <a:schemeClr val="bg1"/>
              </a:solidFill>
              <a:bevel/>
              <a:headEnd/>
              <a:tailEnd/>
            </a:ln>
          </p:spPr>
          <p:txBody>
            <a:bodyPr anchor="ctr"/>
            <a:lstStyle/>
            <a:p>
              <a:endParaRPr lang="zh-CN" altLang="en-US" sz="1349"/>
            </a:p>
          </p:txBody>
        </p:sp>
        <p:sp>
          <p:nvSpPr>
            <p:cNvPr id="57" name="空心弧 13"/>
            <p:cNvSpPr>
              <a:spLocks noChangeArrowheads="1"/>
            </p:cNvSpPr>
            <p:nvPr/>
          </p:nvSpPr>
          <p:spPr bwMode="auto">
            <a:xfrm rot="6778576">
              <a:off x="13811" y="662012"/>
              <a:ext cx="3069287" cy="1745263"/>
            </a:xfrm>
            <a:custGeom>
              <a:avLst/>
              <a:gdLst>
                <a:gd name="T0" fmla="*/ 157 w 3069287"/>
                <a:gd name="T1" fmla="*/ 1464603 h 1745263"/>
                <a:gd name="T2" fmla="*/ 279680 w 3069287"/>
                <a:gd name="T3" fmla="*/ 592918 h 1745263"/>
                <a:gd name="T4" fmla="*/ 1621029 w 3069287"/>
                <a:gd name="T5" fmla="*/ 10085 h 1745263"/>
                <a:gd name="T6" fmla="*/ 2771215 w 3069287"/>
                <a:gd name="T7" fmla="*/ 850593 h 1745263"/>
                <a:gd name="T8" fmla="*/ 3069287 w 3069287"/>
                <a:gd name="T9" fmla="*/ 724214 h 1745263"/>
                <a:gd name="T10" fmla="*/ 2880540 w 3069287"/>
                <a:gd name="T11" fmla="*/ 1745263 h 1745263"/>
                <a:gd name="T12" fmla="*/ 2015420 w 3069287"/>
                <a:gd name="T13" fmla="*/ 1171039 h 1745263"/>
                <a:gd name="T14" fmla="*/ 2323687 w 3069287"/>
                <a:gd name="T15" fmla="*/ 1040338 h 1745263"/>
                <a:gd name="T16" fmla="*/ 1483213 w 3069287"/>
                <a:gd name="T17" fmla="*/ 338767 h 1745263"/>
                <a:gd name="T18" fmla="*/ 40094 w 3069287"/>
                <a:gd name="T19" fmla="*/ 1288485 h 1745263"/>
                <a:gd name="T20" fmla="*/ 19551 w 3069287"/>
                <a:gd name="T21" fmla="*/ 1417149 h 1745263"/>
                <a:gd name="T22" fmla="*/ 10745 w 3069287"/>
                <a:gd name="T23" fmla="*/ 1411479 h 1745263"/>
                <a:gd name="T24" fmla="*/ 157 w 3069287"/>
                <a:gd name="T25" fmla="*/ 1464603 h 1745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69287"/>
                <a:gd name="T40" fmla="*/ 0 h 1745263"/>
                <a:gd name="T41" fmla="*/ 3069287 w 3069287"/>
                <a:gd name="T42" fmla="*/ 1745263 h 17452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69287" h="1745263">
                  <a:moveTo>
                    <a:pt x="157" y="1464603"/>
                  </a:moveTo>
                  <a:cubicBezTo>
                    <a:pt x="-4415" y="1156390"/>
                    <a:pt x="91112" y="849810"/>
                    <a:pt x="279680" y="592918"/>
                  </a:cubicBezTo>
                  <a:cubicBezTo>
                    <a:pt x="589203" y="171248"/>
                    <a:pt x="1101577" y="-51385"/>
                    <a:pt x="1621029" y="10085"/>
                  </a:cubicBezTo>
                  <a:cubicBezTo>
                    <a:pt x="2126129" y="69856"/>
                    <a:pt x="2562025" y="389266"/>
                    <a:pt x="2771215" y="850593"/>
                  </a:cubicBezTo>
                  <a:lnTo>
                    <a:pt x="3069287" y="724214"/>
                  </a:lnTo>
                  <a:lnTo>
                    <a:pt x="2880540" y="1745263"/>
                  </a:lnTo>
                  <a:lnTo>
                    <a:pt x="2015420" y="1171039"/>
                  </a:lnTo>
                  <a:lnTo>
                    <a:pt x="2323687" y="1040338"/>
                  </a:lnTo>
                  <a:cubicBezTo>
                    <a:pt x="2176403" y="693700"/>
                    <a:pt x="1873138" y="424097"/>
                    <a:pt x="1483213" y="338767"/>
                  </a:cubicBezTo>
                  <a:cubicBezTo>
                    <a:pt x="832162" y="196293"/>
                    <a:pt x="186055" y="621496"/>
                    <a:pt x="40094" y="1288485"/>
                  </a:cubicBezTo>
                  <a:cubicBezTo>
                    <a:pt x="30695" y="1331434"/>
                    <a:pt x="23599" y="1374338"/>
                    <a:pt x="19551" y="1417149"/>
                  </a:cubicBezTo>
                  <a:lnTo>
                    <a:pt x="10745" y="1411479"/>
                  </a:lnTo>
                  <a:lnTo>
                    <a:pt x="157" y="1464603"/>
                  </a:lnTo>
                  <a:close/>
                </a:path>
              </a:pathLst>
            </a:custGeom>
            <a:solidFill>
              <a:srgbClr val="53C3B0"/>
            </a:solidFill>
            <a:ln w="3175" cap="flat" cmpd="sng">
              <a:solidFill>
                <a:schemeClr val="bg1"/>
              </a:solidFill>
              <a:bevel/>
              <a:headEnd/>
              <a:tailEnd/>
            </a:ln>
          </p:spPr>
          <p:txBody>
            <a:bodyPr anchor="ctr"/>
            <a:lstStyle/>
            <a:p>
              <a:endParaRPr lang="zh-CN" altLang="en-US" sz="1349"/>
            </a:p>
          </p:txBody>
        </p:sp>
        <p:sp>
          <p:nvSpPr>
            <p:cNvPr id="58" name="平行四边形 57"/>
            <p:cNvSpPr>
              <a:spLocks noChangeArrowheads="1"/>
            </p:cNvSpPr>
            <p:nvPr/>
          </p:nvSpPr>
          <p:spPr bwMode="auto">
            <a:xfrm rot="10800000" flipH="1">
              <a:off x="0" y="2441028"/>
              <a:ext cx="1075852" cy="555205"/>
            </a:xfrm>
            <a:prstGeom prst="parallelogram">
              <a:avLst>
                <a:gd name="adj" fmla="val 148247"/>
              </a:avLst>
            </a:prstGeom>
            <a:solidFill>
              <a:srgbClr val="53C3B0"/>
            </a:solidFill>
            <a:ln w="3175">
              <a:solidFill>
                <a:schemeClr val="bg1"/>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1349">
                <a:solidFill>
                  <a:srgbClr val="FFFFFF"/>
                </a:solidFill>
                <a:latin typeface="宋体" panose="02010600030101010101" pitchFamily="2" charset="-122"/>
                <a:sym typeface="宋体" panose="02010600030101010101" pitchFamily="2" charset="-122"/>
              </a:endParaRPr>
            </a:p>
          </p:txBody>
        </p:sp>
        <p:sp>
          <p:nvSpPr>
            <p:cNvPr id="59" name="平行四边形 58"/>
            <p:cNvSpPr>
              <a:spLocks noChangeArrowheads="1"/>
            </p:cNvSpPr>
            <p:nvPr/>
          </p:nvSpPr>
          <p:spPr bwMode="auto">
            <a:xfrm rot="10800000">
              <a:off x="1435" y="1865955"/>
              <a:ext cx="1102175" cy="575073"/>
            </a:xfrm>
            <a:prstGeom prst="parallelogram">
              <a:avLst>
                <a:gd name="adj" fmla="val 148251"/>
              </a:avLst>
            </a:prstGeom>
            <a:solidFill>
              <a:srgbClr val="53C3B0"/>
            </a:solidFill>
            <a:ln w="3175">
              <a:solidFill>
                <a:schemeClr val="bg1"/>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1349">
                <a:solidFill>
                  <a:srgbClr val="FFFFFF"/>
                </a:solidFill>
                <a:latin typeface="宋体" panose="02010600030101010101" pitchFamily="2" charset="-122"/>
                <a:sym typeface="宋体" panose="02010600030101010101" pitchFamily="2" charset="-122"/>
              </a:endParaRPr>
            </a:p>
          </p:txBody>
        </p:sp>
        <p:sp>
          <p:nvSpPr>
            <p:cNvPr id="60" name="TextBox 22"/>
            <p:cNvSpPr>
              <a:spLocks noChangeArrowheads="1"/>
            </p:cNvSpPr>
            <p:nvPr/>
          </p:nvSpPr>
          <p:spPr bwMode="auto">
            <a:xfrm>
              <a:off x="572216" y="2188847"/>
              <a:ext cx="457966" cy="627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1949" b="1" dirty="0">
                  <a:solidFill>
                    <a:srgbClr val="FFFFFF"/>
                  </a:solidFill>
                  <a:latin typeface="Dotum" panose="020B0600000101010101" pitchFamily="34" charset="-127"/>
                  <a:ea typeface="Dotum" panose="020B0600000101010101" pitchFamily="34" charset="-127"/>
                </a:rPr>
                <a:t>B</a:t>
              </a:r>
              <a:endParaRPr lang="zh-CN" altLang="en-US" sz="1949" b="1" dirty="0">
                <a:solidFill>
                  <a:srgbClr val="FFFFFF"/>
                </a:solidFill>
                <a:latin typeface="Dotum" panose="020B0600000101010101" pitchFamily="34" charset="-127"/>
                <a:ea typeface="Dotum" panose="020B0600000101010101" pitchFamily="34" charset="-127"/>
              </a:endParaRPr>
            </a:p>
          </p:txBody>
        </p:sp>
      </p:grpSp>
      <p:grpSp>
        <p:nvGrpSpPr>
          <p:cNvPr id="6" name="组合 27"/>
          <p:cNvGrpSpPr>
            <a:grpSpLocks/>
          </p:cNvGrpSpPr>
          <p:nvPr/>
        </p:nvGrpSpPr>
        <p:grpSpPr bwMode="auto">
          <a:xfrm>
            <a:off x="291121" y="680603"/>
            <a:ext cx="2961464" cy="2108678"/>
            <a:chOff x="-1" y="1714"/>
            <a:chExt cx="2388457" cy="3374359"/>
          </a:xfrm>
        </p:grpSpPr>
        <p:sp>
          <p:nvSpPr>
            <p:cNvPr id="62" name="TextBox 11"/>
            <p:cNvSpPr>
              <a:spLocks noChangeArrowheads="1"/>
            </p:cNvSpPr>
            <p:nvPr/>
          </p:nvSpPr>
          <p:spPr bwMode="auto">
            <a:xfrm flipH="1">
              <a:off x="-1" y="667258"/>
              <a:ext cx="2388456" cy="2708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nSpc>
                  <a:spcPct val="130000"/>
                </a:lnSpc>
                <a:spcBef>
                  <a:spcPct val="0"/>
                </a:spcBef>
                <a:buNone/>
              </a:pPr>
              <a:r>
                <a:rPr lang="zh-CN" altLang="en-US"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借鉴全面质量管理（</a:t>
              </a:r>
              <a:r>
                <a:rPr lang="en-US" altLang="zh-CN"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TQM</a:t>
              </a:r>
              <a:r>
                <a:rPr lang="zh-CN" altLang="en-US"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）、目标管理、知识管理等理论，</a:t>
              </a:r>
              <a:endParaRPr lang="en-US" altLang="zh-CN"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buNone/>
              </a:pP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以</a:t>
              </a:r>
              <a:r>
                <a:rPr lang="zh-CN" altLang="en-US" sz="16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考</a:t>
              </a:r>
              <a:r>
                <a:rPr lang="zh-CN" altLang="en-US" sz="16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核性诊断</a:t>
              </a:r>
              <a:r>
                <a:rPr lang="zh-CN" altLang="en-US" sz="16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为抓手</a:t>
              </a: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buNone/>
              </a:pP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以标准与制度体系建设为基础，</a:t>
              </a:r>
              <a:endParaRPr lang="en-US" altLang="zh-CN"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buNone/>
              </a:pP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以校本数据平台建设为支撑</a:t>
              </a:r>
              <a:endParaRPr lang="en-US" altLang="zh-CN"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TextBox 11"/>
            <p:cNvSpPr>
              <a:spLocks noChangeArrowheads="1"/>
            </p:cNvSpPr>
            <p:nvPr/>
          </p:nvSpPr>
          <p:spPr bwMode="auto">
            <a:xfrm flipH="1">
              <a:off x="409847" y="1714"/>
              <a:ext cx="1591518" cy="640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思路</a:t>
              </a:r>
              <a:endParaRPr lang="en-US" altLang="zh-CN" sz="2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TextBox 32"/>
            <p:cNvSpPr>
              <a:spLocks noChangeArrowheads="1"/>
            </p:cNvSpPr>
            <p:nvPr/>
          </p:nvSpPr>
          <p:spPr bwMode="auto">
            <a:xfrm>
              <a:off x="55464" y="74408"/>
              <a:ext cx="295027" cy="640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2000" b="1" dirty="0">
                  <a:solidFill>
                    <a:srgbClr val="F49022"/>
                  </a:solidFill>
                  <a:latin typeface="Dotum" panose="020B0600000101010101" pitchFamily="34" charset="-127"/>
                  <a:ea typeface="Dotum" panose="020B0600000101010101" pitchFamily="34" charset="-127"/>
                </a:rPr>
                <a:t>A</a:t>
              </a:r>
              <a:endParaRPr lang="zh-CN" altLang="en-US" sz="2000" b="1" dirty="0">
                <a:solidFill>
                  <a:srgbClr val="F49022"/>
                </a:solidFill>
                <a:latin typeface="Dotum" panose="020B0600000101010101" pitchFamily="34" charset="-127"/>
                <a:ea typeface="Dotum" panose="020B0600000101010101" pitchFamily="34" charset="-127"/>
              </a:endParaRPr>
            </a:p>
          </p:txBody>
        </p:sp>
        <p:sp>
          <p:nvSpPr>
            <p:cNvPr id="65" name="矩形 64"/>
            <p:cNvSpPr>
              <a:spLocks noChangeArrowheads="1"/>
            </p:cNvSpPr>
            <p:nvPr/>
          </p:nvSpPr>
          <p:spPr bwMode="auto">
            <a:xfrm>
              <a:off x="90144" y="583024"/>
              <a:ext cx="2298312" cy="45719"/>
            </a:xfrm>
            <a:prstGeom prst="rect">
              <a:avLst/>
            </a:prstGeom>
            <a:solidFill>
              <a:srgbClr val="F49022"/>
            </a:solid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1600">
                <a:solidFill>
                  <a:srgbClr val="FFFFFF"/>
                </a:solidFill>
                <a:latin typeface="宋体" panose="02010600030101010101" pitchFamily="2" charset="-122"/>
                <a:sym typeface="宋体" panose="02010600030101010101" pitchFamily="2" charset="-122"/>
              </a:endParaRPr>
            </a:p>
          </p:txBody>
        </p:sp>
      </p:grpSp>
      <p:grpSp>
        <p:nvGrpSpPr>
          <p:cNvPr id="7" name="组合 37"/>
          <p:cNvGrpSpPr>
            <a:grpSpLocks/>
          </p:cNvGrpSpPr>
          <p:nvPr/>
        </p:nvGrpSpPr>
        <p:grpSpPr bwMode="auto">
          <a:xfrm>
            <a:off x="5455529" y="3004261"/>
            <a:ext cx="3440166" cy="2428456"/>
            <a:chOff x="86232" y="39274"/>
            <a:chExt cx="2373101" cy="3888845"/>
          </a:xfrm>
        </p:grpSpPr>
        <p:sp>
          <p:nvSpPr>
            <p:cNvPr id="67" name="TextBox 11"/>
            <p:cNvSpPr>
              <a:spLocks noChangeArrowheads="1"/>
            </p:cNvSpPr>
            <p:nvPr/>
          </p:nvSpPr>
          <p:spPr bwMode="auto">
            <a:xfrm flipH="1">
              <a:off x="90142" y="704797"/>
              <a:ext cx="2369191" cy="3223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nSpc>
                  <a:spcPct val="130000"/>
                </a:lnSpc>
                <a:spcBef>
                  <a:spcPct val="0"/>
                </a:spcBef>
                <a:buNone/>
              </a:pP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以“十三五”规划制定的目标为依据，确立质量目标和标准，</a:t>
              </a:r>
              <a:endParaRPr lang="en-US" altLang="zh-CN"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buNone/>
              </a:pP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建立“五纵五横一平台”为基本框架的内部质量保证体系，</a:t>
              </a:r>
              <a:endParaRPr lang="en-US" altLang="zh-CN"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buNone/>
              </a:pP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完善“质量计划、质量控制和质量提升”管理流程。</a:t>
              </a:r>
              <a:endParaRPr lang="en-US" altLang="zh-CN"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11"/>
            <p:cNvSpPr>
              <a:spLocks noChangeArrowheads="1"/>
            </p:cNvSpPr>
            <p:nvPr/>
          </p:nvSpPr>
          <p:spPr bwMode="auto">
            <a:xfrm flipH="1">
              <a:off x="405097" y="39274"/>
              <a:ext cx="1591518" cy="640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r>
                <a:rPr lang="zh-CN" altLang="en-US" sz="2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hlinkClick r:id="rId2" action="ppaction://hlinkpres?slideindex=1&amp;slidetitle="/>
                </a:rPr>
                <a:t>目标</a:t>
              </a:r>
              <a:endParaRPr lang="en-US" altLang="zh-CN" sz="2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TextBox 42"/>
            <p:cNvSpPr>
              <a:spLocks noChangeArrowheads="1"/>
            </p:cNvSpPr>
            <p:nvPr/>
          </p:nvSpPr>
          <p:spPr bwMode="auto">
            <a:xfrm>
              <a:off x="86232" y="184510"/>
              <a:ext cx="240177" cy="640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2000" b="1" dirty="0">
                  <a:solidFill>
                    <a:srgbClr val="53C3B0"/>
                  </a:solidFill>
                  <a:latin typeface="Dotum" panose="020B0600000101010101" pitchFamily="34" charset="-127"/>
                  <a:ea typeface="Dotum" panose="020B0600000101010101" pitchFamily="34" charset="-127"/>
                </a:rPr>
                <a:t>B</a:t>
              </a:r>
              <a:endParaRPr lang="zh-CN" altLang="en-US" sz="2000" b="1" dirty="0">
                <a:solidFill>
                  <a:srgbClr val="53C3B0"/>
                </a:solidFill>
                <a:latin typeface="Dotum" panose="020B0600000101010101" pitchFamily="34" charset="-127"/>
                <a:ea typeface="Dotum" panose="020B0600000101010101" pitchFamily="34" charset="-127"/>
              </a:endParaRPr>
            </a:p>
          </p:txBody>
        </p:sp>
        <p:sp>
          <p:nvSpPr>
            <p:cNvPr id="70" name="矩形 69"/>
            <p:cNvSpPr>
              <a:spLocks noChangeArrowheads="1"/>
            </p:cNvSpPr>
            <p:nvPr/>
          </p:nvSpPr>
          <p:spPr bwMode="auto">
            <a:xfrm>
              <a:off x="90144" y="620564"/>
              <a:ext cx="2298312" cy="45719"/>
            </a:xfrm>
            <a:prstGeom prst="rect">
              <a:avLst/>
            </a:prstGeom>
            <a:solidFill>
              <a:srgbClr val="53C3B0"/>
            </a:solidFill>
            <a:ln>
              <a:noFill/>
            </a:ln>
            <a:extLst>
              <a:ext uri="{91240B29-F687-4f45-9708-019B960494DF}">
                <a14:hiddenLine xmlns:a14="http://schemas.microsoft.com/office/drawing/2010/main" xmlns="" w="25400">
                  <a:solidFill>
                    <a:srgbClr val="395E8A"/>
                  </a:solidFill>
                  <a:bevel/>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algn="ctr" eaLnBrk="1" hangingPunct="1">
                <a:spcBef>
                  <a:spcPct val="0"/>
                </a:spcBef>
                <a:buFont typeface="Arial" panose="020B0604020202020204" pitchFamily="34" charset="0"/>
                <a:buNone/>
              </a:pPr>
              <a:endParaRPr lang="zh-CN" altLang="zh-CN" sz="1349">
                <a:solidFill>
                  <a:srgbClr val="1E9600"/>
                </a:solidFill>
                <a:latin typeface="宋体" panose="02010600030101010101" pitchFamily="2" charset="-122"/>
                <a:sym typeface="宋体" panose="02010600030101010101" pitchFamily="2" charset="-122"/>
              </a:endParaRPr>
            </a:p>
          </p:txBody>
        </p:sp>
      </p:grpSp>
      <p:sp>
        <p:nvSpPr>
          <p:cNvPr id="71" name="任意多边形 70"/>
          <p:cNvSpPr>
            <a:spLocks/>
          </p:cNvSpPr>
          <p:nvPr/>
        </p:nvSpPr>
        <p:spPr bwMode="auto">
          <a:xfrm>
            <a:off x="4712333" y="1323367"/>
            <a:ext cx="3585117" cy="558959"/>
          </a:xfrm>
          <a:custGeom>
            <a:avLst/>
            <a:gdLst>
              <a:gd name="T0" fmla="*/ 0 w 2896333"/>
              <a:gd name="T1" fmla="*/ 6789705 h 581025"/>
              <a:gd name="T2" fmla="*/ 665893 w 2896333"/>
              <a:gd name="T3" fmla="*/ 0 h 581025"/>
              <a:gd name="T4" fmla="*/ 5785241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F49022"/>
            </a:solidFill>
            <a:prstDash val="dash"/>
            <a:bevel/>
            <a:headEnd type="oval" w="med" len="med"/>
            <a:tailEnd/>
          </a:ln>
          <a:extLst>
            <a:ext uri="{909E8E84-426E-40dd-AFC4-6F175D3DCCD1}">
              <a14:hiddenFill xmlns:a14="http://schemas.microsoft.com/office/drawing/2010/main" xmlns="">
                <a:solidFill>
                  <a:srgbClr val="FFFFFF"/>
                </a:solidFill>
              </a14:hiddenFill>
            </a:ext>
          </a:extLst>
        </p:spPr>
        <p:txBody>
          <a:bodyPr lIns="91412" tIns="45706" rIns="91412" bIns="45706" anchor="ctr"/>
          <a:lstStyle/>
          <a:p>
            <a:endParaRPr lang="zh-CN" altLang="en-US" sz="1349" dirty="0"/>
          </a:p>
        </p:txBody>
      </p:sp>
      <p:sp>
        <p:nvSpPr>
          <p:cNvPr id="72" name="Oval 54"/>
          <p:cNvSpPr>
            <a:spLocks noChangeArrowheads="1"/>
          </p:cNvSpPr>
          <p:nvPr/>
        </p:nvSpPr>
        <p:spPr bwMode="auto">
          <a:xfrm>
            <a:off x="4482510" y="1839515"/>
            <a:ext cx="83322" cy="68442"/>
          </a:xfrm>
          <a:prstGeom prst="ellipse">
            <a:avLst/>
          </a:prstGeom>
          <a:gradFill rotWithShape="1">
            <a:gsLst>
              <a:gs pos="0">
                <a:srgbClr val="BBBBBB"/>
              </a:gs>
              <a:gs pos="34999">
                <a:srgbClr val="CFCFCF"/>
              </a:gs>
              <a:gs pos="100000">
                <a:srgbClr val="EDEDED"/>
              </a:gs>
            </a:gsLst>
            <a:lin ang="162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lIns="91412" tIns="45706" rIns="91412" bIns="45706"/>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73" name="文本框 72"/>
          <p:cNvSpPr txBox="1"/>
          <p:nvPr/>
        </p:nvSpPr>
        <p:spPr>
          <a:xfrm>
            <a:off x="5171603" y="1320414"/>
            <a:ext cx="3565242" cy="1052596"/>
          </a:xfrm>
          <a:prstGeom prst="rect">
            <a:avLst/>
          </a:prstGeom>
          <a:noFill/>
        </p:spPr>
        <p:txBody>
          <a:bodyPr wrap="square" rtlCol="0">
            <a:spAutoFit/>
          </a:bodyPr>
          <a:lstStyle/>
          <a:p>
            <a:pPr>
              <a:lnSpc>
                <a:spcPct val="130000"/>
              </a:lnSpc>
            </a:pPr>
            <a:r>
              <a:rPr lang="zh-CN" altLang="en-US"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形成内外结合的全方位、多元化质量保证机制，</a:t>
            </a: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培育以自律为主要特征的学院质量文化</a:t>
            </a:r>
            <a:r>
              <a:rPr lang="zh-CN" altLang="en-US"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Group 22"/>
          <p:cNvGrpSpPr>
            <a:grpSpLocks/>
          </p:cNvGrpSpPr>
          <p:nvPr/>
        </p:nvGrpSpPr>
        <p:grpSpPr bwMode="auto">
          <a:xfrm>
            <a:off x="191353" y="1197480"/>
            <a:ext cx="98692" cy="88082"/>
            <a:chOff x="0" y="0"/>
            <a:chExt cx="1035" cy="1019"/>
          </a:xfrm>
        </p:grpSpPr>
        <p:pic>
          <p:nvPicPr>
            <p:cNvPr id="75"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7"/>
              <a:ext cx="707" cy="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sp>
          <p:nvSpPr>
            <p:cNvPr id="76" name="Oval 24"/>
            <p:cNvSpPr>
              <a:spLocks noChangeArrowheads="1"/>
            </p:cNvSpPr>
            <p:nvPr/>
          </p:nvSpPr>
          <p:spPr bwMode="auto">
            <a:xfrm>
              <a:off x="0" y="0"/>
              <a:ext cx="1035" cy="1019"/>
            </a:xfrm>
            <a:prstGeom prst="ellipse">
              <a:avLst/>
            </a:prstGeom>
            <a:solidFill>
              <a:srgbClr val="F77307"/>
            </a:solidFill>
            <a:ln w="19050">
              <a:solidFill>
                <a:srgbClr val="FFFFFF"/>
              </a:solidFill>
              <a:bevel/>
              <a:headEnd/>
              <a:tailEnd/>
            </a:ln>
          </p:spPr>
          <p:txBody>
            <a:bodyPr wrap="none"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349" i="1">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grpSp>
        <p:nvGrpSpPr>
          <p:cNvPr id="9" name="Group 22"/>
          <p:cNvGrpSpPr>
            <a:grpSpLocks/>
          </p:cNvGrpSpPr>
          <p:nvPr/>
        </p:nvGrpSpPr>
        <p:grpSpPr bwMode="auto">
          <a:xfrm>
            <a:off x="192377" y="2092749"/>
            <a:ext cx="98692" cy="88082"/>
            <a:chOff x="0" y="0"/>
            <a:chExt cx="1035" cy="1019"/>
          </a:xfrm>
        </p:grpSpPr>
        <p:pic>
          <p:nvPicPr>
            <p:cNvPr id="78"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7"/>
              <a:ext cx="707" cy="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sp>
          <p:nvSpPr>
            <p:cNvPr id="79" name="Oval 24"/>
            <p:cNvSpPr>
              <a:spLocks noChangeArrowheads="1"/>
            </p:cNvSpPr>
            <p:nvPr/>
          </p:nvSpPr>
          <p:spPr bwMode="auto">
            <a:xfrm>
              <a:off x="0" y="0"/>
              <a:ext cx="1035" cy="1019"/>
            </a:xfrm>
            <a:prstGeom prst="ellipse">
              <a:avLst/>
            </a:prstGeom>
            <a:solidFill>
              <a:srgbClr val="F77307"/>
            </a:solidFill>
            <a:ln w="19050">
              <a:solidFill>
                <a:srgbClr val="FFFFFF"/>
              </a:solidFill>
              <a:bevel/>
              <a:headEnd/>
              <a:tailEnd/>
            </a:ln>
          </p:spPr>
          <p:txBody>
            <a:bodyPr wrap="none"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349" i="1">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grpSp>
        <p:nvGrpSpPr>
          <p:cNvPr id="10" name="Group 22"/>
          <p:cNvGrpSpPr>
            <a:grpSpLocks/>
          </p:cNvGrpSpPr>
          <p:nvPr/>
        </p:nvGrpSpPr>
        <p:grpSpPr bwMode="auto">
          <a:xfrm>
            <a:off x="191353" y="1867783"/>
            <a:ext cx="98692" cy="88082"/>
            <a:chOff x="0" y="0"/>
            <a:chExt cx="1035" cy="1019"/>
          </a:xfrm>
        </p:grpSpPr>
        <p:pic>
          <p:nvPicPr>
            <p:cNvPr id="84"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7"/>
              <a:ext cx="707" cy="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sp>
          <p:nvSpPr>
            <p:cNvPr id="85" name="Oval 24"/>
            <p:cNvSpPr>
              <a:spLocks noChangeArrowheads="1"/>
            </p:cNvSpPr>
            <p:nvPr/>
          </p:nvSpPr>
          <p:spPr bwMode="auto">
            <a:xfrm>
              <a:off x="0" y="0"/>
              <a:ext cx="1035" cy="1019"/>
            </a:xfrm>
            <a:prstGeom prst="ellipse">
              <a:avLst/>
            </a:prstGeom>
            <a:solidFill>
              <a:srgbClr val="F77307"/>
            </a:solidFill>
            <a:ln w="19050">
              <a:solidFill>
                <a:srgbClr val="FFFFFF"/>
              </a:solidFill>
              <a:bevel/>
              <a:headEnd/>
              <a:tailEnd/>
            </a:ln>
          </p:spPr>
          <p:txBody>
            <a:bodyPr wrap="none"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349" i="1">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sp>
        <p:nvSpPr>
          <p:cNvPr id="86" name="任意多边形 70"/>
          <p:cNvSpPr>
            <a:spLocks/>
          </p:cNvSpPr>
          <p:nvPr/>
        </p:nvSpPr>
        <p:spPr bwMode="auto">
          <a:xfrm flipH="1" flipV="1">
            <a:off x="290044" y="3445035"/>
            <a:ext cx="3611304" cy="997052"/>
          </a:xfrm>
          <a:custGeom>
            <a:avLst/>
            <a:gdLst>
              <a:gd name="T0" fmla="*/ 0 w 2896333"/>
              <a:gd name="T1" fmla="*/ 6789705 h 581025"/>
              <a:gd name="T2" fmla="*/ 665893 w 2896333"/>
              <a:gd name="T3" fmla="*/ 0 h 581025"/>
              <a:gd name="T4" fmla="*/ 5785241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53C3B0"/>
            </a:solidFill>
            <a:prstDash val="dash"/>
            <a:bevel/>
            <a:headEnd type="oval" w="med" len="med"/>
            <a:tailEnd/>
          </a:ln>
          <a:extLst>
            <a:ext uri="{909E8E84-426E-40dd-AFC4-6F175D3DCCD1}">
              <a14:hiddenFill xmlns:a14="http://schemas.microsoft.com/office/drawing/2010/main" xmlns="">
                <a:solidFill>
                  <a:srgbClr val="FFFFFF"/>
                </a:solidFill>
              </a14:hiddenFill>
            </a:ext>
          </a:extLst>
        </p:spPr>
        <p:txBody>
          <a:bodyPr lIns="91412" tIns="45706" rIns="91412" bIns="45706" anchor="ctr"/>
          <a:lstStyle/>
          <a:p>
            <a:endParaRPr lang="zh-CN" altLang="en-US" sz="1349" dirty="0">
              <a:ln>
                <a:solidFill>
                  <a:schemeClr val="tx1"/>
                </a:solidFill>
              </a:ln>
              <a:solidFill>
                <a:srgbClr val="53C3B0"/>
              </a:solidFill>
            </a:endParaRPr>
          </a:p>
        </p:txBody>
      </p:sp>
      <p:sp>
        <p:nvSpPr>
          <p:cNvPr id="87" name="Oval 54"/>
          <p:cNvSpPr>
            <a:spLocks noChangeArrowheads="1"/>
          </p:cNvSpPr>
          <p:nvPr/>
        </p:nvSpPr>
        <p:spPr bwMode="auto">
          <a:xfrm>
            <a:off x="3852710" y="3404351"/>
            <a:ext cx="83322" cy="68442"/>
          </a:xfrm>
          <a:prstGeom prst="ellipse">
            <a:avLst/>
          </a:prstGeom>
          <a:gradFill rotWithShape="1">
            <a:gsLst>
              <a:gs pos="0">
                <a:srgbClr val="BBBBBB"/>
              </a:gs>
              <a:gs pos="34999">
                <a:srgbClr val="CFCFCF"/>
              </a:gs>
              <a:gs pos="100000">
                <a:srgbClr val="EDEDED"/>
              </a:gs>
            </a:gsLst>
            <a:lin ang="162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lIns="91412" tIns="45706" rIns="91412" bIns="45706"/>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799">
              <a:solidFill>
                <a:srgbClr val="000000"/>
              </a:solidFill>
              <a:sym typeface="宋体" panose="02010600030101010101" pitchFamily="2" charset="-122"/>
            </a:endParaRPr>
          </a:p>
        </p:txBody>
      </p:sp>
      <p:sp>
        <p:nvSpPr>
          <p:cNvPr id="88" name="文本框 87"/>
          <p:cNvSpPr txBox="1"/>
          <p:nvPr/>
        </p:nvSpPr>
        <p:spPr>
          <a:xfrm>
            <a:off x="257203" y="3469105"/>
            <a:ext cx="3324461" cy="1692771"/>
          </a:xfrm>
          <a:prstGeom prst="rect">
            <a:avLst/>
          </a:prstGeom>
          <a:noFill/>
        </p:spPr>
        <p:txBody>
          <a:bodyPr wrap="square" rtlCol="0">
            <a:spAutoFit/>
          </a:bodyPr>
          <a:lstStyle/>
          <a:p>
            <a:pPr>
              <a:lnSpc>
                <a:spcPct val="130000"/>
              </a:lnSpc>
              <a:spcBef>
                <a:spcPct val="0"/>
              </a:spcBef>
              <a:buNone/>
            </a:pPr>
            <a:r>
              <a:rPr lang="zh-CN" altLang="en-US"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形成</a:t>
            </a:r>
            <a:r>
              <a:rPr lang="zh-CN" altLang="en-US" sz="16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常态化、网络化、全覆盖</a:t>
            </a:r>
            <a:r>
              <a:rPr lang="zh-CN" altLang="en-US"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、具有较强预警功能和激励作用的内部质量保证体系，</a:t>
            </a:r>
            <a:endParaRPr lang="en-US" altLang="zh-CN"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buNone/>
            </a:pPr>
            <a:r>
              <a:rPr lang="zh-CN" altLang="en-US"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实现内部管理水平和人才培养质量的持续提升。</a:t>
            </a:r>
            <a:endParaRPr lang="en-US" altLang="zh-CN" sz="16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Group 22"/>
          <p:cNvGrpSpPr>
            <a:grpSpLocks/>
          </p:cNvGrpSpPr>
          <p:nvPr/>
        </p:nvGrpSpPr>
        <p:grpSpPr bwMode="auto">
          <a:xfrm>
            <a:off x="5292765" y="3519652"/>
            <a:ext cx="98692" cy="88082"/>
            <a:chOff x="0" y="0"/>
            <a:chExt cx="1035" cy="1019"/>
          </a:xfrm>
          <a:solidFill>
            <a:srgbClr val="53C3B0"/>
          </a:solidFill>
        </p:grpSpPr>
        <p:pic>
          <p:nvPicPr>
            <p:cNvPr id="90"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7"/>
              <a:ext cx="707" cy="689"/>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pic>
        <p:sp>
          <p:nvSpPr>
            <p:cNvPr id="91" name="Oval 24"/>
            <p:cNvSpPr>
              <a:spLocks noChangeArrowheads="1"/>
            </p:cNvSpPr>
            <p:nvPr/>
          </p:nvSpPr>
          <p:spPr bwMode="auto">
            <a:xfrm>
              <a:off x="0" y="0"/>
              <a:ext cx="1035" cy="1019"/>
            </a:xfrm>
            <a:prstGeom prst="ellipse">
              <a:avLst/>
            </a:prstGeom>
            <a:grpFill/>
            <a:ln w="19050">
              <a:solidFill>
                <a:srgbClr val="FFFFFF"/>
              </a:solidFill>
              <a:bevel/>
              <a:headEnd/>
              <a:tailEnd/>
            </a:ln>
          </p:spPr>
          <p:txBody>
            <a:bodyPr wrap="none"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349" i="1">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grpSp>
        <p:nvGrpSpPr>
          <p:cNvPr id="12" name="Group 22"/>
          <p:cNvGrpSpPr>
            <a:grpSpLocks/>
          </p:cNvGrpSpPr>
          <p:nvPr/>
        </p:nvGrpSpPr>
        <p:grpSpPr bwMode="auto">
          <a:xfrm>
            <a:off x="5291907" y="4421422"/>
            <a:ext cx="98692" cy="88082"/>
            <a:chOff x="0" y="0"/>
            <a:chExt cx="1035" cy="1019"/>
          </a:xfrm>
          <a:solidFill>
            <a:srgbClr val="53C3B0"/>
          </a:solidFill>
        </p:grpSpPr>
        <p:pic>
          <p:nvPicPr>
            <p:cNvPr id="93"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7"/>
              <a:ext cx="707" cy="689"/>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pic>
        <p:sp>
          <p:nvSpPr>
            <p:cNvPr id="94" name="Oval 24"/>
            <p:cNvSpPr>
              <a:spLocks noChangeArrowheads="1"/>
            </p:cNvSpPr>
            <p:nvPr/>
          </p:nvSpPr>
          <p:spPr bwMode="auto">
            <a:xfrm>
              <a:off x="0" y="0"/>
              <a:ext cx="1035" cy="1019"/>
            </a:xfrm>
            <a:prstGeom prst="ellipse">
              <a:avLst/>
            </a:prstGeom>
            <a:grpFill/>
            <a:ln w="19050">
              <a:solidFill>
                <a:srgbClr val="FFFFFF"/>
              </a:solidFill>
              <a:bevel/>
              <a:headEnd/>
              <a:tailEnd/>
            </a:ln>
          </p:spPr>
          <p:txBody>
            <a:bodyPr wrap="none"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349" i="1">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grpSp>
        <p:nvGrpSpPr>
          <p:cNvPr id="13" name="Group 22"/>
          <p:cNvGrpSpPr>
            <a:grpSpLocks/>
          </p:cNvGrpSpPr>
          <p:nvPr/>
        </p:nvGrpSpPr>
        <p:grpSpPr bwMode="auto">
          <a:xfrm>
            <a:off x="5282385" y="3971489"/>
            <a:ext cx="98692" cy="88082"/>
            <a:chOff x="0" y="0"/>
            <a:chExt cx="1035" cy="1019"/>
          </a:xfrm>
          <a:solidFill>
            <a:srgbClr val="53C3B0"/>
          </a:solidFill>
        </p:grpSpPr>
        <p:pic>
          <p:nvPicPr>
            <p:cNvPr id="96"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7"/>
              <a:ext cx="707" cy="689"/>
            </a:xfrm>
            <a:prstGeom prst="rect">
              <a:avLst/>
            </a:prstGeom>
            <a:grpFill/>
            <a:ln>
              <a:noFill/>
            </a:ln>
            <a:extLst>
              <a:ext uri="{91240B29-F687-4f45-9708-019B960494DF}">
                <a14:hiddenLine xmlns:a14="http://schemas.microsoft.com/office/drawing/2010/main" xmlns="" w="9525">
                  <a:solidFill>
                    <a:srgbClr val="000000"/>
                  </a:solidFill>
                  <a:bevel/>
                  <a:headEnd/>
                  <a:tailEnd/>
                </a14:hiddenLine>
              </a:ext>
            </a:extLst>
          </p:spPr>
        </p:pic>
        <p:sp>
          <p:nvSpPr>
            <p:cNvPr id="97" name="Oval 24"/>
            <p:cNvSpPr>
              <a:spLocks noChangeArrowheads="1"/>
            </p:cNvSpPr>
            <p:nvPr/>
          </p:nvSpPr>
          <p:spPr bwMode="auto">
            <a:xfrm>
              <a:off x="0" y="0"/>
              <a:ext cx="1035" cy="1019"/>
            </a:xfrm>
            <a:prstGeom prst="ellipse">
              <a:avLst/>
            </a:prstGeom>
            <a:grpFill/>
            <a:ln w="19050">
              <a:solidFill>
                <a:srgbClr val="FFFFFF"/>
              </a:solidFill>
              <a:bevel/>
              <a:headEnd/>
              <a:tailEnd/>
            </a:ln>
          </p:spPr>
          <p:txBody>
            <a:bodyPr wrap="none"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349" i="1">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grpSp>
        <p:nvGrpSpPr>
          <p:cNvPr id="14" name="Group 22"/>
          <p:cNvGrpSpPr>
            <a:grpSpLocks/>
          </p:cNvGrpSpPr>
          <p:nvPr/>
        </p:nvGrpSpPr>
        <p:grpSpPr bwMode="auto">
          <a:xfrm>
            <a:off x="198654" y="1640913"/>
            <a:ext cx="98692" cy="88082"/>
            <a:chOff x="0" y="0"/>
            <a:chExt cx="1035" cy="1019"/>
          </a:xfrm>
        </p:grpSpPr>
        <p:pic>
          <p:nvPicPr>
            <p:cNvPr id="99"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7"/>
              <a:ext cx="707" cy="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sp>
          <p:nvSpPr>
            <p:cNvPr id="100" name="Oval 24"/>
            <p:cNvSpPr>
              <a:spLocks noChangeArrowheads="1"/>
            </p:cNvSpPr>
            <p:nvPr/>
          </p:nvSpPr>
          <p:spPr bwMode="auto">
            <a:xfrm>
              <a:off x="0" y="0"/>
              <a:ext cx="1035" cy="1019"/>
            </a:xfrm>
            <a:prstGeom prst="ellipse">
              <a:avLst/>
            </a:prstGeom>
            <a:solidFill>
              <a:srgbClr val="F77307"/>
            </a:solidFill>
            <a:ln w="19050">
              <a:solidFill>
                <a:srgbClr val="FFFFFF"/>
              </a:solidFill>
              <a:bevel/>
              <a:headEnd/>
              <a:tailEnd/>
            </a:ln>
          </p:spPr>
          <p:txBody>
            <a:bodyPr wrap="none" anchor="ct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endParaRPr lang="zh-CN" altLang="zh-CN" sz="1349" i="1">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spTree>
    <p:extLst>
      <p:ext uri="{BB962C8B-B14F-4D97-AF65-F5344CB8AC3E}">
        <p14:creationId xmlns:p14="http://schemas.microsoft.com/office/powerpoint/2010/main" xmlns="" val="5878435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p:cBhvr>
                                        <p:cTn id="9" dur="500"/>
                                        <p:tgtEl>
                                          <p:spTgt spid="3"/>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4" dur="1000" decel="50000" fill="hold">
                                          <p:stCondLst>
                                            <p:cond delay="0"/>
                                          </p:stCondLst>
                                        </p:cTn>
                                        <p:tgtEl>
                                          <p:spTgt spid="5"/>
                                        </p:tgtEl>
                                        <p:attrNameLst>
                                          <p:attrName>ppt_x,ppt_y</p:attrName>
                                        </p:attrNameLst>
                                      </p:cBhvr>
                                      <p:rCtr x="0" y="0"/>
                                    </p:animMotion>
                                    <p:animEffect>
                                      <p:cBhvr>
                                        <p:cTn id="15" dur="1000"/>
                                        <p:tgtEl>
                                          <p:spTgt spid="5"/>
                                        </p:tgtEl>
                                      </p:cBhvr>
                                    </p:animEffect>
                                  </p:childTnLst>
                                </p:cTn>
                              </p:par>
                            </p:childTnLst>
                          </p:cTn>
                        </p:par>
                        <p:par>
                          <p:cTn id="16" fill="hold">
                            <p:stCondLst>
                              <p:cond delay="1500"/>
                            </p:stCondLst>
                            <p:childTnLst>
                              <p:par>
                                <p:cTn id="17" presetID="24"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to="" calcmode="lin" valueType="num">
                                      <p:cBhvr>
                                        <p:cTn id="19" dur="1" fill="hold"/>
                                        <p:tgtEl>
                                          <p:spTgt spid="6"/>
                                        </p:tgtEl>
                                        <p:attrNameLst>
                                          <p:attrName>style.visibility</p:attrName>
                                        </p:attrNameLst>
                                      </p:cBhvr>
                                    </p:anim>
                                  </p:childTnLst>
                                </p:cTn>
                              </p:par>
                            </p:childTnLst>
                          </p:cTn>
                        </p:par>
                        <p:par>
                          <p:cTn id="20" fill="hold">
                            <p:stCondLst>
                              <p:cond delay="1500"/>
                            </p:stCondLst>
                            <p:childTnLst>
                              <p:par>
                                <p:cTn id="21" presetID="24"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to="" calcmode="lin" valueType="num">
                                      <p:cBhvr>
                                        <p:cTn id="23" dur="1" fill="hold"/>
                                        <p:tgtEl>
                                          <p:spTgt spid="7"/>
                                        </p:tgtEl>
                                        <p:attrNameLst>
                                          <p:attrName>style.visibility</p:attrName>
                                        </p:attrNameLst>
                                      </p:cBhvr>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p:cBhvr>
                                        <p:cTn id="27" dur="500"/>
                                        <p:tgtEl>
                                          <p:spTgt spid="71"/>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p:cBhvr>
                                        <p:cTn id="31" dur="500"/>
                                        <p:tgtEl>
                                          <p:spTgt spid="72"/>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86"/>
                                        </p:tgtEl>
                                        <p:attrNameLst>
                                          <p:attrName>style.visibility</p:attrName>
                                        </p:attrNameLst>
                                      </p:cBhvr>
                                      <p:to>
                                        <p:strVal val="visible"/>
                                      </p:to>
                                    </p:set>
                                    <p:animEffect>
                                      <p:cBhvr>
                                        <p:cTn id="35" dur="500"/>
                                        <p:tgtEl>
                                          <p:spTgt spid="86"/>
                                        </p:tgtEl>
                                      </p:cBhvr>
                                    </p:animEffect>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87"/>
                                        </p:tgtEl>
                                        <p:attrNameLst>
                                          <p:attrName>style.visibility</p:attrName>
                                        </p:attrNameLst>
                                      </p:cBhvr>
                                      <p:to>
                                        <p:strVal val="visible"/>
                                      </p:to>
                                    </p:set>
                                    <p:animEffect>
                                      <p:cBhvr>
                                        <p:cTn id="3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bldLvl="0" animBg="1" autoUpdateAnimBg="0"/>
      <p:bldP spid="86" grpId="0" animBg="1"/>
      <p:bldP spid="87" grpId="0" bldLvl="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94"/>
          <p:cNvGrpSpPr/>
          <p:nvPr/>
        </p:nvGrpSpPr>
        <p:grpSpPr>
          <a:xfrm>
            <a:off x="25438" y="46175"/>
            <a:ext cx="8861639" cy="5638133"/>
            <a:chOff x="230478" y="55410"/>
            <a:chExt cx="11815518" cy="6765760"/>
          </a:xfrm>
        </p:grpSpPr>
        <p:sp>
          <p:nvSpPr>
            <p:cNvPr id="96" name="矩形 95"/>
            <p:cNvSpPr/>
            <p:nvPr/>
          </p:nvSpPr>
          <p:spPr>
            <a:xfrm>
              <a:off x="1539103" y="5359762"/>
              <a:ext cx="8831634" cy="1461408"/>
            </a:xfrm>
            <a:prstGeom prst="rect">
              <a:avLst/>
            </a:prstGeom>
            <a:noFill/>
            <a:ln>
              <a:solidFill>
                <a:srgbClr val="7CAF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7" name="矩形 96"/>
            <p:cNvSpPr/>
            <p:nvPr/>
          </p:nvSpPr>
          <p:spPr>
            <a:xfrm>
              <a:off x="1539103" y="2897746"/>
              <a:ext cx="8831634" cy="2435067"/>
            </a:xfrm>
            <a:prstGeom prst="rect">
              <a:avLst/>
            </a:prstGeom>
            <a:noFill/>
            <a:ln>
              <a:solidFill>
                <a:srgbClr val="76B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8" name="矩形 97"/>
            <p:cNvSpPr/>
            <p:nvPr/>
          </p:nvSpPr>
          <p:spPr>
            <a:xfrm>
              <a:off x="1539103" y="55410"/>
              <a:ext cx="8831634" cy="1337961"/>
            </a:xfrm>
            <a:prstGeom prst="rect">
              <a:avLst/>
            </a:prstGeom>
            <a:noFill/>
            <a:ln>
              <a:solidFill>
                <a:srgbClr val="FF7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9" name="矩形 98"/>
            <p:cNvSpPr/>
            <p:nvPr/>
          </p:nvSpPr>
          <p:spPr>
            <a:xfrm>
              <a:off x="1539103" y="1465943"/>
              <a:ext cx="8831634" cy="1392076"/>
            </a:xfrm>
            <a:prstGeom prst="rect">
              <a:avLst/>
            </a:prstGeom>
            <a:noFill/>
            <a:ln>
              <a:solidFill>
                <a:srgbClr val="FFD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0" name="Rectangle 6"/>
            <p:cNvSpPr>
              <a:spLocks noChangeArrowheads="1"/>
            </p:cNvSpPr>
            <p:nvPr/>
          </p:nvSpPr>
          <p:spPr bwMode="auto">
            <a:xfrm>
              <a:off x="4221772" y="304979"/>
              <a:ext cx="858468" cy="282199"/>
            </a:xfrm>
            <a:prstGeom prst="rect">
              <a:avLst/>
            </a:prstGeom>
            <a:solidFill>
              <a:srgbClr val="FF0000"/>
            </a:solidFill>
            <a:ln>
              <a:solidFill>
                <a:schemeClr val="bg1">
                  <a:lumMod val="95000"/>
                </a:schemeClr>
              </a:solidFill>
              <a:headEnd/>
              <a:tailEnd/>
            </a:ln>
          </p:spPr>
          <p:style>
            <a:lnRef idx="1">
              <a:schemeClr val="accent1"/>
            </a:lnRef>
            <a:fillRef idx="2">
              <a:schemeClr val="accent1"/>
            </a:fillRef>
            <a:effectRef idx="1">
              <a:schemeClr val="accent1"/>
            </a:effectRef>
            <a:fontRef idx="minor">
              <a:schemeClr val="dk1"/>
            </a:fontRef>
          </p:style>
          <p:txBody>
            <a:bodyPr vert="horz" wrap="square" lIns="54000" tIns="45720" rIns="54000" bIns="45720" numCol="1" anchor="ctr" anchorCtr="1" compatLnSpc="1">
              <a:prstTxWarp prst="textNoShape">
                <a:avLst/>
              </a:prstTxWarp>
            </a:bodyPr>
            <a:lstStyle/>
            <a:p>
              <a:pPr algn="ctr" defTabSz="713232" eaLnBrk="0" fontAlgn="base" hangingPunct="0">
                <a:spcBef>
                  <a:spcPct val="0"/>
                </a:spcBef>
                <a:spcAft>
                  <a:spcPct val="0"/>
                </a:spcAft>
                <a:defRPr/>
              </a:pPr>
              <a:r>
                <a:rPr lang="zh-CN" altLang="en-US" sz="1050" dirty="0">
                  <a:solidFill>
                    <a:prstClr val="black"/>
                  </a:solidFill>
                  <a:latin typeface="微软雅黑" panose="020B0503020204020204" pitchFamily="34" charset="-122"/>
                  <a:ea typeface="微软雅黑" panose="020B0503020204020204" pitchFamily="34" charset="-122"/>
                </a:rPr>
                <a:t>党委领导</a:t>
              </a:r>
            </a:p>
          </p:txBody>
        </p:sp>
        <p:sp>
          <p:nvSpPr>
            <p:cNvPr id="101" name="Rectangle 7"/>
            <p:cNvSpPr>
              <a:spLocks noChangeArrowheads="1"/>
            </p:cNvSpPr>
            <p:nvPr/>
          </p:nvSpPr>
          <p:spPr bwMode="auto">
            <a:xfrm>
              <a:off x="4221772" y="672245"/>
              <a:ext cx="1874228" cy="360000"/>
            </a:xfrm>
            <a:prstGeom prst="rect">
              <a:avLst/>
            </a:prstGeom>
            <a:solidFill>
              <a:srgbClr val="FF0000"/>
            </a:solidFill>
            <a:ln>
              <a:solidFill>
                <a:schemeClr val="bg1">
                  <a:lumMod val="95000"/>
                </a:schemeClr>
              </a:solidFill>
              <a:headEnd/>
              <a:tailEnd/>
            </a:ln>
          </p:spPr>
          <p:style>
            <a:lnRef idx="1">
              <a:schemeClr val="accent1"/>
            </a:lnRef>
            <a:fillRef idx="3">
              <a:schemeClr val="accent1"/>
            </a:fillRef>
            <a:effectRef idx="2">
              <a:schemeClr val="accent1"/>
            </a:effectRef>
            <a:fontRef idx="minor">
              <a:schemeClr val="lt1"/>
            </a:fontRef>
          </p:style>
          <p:txBody>
            <a:bodyPr vert="horz" wrap="square" lIns="54000" tIns="45720" rIns="54000" bIns="45720" numCol="1" anchor="ctr" anchorCtr="1" compatLnSpc="1">
              <a:prstTxWarp prst="textNoShape">
                <a:avLst/>
              </a:prstTxWarp>
            </a:bodyPr>
            <a:lstStyle/>
            <a:p>
              <a:pPr algn="ctr" defTabSz="713232" eaLnBrk="0" fontAlgn="base" hangingPunct="0">
                <a:spcBef>
                  <a:spcPct val="0"/>
                </a:spcBef>
                <a:spcAft>
                  <a:spcPct val="0"/>
                </a:spcAft>
                <a:defRPr/>
              </a:pPr>
              <a:r>
                <a:rPr lang="zh-CN" altLang="en-US" sz="1100" dirty="0">
                  <a:solidFill>
                    <a:srgbClr val="FFFF00"/>
                  </a:solidFill>
                  <a:latin typeface="微软雅黑" panose="020B0503020204020204" pitchFamily="34" charset="-122"/>
                  <a:ea typeface="微软雅黑" panose="020B0503020204020204" pitchFamily="34" charset="-122"/>
                </a:rPr>
                <a:t>质量保证委员会</a:t>
              </a:r>
            </a:p>
          </p:txBody>
        </p:sp>
        <p:sp>
          <p:nvSpPr>
            <p:cNvPr id="102" name="Rectangle 9"/>
            <p:cNvSpPr>
              <a:spLocks noChangeArrowheads="1"/>
            </p:cNvSpPr>
            <p:nvPr/>
          </p:nvSpPr>
          <p:spPr bwMode="auto">
            <a:xfrm>
              <a:off x="5228049" y="304979"/>
              <a:ext cx="864000" cy="288000"/>
            </a:xfrm>
            <a:prstGeom prst="rect">
              <a:avLst/>
            </a:prstGeom>
            <a:solidFill>
              <a:srgbClr val="FF0000"/>
            </a:solidFill>
            <a:ln>
              <a:solidFill>
                <a:schemeClr val="bg1">
                  <a:lumMod val="95000"/>
                </a:schemeClr>
              </a:solidFill>
              <a:headEnd/>
              <a:tailEnd/>
            </a:ln>
          </p:spPr>
          <p:style>
            <a:lnRef idx="1">
              <a:schemeClr val="accent1"/>
            </a:lnRef>
            <a:fillRef idx="2">
              <a:schemeClr val="accent1"/>
            </a:fillRef>
            <a:effectRef idx="1">
              <a:schemeClr val="accent1"/>
            </a:effectRef>
            <a:fontRef idx="minor">
              <a:schemeClr val="dk1"/>
            </a:fontRef>
          </p:style>
          <p:txBody>
            <a:bodyPr vert="horz" wrap="square" lIns="54000" tIns="45720" rIns="54000" bIns="45720" numCol="1" anchor="ctr" anchorCtr="1" compatLnSpc="1">
              <a:prstTxWarp prst="textNoShape">
                <a:avLst/>
              </a:prstTxWarp>
            </a:bodyPr>
            <a:lstStyle/>
            <a:p>
              <a:pPr algn="ctr" defTabSz="713232" eaLnBrk="0" fontAlgn="base" hangingPunct="0">
                <a:spcBef>
                  <a:spcPct val="0"/>
                </a:spcBef>
                <a:spcAft>
                  <a:spcPct val="0"/>
                </a:spcAft>
                <a:defRPr/>
              </a:pPr>
              <a:r>
                <a:rPr lang="zh-CN" altLang="en-US" sz="1050" dirty="0">
                  <a:solidFill>
                    <a:prstClr val="black"/>
                  </a:solidFill>
                  <a:latin typeface="微软雅黑" panose="020B0503020204020204" pitchFamily="34" charset="-122"/>
                  <a:ea typeface="微软雅黑" panose="020B0503020204020204" pitchFamily="34" charset="-122"/>
                </a:rPr>
                <a:t>院长指挥</a:t>
              </a:r>
            </a:p>
          </p:txBody>
        </p:sp>
        <p:sp>
          <p:nvSpPr>
            <p:cNvPr id="103" name="AutoShape 20"/>
            <p:cNvSpPr>
              <a:spLocks noChangeArrowheads="1"/>
            </p:cNvSpPr>
            <p:nvPr/>
          </p:nvSpPr>
          <p:spPr bwMode="auto">
            <a:xfrm>
              <a:off x="2418189" y="2989166"/>
              <a:ext cx="1548000" cy="2272650"/>
            </a:xfrm>
            <a:prstGeom prst="roundRect">
              <a:avLst>
                <a:gd name="adj" fmla="val 6488"/>
              </a:avLst>
            </a:prstGeom>
            <a:solidFill>
              <a:srgbClr val="F2F2F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04" name="AutoShape 21"/>
            <p:cNvSpPr>
              <a:spLocks noChangeArrowheads="1"/>
            </p:cNvSpPr>
            <p:nvPr/>
          </p:nvSpPr>
          <p:spPr bwMode="auto">
            <a:xfrm>
              <a:off x="3739621" y="1554660"/>
              <a:ext cx="4159779" cy="1269896"/>
            </a:xfrm>
            <a:prstGeom prst="roundRect">
              <a:avLst>
                <a:gd name="adj" fmla="val 3483"/>
              </a:avLst>
            </a:prstGeom>
            <a:solidFill>
              <a:srgbClr val="F2F2F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05" name="Rectangle 22"/>
            <p:cNvSpPr>
              <a:spLocks noChangeArrowheads="1"/>
            </p:cNvSpPr>
            <p:nvPr/>
          </p:nvSpPr>
          <p:spPr bwMode="auto">
            <a:xfrm>
              <a:off x="1687897" y="473632"/>
              <a:ext cx="1371222" cy="360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4000" tIns="45720" rIns="54000" bIns="45720" numCol="1" anchor="ctr" anchorCtr="1" compatLnSpc="1">
              <a:prstTxWarp prst="textNoShape">
                <a:avLst/>
              </a:prstTxWarp>
            </a:bodyPr>
            <a:lstStyle/>
            <a:p>
              <a:pPr algn="ctr" defTabSz="713232" eaLnBrk="0" fontAlgn="base" hangingPunct="0">
                <a:spcBef>
                  <a:spcPct val="0"/>
                </a:spcBef>
                <a:spcAft>
                  <a:spcPct val="0"/>
                </a:spcAft>
                <a:defRPr/>
              </a:pPr>
              <a:r>
                <a:rPr lang="zh-CN" altLang="zh-CN" sz="1100" dirty="0">
                  <a:solidFill>
                    <a:prstClr val="black"/>
                  </a:solidFill>
                  <a:latin typeface="微软雅黑" panose="020B0503020204020204" pitchFamily="34" charset="-122"/>
                  <a:ea typeface="微软雅黑" panose="020B0503020204020204" pitchFamily="34" charset="-122"/>
                </a:rPr>
                <a:t>决策指挥</a:t>
              </a:r>
              <a:r>
                <a:rPr lang="zh-CN" altLang="en-US" sz="1100" dirty="0">
                  <a:solidFill>
                    <a:prstClr val="black"/>
                  </a:solidFill>
                  <a:latin typeface="微软雅黑" panose="020B0503020204020204" pitchFamily="34" charset="-122"/>
                  <a:ea typeface="微软雅黑" panose="020B0503020204020204" pitchFamily="34" charset="-122"/>
                </a:rPr>
                <a:t>系统</a:t>
              </a:r>
            </a:p>
          </p:txBody>
        </p:sp>
        <p:sp>
          <p:nvSpPr>
            <p:cNvPr id="106" name="Rectangle 23"/>
            <p:cNvSpPr>
              <a:spLocks noChangeArrowheads="1"/>
            </p:cNvSpPr>
            <p:nvPr/>
          </p:nvSpPr>
          <p:spPr bwMode="auto">
            <a:xfrm>
              <a:off x="1687897" y="2666316"/>
              <a:ext cx="399834" cy="31041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4000" tIns="45720" rIns="54000" bIns="45720" numCol="1" anchor="ctr" anchorCtr="1" compatLnSpc="1">
              <a:prstTxWarp prst="textNoShape">
                <a:avLst/>
              </a:prstTxWarp>
            </a:bodyPr>
            <a:lstStyle/>
            <a:p>
              <a:pPr defTabSz="713232">
                <a:defRPr/>
              </a:pPr>
              <a:r>
                <a:rPr lang="zh-CN" altLang="zh-CN" sz="1100" dirty="0">
                  <a:solidFill>
                    <a:prstClr val="black"/>
                  </a:solidFill>
                  <a:latin typeface="微软雅黑" panose="020B0503020204020204" pitchFamily="34" charset="-122"/>
                  <a:ea typeface="微软雅黑" panose="020B0503020204020204" pitchFamily="34" charset="-122"/>
                </a:rPr>
                <a:t>质量生成</a:t>
              </a:r>
              <a:r>
                <a:rPr lang="zh-CN" altLang="en-US" sz="1100" dirty="0">
                  <a:solidFill>
                    <a:prstClr val="black"/>
                  </a:solidFill>
                  <a:latin typeface="微软雅黑" panose="020B0503020204020204" pitchFamily="34" charset="-122"/>
                  <a:ea typeface="微软雅黑" panose="020B0503020204020204" pitchFamily="34" charset="-122"/>
                </a:rPr>
                <a:t>系统</a:t>
              </a:r>
              <a:endParaRPr lang="zh-CN" altLang="zh-CN" sz="1100" dirty="0">
                <a:solidFill>
                  <a:prstClr val="black"/>
                </a:solidFill>
                <a:latin typeface="微软雅黑" panose="020B0503020204020204" pitchFamily="34" charset="-122"/>
                <a:ea typeface="微软雅黑" panose="020B0503020204020204" pitchFamily="34" charset="-122"/>
              </a:endParaRPr>
            </a:p>
          </p:txBody>
        </p:sp>
        <p:sp>
          <p:nvSpPr>
            <p:cNvPr id="107" name="Rectangle 24"/>
            <p:cNvSpPr>
              <a:spLocks noChangeArrowheads="1"/>
            </p:cNvSpPr>
            <p:nvPr/>
          </p:nvSpPr>
          <p:spPr bwMode="auto">
            <a:xfrm>
              <a:off x="1687897" y="1546939"/>
              <a:ext cx="1368000" cy="360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4000" tIns="45720" rIns="54000" bIns="45720" numCol="1" anchor="ctr" anchorCtr="1" compatLnSpc="1">
              <a:prstTxWarp prst="textNoShape">
                <a:avLst/>
              </a:prstTxWarp>
            </a:bodyPr>
            <a:lstStyle/>
            <a:p>
              <a:pPr defTabSz="713232">
                <a:defRPr/>
              </a:pPr>
              <a:r>
                <a:rPr lang="zh-CN" altLang="zh-CN" sz="1100" dirty="0">
                  <a:solidFill>
                    <a:prstClr val="black"/>
                  </a:solidFill>
                  <a:latin typeface="微软雅黑" panose="020B0503020204020204" pitchFamily="34" charset="-122"/>
                  <a:ea typeface="微软雅黑" panose="020B0503020204020204" pitchFamily="34" charset="-122"/>
                </a:rPr>
                <a:t>资源建设</a:t>
              </a:r>
              <a:r>
                <a:rPr lang="zh-CN" altLang="en-US" sz="1100" dirty="0">
                  <a:solidFill>
                    <a:prstClr val="black"/>
                  </a:solidFill>
                  <a:latin typeface="微软雅黑" panose="020B0503020204020204" pitchFamily="34" charset="-122"/>
                  <a:ea typeface="微软雅黑" panose="020B0503020204020204" pitchFamily="34" charset="-122"/>
                </a:rPr>
                <a:t>系统</a:t>
              </a:r>
              <a:endParaRPr lang="zh-CN" altLang="zh-CN" sz="1100" dirty="0">
                <a:solidFill>
                  <a:prstClr val="black"/>
                </a:solidFill>
                <a:latin typeface="微软雅黑" panose="020B0503020204020204" pitchFamily="34" charset="-122"/>
                <a:ea typeface="微软雅黑" panose="020B0503020204020204" pitchFamily="34" charset="-122"/>
              </a:endParaRPr>
            </a:p>
          </p:txBody>
        </p:sp>
        <p:sp>
          <p:nvSpPr>
            <p:cNvPr id="108" name="Rectangle 25"/>
            <p:cNvSpPr>
              <a:spLocks noChangeArrowheads="1"/>
            </p:cNvSpPr>
            <p:nvPr/>
          </p:nvSpPr>
          <p:spPr bwMode="auto">
            <a:xfrm>
              <a:off x="1687897" y="2099578"/>
              <a:ext cx="1368000" cy="360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4000" tIns="45720" rIns="54000" bIns="45720" numCol="1" anchor="ctr" anchorCtr="1" compatLnSpc="1">
              <a:prstTxWarp prst="textNoShape">
                <a:avLst/>
              </a:prstTxWarp>
            </a:bodyPr>
            <a:lstStyle/>
            <a:p>
              <a:pPr defTabSz="713232">
                <a:defRPr/>
              </a:pPr>
              <a:r>
                <a:rPr lang="zh-CN" altLang="zh-CN" sz="1100" dirty="0">
                  <a:solidFill>
                    <a:prstClr val="black"/>
                  </a:solidFill>
                  <a:latin typeface="微软雅黑" panose="020B0503020204020204" pitchFamily="34" charset="-122"/>
                  <a:ea typeface="微软雅黑" panose="020B0503020204020204" pitchFamily="34" charset="-122"/>
                </a:rPr>
                <a:t>支持服务</a:t>
              </a:r>
              <a:r>
                <a:rPr lang="zh-CN" altLang="en-US" sz="1100" dirty="0">
                  <a:solidFill>
                    <a:prstClr val="black"/>
                  </a:solidFill>
                  <a:latin typeface="微软雅黑" panose="020B0503020204020204" pitchFamily="34" charset="-122"/>
                  <a:ea typeface="微软雅黑" panose="020B0503020204020204" pitchFamily="34" charset="-122"/>
                </a:rPr>
                <a:t>系统</a:t>
              </a:r>
              <a:endParaRPr lang="zh-CN" altLang="zh-CN" sz="1100" dirty="0">
                <a:solidFill>
                  <a:prstClr val="black"/>
                </a:solidFill>
                <a:latin typeface="微软雅黑" panose="020B0503020204020204" pitchFamily="34" charset="-122"/>
                <a:ea typeface="微软雅黑" panose="020B0503020204020204" pitchFamily="34" charset="-122"/>
              </a:endParaRPr>
            </a:p>
          </p:txBody>
        </p:sp>
        <p:sp>
          <p:nvSpPr>
            <p:cNvPr id="109" name="Rectangle 26"/>
            <p:cNvSpPr>
              <a:spLocks noChangeArrowheads="1"/>
            </p:cNvSpPr>
            <p:nvPr/>
          </p:nvSpPr>
          <p:spPr bwMode="auto">
            <a:xfrm>
              <a:off x="9854902" y="1866699"/>
              <a:ext cx="364556" cy="186556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54000" tIns="45720" rIns="54000" bIns="45720" numCol="1" anchor="ctr" anchorCtr="1" compatLnSpc="1">
              <a:prstTxWarp prst="textNoShape">
                <a:avLst/>
              </a:prstTxWarp>
            </a:bodyPr>
            <a:lstStyle/>
            <a:p>
              <a:pPr defTabSz="713232">
                <a:defRPr/>
              </a:pPr>
              <a:r>
                <a:rPr lang="zh-CN" altLang="zh-CN" sz="1100" dirty="0">
                  <a:solidFill>
                    <a:prstClr val="black"/>
                  </a:solidFill>
                  <a:latin typeface="微软雅黑" panose="020B0503020204020204" pitchFamily="34" charset="-122"/>
                  <a:ea typeface="微软雅黑" panose="020B0503020204020204" pitchFamily="34" charset="-122"/>
                </a:rPr>
                <a:t>监督控制</a:t>
              </a:r>
              <a:r>
                <a:rPr lang="zh-CN" altLang="en-US" sz="1100" dirty="0">
                  <a:solidFill>
                    <a:prstClr val="black"/>
                  </a:solidFill>
                  <a:latin typeface="微软雅黑" panose="020B0503020204020204" pitchFamily="34" charset="-122"/>
                  <a:ea typeface="微软雅黑" panose="020B0503020204020204" pitchFamily="34" charset="-122"/>
                </a:rPr>
                <a:t>系统</a:t>
              </a:r>
              <a:endParaRPr lang="zh-CN" altLang="zh-CN" sz="1100" dirty="0">
                <a:solidFill>
                  <a:prstClr val="black"/>
                </a:solidFill>
                <a:latin typeface="微软雅黑" panose="020B0503020204020204" pitchFamily="34" charset="-122"/>
                <a:ea typeface="微软雅黑" panose="020B0503020204020204" pitchFamily="34" charset="-122"/>
              </a:endParaRPr>
            </a:p>
          </p:txBody>
        </p:sp>
        <p:sp>
          <p:nvSpPr>
            <p:cNvPr id="110" name="Rectangle 28"/>
            <p:cNvSpPr>
              <a:spLocks noChangeArrowheads="1"/>
            </p:cNvSpPr>
            <p:nvPr/>
          </p:nvSpPr>
          <p:spPr bwMode="auto">
            <a:xfrm>
              <a:off x="2508189" y="3431741"/>
              <a:ext cx="1368000"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专业建设规划</a:t>
              </a:r>
            </a:p>
          </p:txBody>
        </p:sp>
        <p:sp>
          <p:nvSpPr>
            <p:cNvPr id="111" name="Rectangle 29"/>
            <p:cNvSpPr>
              <a:spLocks noChangeArrowheads="1"/>
            </p:cNvSpPr>
            <p:nvPr/>
          </p:nvSpPr>
          <p:spPr bwMode="auto">
            <a:xfrm>
              <a:off x="2521879" y="3775775"/>
              <a:ext cx="1340620"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专业建设方案</a:t>
              </a:r>
            </a:p>
          </p:txBody>
        </p:sp>
        <p:sp>
          <p:nvSpPr>
            <p:cNvPr id="112" name="Rectangle 34"/>
            <p:cNvSpPr>
              <a:spLocks noChangeArrowheads="1"/>
            </p:cNvSpPr>
            <p:nvPr/>
          </p:nvSpPr>
          <p:spPr bwMode="auto">
            <a:xfrm>
              <a:off x="2447326" y="3081210"/>
              <a:ext cx="1489726" cy="258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txBody>
            <a:bodyPr vert="horz" wrap="square" lIns="54000" tIns="45720" rIns="54000" bIns="45720" numCol="1" anchor="t" anchorCtr="0" compatLnSpc="1">
              <a:prstTxWarp prst="textNoShape">
                <a:avLst/>
              </a:prstTxWarp>
            </a:bodyPr>
            <a:lstStyle/>
            <a:p>
              <a:pPr algn="ctr" defTabSz="713232" eaLnBrk="0" fontAlgn="base" hangingPunct="0">
                <a:spcBef>
                  <a:spcPct val="0"/>
                </a:spcBef>
                <a:spcAft>
                  <a:spcPct val="0"/>
                </a:spcAft>
                <a:defRPr/>
              </a:pPr>
              <a:r>
                <a:rPr lang="zh-CN" altLang="en-US" sz="900" b="1" dirty="0">
                  <a:solidFill>
                    <a:srgbClr val="C00000"/>
                  </a:solidFill>
                  <a:latin typeface="微软雅黑" panose="020B0503020204020204" pitchFamily="34" charset="-122"/>
                  <a:ea typeface="微软雅黑" panose="020B0503020204020204" pitchFamily="34" charset="-122"/>
                </a:rPr>
                <a:t>专业层面质量保证</a:t>
              </a:r>
            </a:p>
          </p:txBody>
        </p:sp>
        <p:sp>
          <p:nvSpPr>
            <p:cNvPr id="113" name="AutoShape 35"/>
            <p:cNvSpPr>
              <a:spLocks noChangeArrowheads="1"/>
            </p:cNvSpPr>
            <p:nvPr/>
          </p:nvSpPr>
          <p:spPr bwMode="auto">
            <a:xfrm>
              <a:off x="4319426" y="3036199"/>
              <a:ext cx="1548000" cy="2225617"/>
            </a:xfrm>
            <a:prstGeom prst="roundRect">
              <a:avLst>
                <a:gd name="adj" fmla="val 7426"/>
              </a:avLst>
            </a:prstGeom>
            <a:solidFill>
              <a:srgbClr val="F2F2F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14" name="Rectangle 41"/>
            <p:cNvSpPr>
              <a:spLocks noChangeArrowheads="1"/>
            </p:cNvSpPr>
            <p:nvPr/>
          </p:nvSpPr>
          <p:spPr bwMode="auto">
            <a:xfrm>
              <a:off x="4348563" y="3092970"/>
              <a:ext cx="1489726" cy="258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txBody>
            <a:bodyPr vert="horz" wrap="square" lIns="54000" tIns="45720" rIns="54000" bIns="45720" numCol="1" anchor="t" anchorCtr="0" compatLnSpc="1">
              <a:prstTxWarp prst="textNoShape">
                <a:avLst/>
              </a:prstTxWarp>
            </a:bodyPr>
            <a:lstStyle/>
            <a:p>
              <a:pPr algn="ctr" eaLnBrk="0" fontAlgn="base" hangingPunct="0">
                <a:spcBef>
                  <a:spcPct val="0"/>
                </a:spcBef>
                <a:spcAft>
                  <a:spcPct val="0"/>
                </a:spcAft>
              </a:pPr>
              <a:r>
                <a:rPr lang="zh-CN" altLang="en-US" sz="900" b="1" dirty="0">
                  <a:solidFill>
                    <a:srgbClr val="C00000"/>
                  </a:solidFill>
                  <a:latin typeface="微软雅黑" panose="020B0503020204020204" pitchFamily="34" charset="-122"/>
                  <a:ea typeface="微软雅黑" panose="020B0503020204020204" pitchFamily="34" charset="-122"/>
                </a:rPr>
                <a:t>课程层面质量保证</a:t>
              </a:r>
            </a:p>
          </p:txBody>
        </p:sp>
        <p:sp>
          <p:nvSpPr>
            <p:cNvPr id="115" name="AutoShape 50"/>
            <p:cNvSpPr>
              <a:spLocks noChangeArrowheads="1"/>
            </p:cNvSpPr>
            <p:nvPr/>
          </p:nvSpPr>
          <p:spPr bwMode="auto">
            <a:xfrm>
              <a:off x="4002365" y="4166851"/>
              <a:ext cx="276225" cy="203200"/>
            </a:xfrm>
            <a:prstGeom prst="leftRightArrow">
              <a:avLst>
                <a:gd name="adj1" fmla="val 50000"/>
                <a:gd name="adj2" fmla="val 27188"/>
              </a:avLst>
            </a:prstGeom>
            <a:solidFill>
              <a:srgbClr val="F2F2F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16" name="AutoShape 51"/>
            <p:cNvSpPr>
              <a:spLocks noChangeArrowheads="1"/>
            </p:cNvSpPr>
            <p:nvPr/>
          </p:nvSpPr>
          <p:spPr bwMode="auto">
            <a:xfrm>
              <a:off x="5907410" y="4099380"/>
              <a:ext cx="276225" cy="203200"/>
            </a:xfrm>
            <a:prstGeom prst="leftRightArrow">
              <a:avLst>
                <a:gd name="adj1" fmla="val 50000"/>
                <a:gd name="adj2" fmla="val 27188"/>
              </a:avLst>
            </a:prstGeom>
            <a:solidFill>
              <a:srgbClr val="F2F2F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17" name="AutoShape 52"/>
            <p:cNvSpPr>
              <a:spLocks noChangeArrowheads="1"/>
            </p:cNvSpPr>
            <p:nvPr/>
          </p:nvSpPr>
          <p:spPr bwMode="auto">
            <a:xfrm>
              <a:off x="5589010" y="2774037"/>
              <a:ext cx="187325" cy="228600"/>
            </a:xfrm>
            <a:prstGeom prst="upDownArrow">
              <a:avLst>
                <a:gd name="adj1" fmla="val 50000"/>
                <a:gd name="adj2" fmla="val 24407"/>
              </a:avLst>
            </a:prstGeom>
            <a:solidFill>
              <a:srgbClr val="F2F2F2"/>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18" name="AutoShape 53"/>
            <p:cNvSpPr>
              <a:spLocks noChangeArrowheads="1"/>
            </p:cNvSpPr>
            <p:nvPr/>
          </p:nvSpPr>
          <p:spPr bwMode="auto">
            <a:xfrm>
              <a:off x="5944060" y="5214852"/>
              <a:ext cx="187325" cy="228600"/>
            </a:xfrm>
            <a:prstGeom prst="upDownArrow">
              <a:avLst>
                <a:gd name="adj1" fmla="val 50000"/>
                <a:gd name="adj2" fmla="val 24407"/>
              </a:avLst>
            </a:prstGeom>
            <a:solidFill>
              <a:srgbClr val="F2F2F2"/>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19" name="Rectangle 54"/>
            <p:cNvSpPr>
              <a:spLocks noChangeArrowheads="1"/>
            </p:cNvSpPr>
            <p:nvPr/>
          </p:nvSpPr>
          <p:spPr bwMode="auto">
            <a:xfrm>
              <a:off x="2520270" y="5508779"/>
              <a:ext cx="1300896" cy="50414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54000" tIns="45720" rIns="54000" bIns="45720" numCol="1" anchor="ctr" anchorCtr="1" compatLnSpc="1">
              <a:prstTxWarp prst="textNoShape">
                <a:avLst/>
              </a:prstTxWarp>
            </a:bodyPr>
            <a:lstStyle/>
            <a:p>
              <a:pPr algn="ctr" defTabSz="713232" eaLnBrk="0" fontAlgn="base" hangingPunct="0">
                <a:lnSpc>
                  <a:spcPct val="110000"/>
                </a:lnSpc>
                <a:spcBef>
                  <a:spcPct val="0"/>
                </a:spcBef>
                <a:spcAft>
                  <a:spcPct val="0"/>
                </a:spcAft>
                <a:defRPr/>
              </a:pPr>
              <a:r>
                <a:rPr lang="zh-CN" altLang="en-US" sz="900" dirty="0" smtClean="0">
                  <a:solidFill>
                    <a:prstClr val="black"/>
                  </a:solidFill>
                  <a:latin typeface="微软雅黑" panose="020B0503020204020204" pitchFamily="34" charset="-122"/>
                  <a:ea typeface="微软雅黑" panose="020B0503020204020204" pitchFamily="34" charset="-122"/>
                </a:rPr>
                <a:t>二级教学单位质量保证工作</a:t>
              </a:r>
              <a:endParaRPr lang="zh-CN" altLang="en-US" sz="900" dirty="0">
                <a:solidFill>
                  <a:prstClr val="black"/>
                </a:solidFill>
                <a:latin typeface="微软雅黑" panose="020B0503020204020204" pitchFamily="34" charset="-122"/>
                <a:ea typeface="微软雅黑" panose="020B0503020204020204" pitchFamily="34" charset="-122"/>
              </a:endParaRPr>
            </a:p>
          </p:txBody>
        </p:sp>
        <p:sp>
          <p:nvSpPr>
            <p:cNvPr id="120" name="Rectangle 55"/>
            <p:cNvSpPr>
              <a:spLocks noChangeArrowheads="1"/>
            </p:cNvSpPr>
            <p:nvPr/>
          </p:nvSpPr>
          <p:spPr bwMode="auto">
            <a:xfrm>
              <a:off x="2516096" y="6142818"/>
              <a:ext cx="1281549" cy="50414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54000" tIns="45720" rIns="54000" bIns="45720" numCol="1" anchor="ctr" anchorCtr="1" compatLnSpc="1">
              <a:prstTxWarp prst="textNoShape">
                <a:avLst/>
              </a:prstTxWarp>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专业（课程）</a:t>
              </a:r>
              <a:r>
                <a:rPr lang="zh-CN" altLang="en-US" sz="900" dirty="0" smtClean="0">
                  <a:solidFill>
                    <a:prstClr val="black"/>
                  </a:solidFill>
                  <a:latin typeface="微软雅黑" panose="020B0503020204020204" pitchFamily="34" charset="-122"/>
                  <a:ea typeface="微软雅黑" panose="020B0503020204020204" pitchFamily="34" charset="-122"/>
                </a:rPr>
                <a:t>质量保证工作</a:t>
              </a:r>
              <a:endParaRPr lang="zh-CN" altLang="en-US" sz="900" dirty="0">
                <a:solidFill>
                  <a:prstClr val="black"/>
                </a:solidFill>
                <a:latin typeface="微软雅黑" panose="020B0503020204020204" pitchFamily="34" charset="-122"/>
                <a:ea typeface="微软雅黑" panose="020B0503020204020204" pitchFamily="34" charset="-122"/>
              </a:endParaRPr>
            </a:p>
          </p:txBody>
        </p:sp>
        <p:sp>
          <p:nvSpPr>
            <p:cNvPr id="121" name="Rectangle 60"/>
            <p:cNvSpPr>
              <a:spLocks noChangeArrowheads="1"/>
            </p:cNvSpPr>
            <p:nvPr/>
          </p:nvSpPr>
          <p:spPr bwMode="auto">
            <a:xfrm>
              <a:off x="4205338" y="2419220"/>
              <a:ext cx="757322"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职工</a:t>
              </a:r>
            </a:p>
          </p:txBody>
        </p:sp>
        <p:sp>
          <p:nvSpPr>
            <p:cNvPr id="122" name="Rectangle 63"/>
            <p:cNvSpPr>
              <a:spLocks noChangeArrowheads="1"/>
            </p:cNvSpPr>
            <p:nvPr/>
          </p:nvSpPr>
          <p:spPr bwMode="auto">
            <a:xfrm>
              <a:off x="8832786" y="5468941"/>
              <a:ext cx="729109"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54000" tIns="45720" rIns="54000" bIns="45720" numCol="1" anchor="t" anchorCtr="0"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教师</a:t>
              </a:r>
            </a:p>
          </p:txBody>
        </p:sp>
        <p:sp>
          <p:nvSpPr>
            <p:cNvPr id="123" name="Rectangle 64"/>
            <p:cNvSpPr>
              <a:spLocks noChangeArrowheads="1"/>
            </p:cNvSpPr>
            <p:nvPr/>
          </p:nvSpPr>
          <p:spPr bwMode="auto">
            <a:xfrm>
              <a:off x="4203914" y="2019441"/>
              <a:ext cx="756000"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科室</a:t>
              </a:r>
            </a:p>
          </p:txBody>
        </p:sp>
        <p:sp>
          <p:nvSpPr>
            <p:cNvPr id="124" name="Rectangle 65"/>
            <p:cNvSpPr>
              <a:spLocks noChangeArrowheads="1"/>
            </p:cNvSpPr>
            <p:nvPr/>
          </p:nvSpPr>
          <p:spPr bwMode="auto">
            <a:xfrm>
              <a:off x="4186510" y="1643175"/>
              <a:ext cx="787909"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部门</a:t>
              </a:r>
            </a:p>
          </p:txBody>
        </p:sp>
        <p:sp>
          <p:nvSpPr>
            <p:cNvPr id="125" name="Rectangle 66"/>
            <p:cNvSpPr>
              <a:spLocks noChangeArrowheads="1"/>
            </p:cNvSpPr>
            <p:nvPr/>
          </p:nvSpPr>
          <p:spPr bwMode="auto">
            <a:xfrm>
              <a:off x="8821024" y="6356013"/>
              <a:ext cx="760343"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54000" tIns="45720" rIns="54000" bIns="45720" numCol="1" anchor="t" anchorCtr="0"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企业</a:t>
              </a:r>
            </a:p>
          </p:txBody>
        </p:sp>
        <p:sp>
          <p:nvSpPr>
            <p:cNvPr id="126" name="Rectangle 67"/>
            <p:cNvSpPr>
              <a:spLocks noChangeArrowheads="1"/>
            </p:cNvSpPr>
            <p:nvPr/>
          </p:nvSpPr>
          <p:spPr bwMode="auto">
            <a:xfrm>
              <a:off x="8821024" y="5920957"/>
              <a:ext cx="735614"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54000" tIns="45720" rIns="54000" bIns="45720" numCol="1" anchor="t" anchorCtr="0"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学生</a:t>
              </a:r>
            </a:p>
          </p:txBody>
        </p:sp>
        <p:sp>
          <p:nvSpPr>
            <p:cNvPr id="127" name="AutoShape 71"/>
            <p:cNvSpPr>
              <a:spLocks noChangeArrowheads="1"/>
            </p:cNvSpPr>
            <p:nvPr/>
          </p:nvSpPr>
          <p:spPr bwMode="auto">
            <a:xfrm rot="5400000">
              <a:off x="5760561" y="1322813"/>
              <a:ext cx="219778" cy="197099"/>
            </a:xfrm>
            <a:prstGeom prst="rightArrow">
              <a:avLst>
                <a:gd name="adj1" fmla="val 50000"/>
                <a:gd name="adj2" fmla="val 33984"/>
              </a:avLst>
            </a:prstGeom>
            <a:ln>
              <a:headEnd/>
              <a:tailEn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white"/>
                </a:solidFill>
                <a:latin typeface="微软雅黑" panose="020B0503020204020204" pitchFamily="34" charset="-122"/>
                <a:ea typeface="微软雅黑" panose="020B0503020204020204" pitchFamily="34" charset="-122"/>
              </a:endParaRPr>
            </a:p>
          </p:txBody>
        </p:sp>
        <p:sp>
          <p:nvSpPr>
            <p:cNvPr id="128" name="AutoShape 72"/>
            <p:cNvSpPr>
              <a:spLocks noChangeArrowheads="1"/>
            </p:cNvSpPr>
            <p:nvPr/>
          </p:nvSpPr>
          <p:spPr bwMode="auto">
            <a:xfrm>
              <a:off x="7804267" y="4116805"/>
              <a:ext cx="276225" cy="203200"/>
            </a:xfrm>
            <a:prstGeom prst="leftRightArrow">
              <a:avLst>
                <a:gd name="adj1" fmla="val 50000"/>
                <a:gd name="adj2" fmla="val 27188"/>
              </a:avLst>
            </a:prstGeom>
            <a:solidFill>
              <a:srgbClr val="F2F2F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29" name="Rectangle 28"/>
            <p:cNvSpPr>
              <a:spLocks noChangeArrowheads="1"/>
            </p:cNvSpPr>
            <p:nvPr/>
          </p:nvSpPr>
          <p:spPr bwMode="auto">
            <a:xfrm>
              <a:off x="4409893" y="3415774"/>
              <a:ext cx="1367066"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课程建设方案</a:t>
              </a:r>
            </a:p>
          </p:txBody>
        </p:sp>
        <p:sp>
          <p:nvSpPr>
            <p:cNvPr id="130" name="Rectangle 29"/>
            <p:cNvSpPr>
              <a:spLocks noChangeArrowheads="1"/>
            </p:cNvSpPr>
            <p:nvPr/>
          </p:nvSpPr>
          <p:spPr bwMode="auto">
            <a:xfrm>
              <a:off x="4444141" y="4141437"/>
              <a:ext cx="1298570"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学习达标标准</a:t>
              </a:r>
            </a:p>
          </p:txBody>
        </p:sp>
        <p:sp>
          <p:nvSpPr>
            <p:cNvPr id="131" name="AutoShape 35"/>
            <p:cNvSpPr>
              <a:spLocks noChangeArrowheads="1"/>
            </p:cNvSpPr>
            <p:nvPr/>
          </p:nvSpPr>
          <p:spPr bwMode="auto">
            <a:xfrm>
              <a:off x="6220662" y="3036200"/>
              <a:ext cx="1548000" cy="2217247"/>
            </a:xfrm>
            <a:prstGeom prst="roundRect">
              <a:avLst>
                <a:gd name="adj" fmla="val 5550"/>
              </a:avLst>
            </a:prstGeom>
            <a:solidFill>
              <a:srgbClr val="F2F2F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32" name="Rectangle 28"/>
            <p:cNvSpPr>
              <a:spLocks noChangeArrowheads="1"/>
            </p:cNvSpPr>
            <p:nvPr/>
          </p:nvSpPr>
          <p:spPr bwMode="auto">
            <a:xfrm>
              <a:off x="6311130" y="3455916"/>
              <a:ext cx="1367067" cy="276998"/>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队伍建设计划</a:t>
              </a:r>
            </a:p>
          </p:txBody>
        </p:sp>
        <p:sp>
          <p:nvSpPr>
            <p:cNvPr id="133" name="Rectangle 41"/>
            <p:cNvSpPr>
              <a:spLocks noChangeArrowheads="1"/>
            </p:cNvSpPr>
            <p:nvPr/>
          </p:nvSpPr>
          <p:spPr bwMode="auto">
            <a:xfrm>
              <a:off x="6249799" y="3116486"/>
              <a:ext cx="1489726" cy="258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txBody>
            <a:bodyPr vert="horz" wrap="square" lIns="54000" tIns="45720" rIns="54000" bIns="45720" numCol="1" anchor="t" anchorCtr="0" compatLnSpc="1">
              <a:prstTxWarp prst="textNoShape">
                <a:avLst/>
              </a:prstTxWarp>
            </a:bodyPr>
            <a:lstStyle/>
            <a:p>
              <a:pPr algn="ctr" defTabSz="713232" eaLnBrk="0" fontAlgn="base" hangingPunct="0">
                <a:spcBef>
                  <a:spcPct val="0"/>
                </a:spcBef>
                <a:spcAft>
                  <a:spcPct val="0"/>
                </a:spcAft>
                <a:defRPr/>
              </a:pPr>
              <a:r>
                <a:rPr lang="zh-CN" altLang="en-US" sz="900" b="1" dirty="0">
                  <a:solidFill>
                    <a:srgbClr val="C00000"/>
                  </a:solidFill>
                  <a:latin typeface="微软雅黑" panose="020B0503020204020204" pitchFamily="34" charset="-122"/>
                  <a:ea typeface="微软雅黑" panose="020B0503020204020204" pitchFamily="34" charset="-122"/>
                </a:rPr>
                <a:t>教师层面质量保证</a:t>
              </a:r>
            </a:p>
          </p:txBody>
        </p:sp>
        <p:sp>
          <p:nvSpPr>
            <p:cNvPr id="134" name="AutoShape 35"/>
            <p:cNvSpPr>
              <a:spLocks noChangeArrowheads="1"/>
            </p:cNvSpPr>
            <p:nvPr/>
          </p:nvSpPr>
          <p:spPr bwMode="auto">
            <a:xfrm>
              <a:off x="8136049" y="3047958"/>
              <a:ext cx="1518769" cy="2216041"/>
            </a:xfrm>
            <a:prstGeom prst="roundRect">
              <a:avLst>
                <a:gd name="adj" fmla="val 6398"/>
              </a:avLst>
            </a:prstGeom>
            <a:solidFill>
              <a:srgbClr val="F2F2F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35" name="Rectangle 28"/>
            <p:cNvSpPr>
              <a:spLocks noChangeArrowheads="1"/>
            </p:cNvSpPr>
            <p:nvPr/>
          </p:nvSpPr>
          <p:spPr bwMode="auto">
            <a:xfrm>
              <a:off x="8211434" y="3827781"/>
              <a:ext cx="1368000" cy="2769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学生发展标准</a:t>
              </a:r>
            </a:p>
          </p:txBody>
        </p:sp>
        <p:sp>
          <p:nvSpPr>
            <p:cNvPr id="136" name="Rectangle 49"/>
            <p:cNvSpPr>
              <a:spLocks noChangeArrowheads="1"/>
            </p:cNvSpPr>
            <p:nvPr/>
          </p:nvSpPr>
          <p:spPr bwMode="auto">
            <a:xfrm>
              <a:off x="8150570" y="3119305"/>
              <a:ext cx="1489726" cy="258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txBody>
            <a:bodyPr vert="horz" wrap="square" lIns="54000" tIns="45720" rIns="54000" bIns="45720" numCol="1" anchor="t" anchorCtr="0" compatLnSpc="1">
              <a:prstTxWarp prst="textNoShape">
                <a:avLst/>
              </a:prstTxWarp>
            </a:bodyPr>
            <a:lstStyle/>
            <a:p>
              <a:pPr algn="ctr" defTabSz="713232" eaLnBrk="0" fontAlgn="base" hangingPunct="0">
                <a:spcBef>
                  <a:spcPct val="0"/>
                </a:spcBef>
                <a:spcAft>
                  <a:spcPct val="0"/>
                </a:spcAft>
                <a:defRPr/>
              </a:pPr>
              <a:r>
                <a:rPr lang="zh-CN" altLang="en-US" sz="900" b="1" dirty="0">
                  <a:solidFill>
                    <a:srgbClr val="C00000"/>
                  </a:solidFill>
                  <a:latin typeface="微软雅黑" panose="020B0503020204020204" pitchFamily="34" charset="-122"/>
                  <a:ea typeface="微软雅黑" panose="020B0503020204020204" pitchFamily="34" charset="-122"/>
                </a:rPr>
                <a:t>学生层面质量保证</a:t>
              </a:r>
            </a:p>
          </p:txBody>
        </p:sp>
        <p:sp>
          <p:nvSpPr>
            <p:cNvPr id="137" name="Rectangle 82"/>
            <p:cNvSpPr>
              <a:spLocks noChangeArrowheads="1"/>
            </p:cNvSpPr>
            <p:nvPr/>
          </p:nvSpPr>
          <p:spPr bwMode="auto">
            <a:xfrm>
              <a:off x="10877840" y="3672614"/>
              <a:ext cx="1168156" cy="927433"/>
            </a:xfrm>
            <a:prstGeom prst="rect">
              <a:avLst/>
            </a:prstGeom>
            <a:solidFill>
              <a:srgbClr val="F2F2F2"/>
            </a:solidFill>
            <a:ln w="9525">
              <a:solidFill>
                <a:srgbClr val="A5A5A5"/>
              </a:solidFill>
              <a:miter lim="800000"/>
              <a:headEnd/>
              <a:tailEnd/>
            </a:ln>
          </p:spPr>
          <p:txBody>
            <a:bodyPr vert="horz" wrap="square" lIns="54000" tIns="45720" rIns="54000" bIns="45720" numCol="1" anchor="t" anchorCtr="0" compatLnSpc="1">
              <a:prstTxWarp prst="textNoShape">
                <a:avLst/>
              </a:prstTxWarp>
            </a:bodyPr>
            <a:lstStyle/>
            <a:p>
              <a:pPr algn="ctr" defTabSz="713232" eaLnBrk="0" fontAlgn="base" hangingPunct="0">
                <a:lnSpc>
                  <a:spcPct val="120000"/>
                </a:lnSpc>
                <a:spcBef>
                  <a:spcPct val="0"/>
                </a:spcBef>
                <a:spcAft>
                  <a:spcPct val="0"/>
                </a:spcAft>
                <a:defRPr/>
              </a:pPr>
              <a:r>
                <a:rPr lang="zh-CN" altLang="en-US" sz="1100" dirty="0">
                  <a:solidFill>
                    <a:prstClr val="black"/>
                  </a:solidFill>
                  <a:latin typeface="微软雅黑" panose="020B0503020204020204" pitchFamily="34" charset="-122"/>
                  <a:ea typeface="微软雅黑" panose="020B0503020204020204" pitchFamily="34" charset="-122"/>
                </a:rPr>
                <a:t>学生满意度</a:t>
              </a:r>
            </a:p>
            <a:p>
              <a:pPr algn="ctr" defTabSz="713232" eaLnBrk="0" fontAlgn="base" hangingPunct="0">
                <a:lnSpc>
                  <a:spcPct val="120000"/>
                </a:lnSpc>
                <a:spcBef>
                  <a:spcPct val="0"/>
                </a:spcBef>
                <a:spcAft>
                  <a:spcPct val="0"/>
                </a:spcAft>
                <a:defRPr/>
              </a:pPr>
              <a:r>
                <a:rPr lang="zh-CN" altLang="en-US" sz="1100" dirty="0">
                  <a:solidFill>
                    <a:prstClr val="black"/>
                  </a:solidFill>
                  <a:latin typeface="微软雅黑" panose="020B0503020204020204" pitchFamily="34" charset="-122"/>
                  <a:ea typeface="微软雅黑" panose="020B0503020204020204" pitchFamily="34" charset="-122"/>
                </a:rPr>
                <a:t>企业满意度</a:t>
              </a:r>
            </a:p>
            <a:p>
              <a:pPr algn="ctr" defTabSz="713232" eaLnBrk="0" fontAlgn="base" hangingPunct="0">
                <a:lnSpc>
                  <a:spcPct val="120000"/>
                </a:lnSpc>
                <a:spcBef>
                  <a:spcPct val="0"/>
                </a:spcBef>
                <a:spcAft>
                  <a:spcPct val="0"/>
                </a:spcAft>
                <a:defRPr/>
              </a:pPr>
              <a:r>
                <a:rPr lang="zh-CN" altLang="en-US" sz="1100" dirty="0">
                  <a:solidFill>
                    <a:prstClr val="black"/>
                  </a:solidFill>
                  <a:latin typeface="微软雅黑" panose="020B0503020204020204" pitchFamily="34" charset="-122"/>
                  <a:ea typeface="微软雅黑" panose="020B0503020204020204" pitchFamily="34" charset="-122"/>
                </a:rPr>
                <a:t>社会满意度</a:t>
              </a:r>
            </a:p>
          </p:txBody>
        </p:sp>
        <p:sp>
          <p:nvSpPr>
            <p:cNvPr id="138" name="Rectangle 32"/>
            <p:cNvSpPr>
              <a:spLocks noChangeArrowheads="1"/>
            </p:cNvSpPr>
            <p:nvPr/>
          </p:nvSpPr>
          <p:spPr bwMode="auto">
            <a:xfrm>
              <a:off x="5397760" y="1673891"/>
              <a:ext cx="2160000"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部门职责</a:t>
              </a:r>
            </a:p>
          </p:txBody>
        </p:sp>
        <p:sp>
          <p:nvSpPr>
            <p:cNvPr id="139" name="Rectangle 32"/>
            <p:cNvSpPr>
              <a:spLocks noChangeArrowheads="1"/>
            </p:cNvSpPr>
            <p:nvPr/>
          </p:nvSpPr>
          <p:spPr bwMode="auto">
            <a:xfrm>
              <a:off x="5409520" y="2049700"/>
              <a:ext cx="2160000"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岗位工作</a:t>
              </a:r>
            </a:p>
          </p:txBody>
        </p:sp>
        <p:sp>
          <p:nvSpPr>
            <p:cNvPr id="140" name="Rectangle 32"/>
            <p:cNvSpPr>
              <a:spLocks noChangeArrowheads="1"/>
            </p:cNvSpPr>
            <p:nvPr/>
          </p:nvSpPr>
          <p:spPr bwMode="auto">
            <a:xfrm>
              <a:off x="5409522" y="2414208"/>
              <a:ext cx="2152049"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工作标准</a:t>
              </a:r>
            </a:p>
          </p:txBody>
        </p:sp>
        <p:sp>
          <p:nvSpPr>
            <p:cNvPr id="141" name="Rectangle 28"/>
            <p:cNvSpPr>
              <a:spLocks noChangeArrowheads="1"/>
            </p:cNvSpPr>
            <p:nvPr/>
          </p:nvSpPr>
          <p:spPr bwMode="auto">
            <a:xfrm>
              <a:off x="2508656" y="4136781"/>
              <a:ext cx="1367066"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人才培养方案</a:t>
              </a:r>
            </a:p>
          </p:txBody>
        </p:sp>
        <p:sp>
          <p:nvSpPr>
            <p:cNvPr id="142" name="Rectangle 28"/>
            <p:cNvSpPr>
              <a:spLocks noChangeArrowheads="1"/>
            </p:cNvSpPr>
            <p:nvPr/>
          </p:nvSpPr>
          <p:spPr bwMode="auto">
            <a:xfrm>
              <a:off x="2508656" y="4888849"/>
              <a:ext cx="1367066"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smtClean="0">
                  <a:solidFill>
                    <a:prstClr val="black"/>
                  </a:solidFill>
                  <a:latin typeface="微软雅黑" panose="020B0503020204020204" pitchFamily="34" charset="-122"/>
                  <a:ea typeface="微软雅黑" panose="020B0503020204020204" pitchFamily="34" charset="-122"/>
                </a:rPr>
                <a:t>专业层面诊</a:t>
              </a:r>
              <a:r>
                <a:rPr lang="zh-CN" altLang="en-US" sz="900" dirty="0">
                  <a:solidFill>
                    <a:prstClr val="black"/>
                  </a:solidFill>
                  <a:latin typeface="微软雅黑" panose="020B0503020204020204" pitchFamily="34" charset="-122"/>
                  <a:ea typeface="微软雅黑" panose="020B0503020204020204" pitchFamily="34" charset="-122"/>
                </a:rPr>
                <a:t>改</a:t>
              </a:r>
            </a:p>
          </p:txBody>
        </p:sp>
        <p:sp>
          <p:nvSpPr>
            <p:cNvPr id="143" name="Rectangle 29"/>
            <p:cNvSpPr>
              <a:spLocks noChangeArrowheads="1"/>
            </p:cNvSpPr>
            <p:nvPr/>
          </p:nvSpPr>
          <p:spPr bwMode="auto">
            <a:xfrm>
              <a:off x="2521879" y="4516087"/>
              <a:ext cx="1340620"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学生毕业标准</a:t>
              </a:r>
            </a:p>
          </p:txBody>
        </p:sp>
        <p:sp>
          <p:nvSpPr>
            <p:cNvPr id="144" name="Rectangle 28"/>
            <p:cNvSpPr>
              <a:spLocks noChangeArrowheads="1"/>
            </p:cNvSpPr>
            <p:nvPr/>
          </p:nvSpPr>
          <p:spPr bwMode="auto">
            <a:xfrm>
              <a:off x="4409893" y="3771822"/>
              <a:ext cx="1367066"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课程标准</a:t>
              </a:r>
            </a:p>
          </p:txBody>
        </p:sp>
        <p:sp>
          <p:nvSpPr>
            <p:cNvPr id="145" name="Rectangle 28"/>
            <p:cNvSpPr>
              <a:spLocks noChangeArrowheads="1"/>
            </p:cNvSpPr>
            <p:nvPr/>
          </p:nvSpPr>
          <p:spPr bwMode="auto">
            <a:xfrm>
              <a:off x="4409893" y="4876633"/>
              <a:ext cx="1367066"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smtClean="0">
                  <a:solidFill>
                    <a:prstClr val="black"/>
                  </a:solidFill>
                  <a:latin typeface="微软雅黑" panose="020B0503020204020204" pitchFamily="34" charset="-122"/>
                  <a:ea typeface="微软雅黑" panose="020B0503020204020204" pitchFamily="34" charset="-122"/>
                </a:rPr>
                <a:t>课程层面诊</a:t>
              </a:r>
              <a:r>
                <a:rPr lang="zh-CN" altLang="en-US" sz="900" dirty="0">
                  <a:solidFill>
                    <a:prstClr val="black"/>
                  </a:solidFill>
                  <a:latin typeface="微软雅黑" panose="020B0503020204020204" pitchFamily="34" charset="-122"/>
                  <a:ea typeface="微软雅黑" panose="020B0503020204020204" pitchFamily="34" charset="-122"/>
                </a:rPr>
                <a:t>改</a:t>
              </a:r>
            </a:p>
          </p:txBody>
        </p:sp>
        <p:sp>
          <p:nvSpPr>
            <p:cNvPr id="146" name="Rectangle 7"/>
            <p:cNvSpPr>
              <a:spLocks noChangeArrowheads="1"/>
            </p:cNvSpPr>
            <p:nvPr/>
          </p:nvSpPr>
          <p:spPr bwMode="auto">
            <a:xfrm>
              <a:off x="8004622" y="1576820"/>
              <a:ext cx="635032" cy="123535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vert="horz" wrap="square" lIns="54000" tIns="45720" rIns="54000" bIns="45720" numCol="1" anchor="ctr" anchorCtr="1" compatLnSpc="1">
              <a:prstTxWarp prst="textNoShape">
                <a:avLst/>
              </a:prstTxWarp>
            </a:bodyPr>
            <a:lstStyle/>
            <a:p>
              <a:pPr algn="ctr" defTabSz="713232" eaLnBrk="0" fontAlgn="base" hangingPunct="0">
                <a:spcBef>
                  <a:spcPct val="0"/>
                </a:spcBef>
                <a:spcAft>
                  <a:spcPct val="0"/>
                </a:spcAft>
                <a:defRPr/>
              </a:pPr>
              <a:r>
                <a:rPr lang="zh-CN" altLang="en-US" sz="1100" b="1" dirty="0">
                  <a:solidFill>
                    <a:srgbClr val="FFC000"/>
                  </a:solidFill>
                  <a:latin typeface="微软雅黑" panose="020B0503020204020204" pitchFamily="34" charset="-122"/>
                  <a:ea typeface="微软雅黑" panose="020B0503020204020204" pitchFamily="34" charset="-122"/>
                </a:rPr>
                <a:t>内控</a:t>
              </a:r>
              <a:endParaRPr lang="en-US" altLang="zh-CN" sz="1100" b="1" dirty="0">
                <a:solidFill>
                  <a:srgbClr val="FFC000"/>
                </a:solidFill>
                <a:latin typeface="微软雅黑" panose="020B0503020204020204" pitchFamily="34" charset="-122"/>
                <a:ea typeface="微软雅黑" panose="020B0503020204020204" pitchFamily="34" charset="-122"/>
              </a:endParaRPr>
            </a:p>
            <a:p>
              <a:pPr algn="ctr" defTabSz="713232" eaLnBrk="0" fontAlgn="base" hangingPunct="0">
                <a:spcBef>
                  <a:spcPct val="0"/>
                </a:spcBef>
                <a:spcAft>
                  <a:spcPct val="0"/>
                </a:spcAft>
                <a:defRPr/>
              </a:pPr>
              <a:r>
                <a:rPr lang="zh-CN" altLang="en-US" sz="1100" b="1" dirty="0">
                  <a:solidFill>
                    <a:srgbClr val="FFC000"/>
                  </a:solidFill>
                  <a:latin typeface="微软雅黑" panose="020B0503020204020204" pitchFamily="34" charset="-122"/>
                  <a:ea typeface="微软雅黑" panose="020B0503020204020204" pitchFamily="34" charset="-122"/>
                </a:rPr>
                <a:t>体系</a:t>
              </a:r>
            </a:p>
          </p:txBody>
        </p:sp>
        <p:sp>
          <p:nvSpPr>
            <p:cNvPr id="147" name="Rectangle 28"/>
            <p:cNvSpPr>
              <a:spLocks noChangeArrowheads="1"/>
            </p:cNvSpPr>
            <p:nvPr/>
          </p:nvSpPr>
          <p:spPr bwMode="auto">
            <a:xfrm>
              <a:off x="6311130" y="3922950"/>
              <a:ext cx="1367067" cy="2769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教师发展标准</a:t>
              </a:r>
            </a:p>
          </p:txBody>
        </p:sp>
        <p:sp>
          <p:nvSpPr>
            <p:cNvPr id="148" name="Rectangle 28"/>
            <p:cNvSpPr>
              <a:spLocks noChangeArrowheads="1"/>
            </p:cNvSpPr>
            <p:nvPr/>
          </p:nvSpPr>
          <p:spPr bwMode="auto">
            <a:xfrm>
              <a:off x="4409893" y="4499916"/>
              <a:ext cx="1367066"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smtClean="0">
                  <a:solidFill>
                    <a:prstClr val="black"/>
                  </a:solidFill>
                  <a:latin typeface="微软雅黑" panose="020B0503020204020204" pitchFamily="34" charset="-122"/>
                  <a:ea typeface="微软雅黑" panose="020B0503020204020204" pitchFamily="34" charset="-122"/>
                </a:rPr>
                <a:t>课程教学诊改</a:t>
              </a:r>
              <a:endParaRPr lang="zh-CN" altLang="en-US" sz="900" dirty="0">
                <a:solidFill>
                  <a:prstClr val="black"/>
                </a:solidFill>
                <a:latin typeface="微软雅黑" panose="020B0503020204020204" pitchFamily="34" charset="-122"/>
                <a:ea typeface="微软雅黑" panose="020B0503020204020204" pitchFamily="34" charset="-122"/>
              </a:endParaRPr>
            </a:p>
          </p:txBody>
        </p:sp>
        <p:sp>
          <p:nvSpPr>
            <p:cNvPr id="149" name="Rectangle 29"/>
            <p:cNvSpPr>
              <a:spLocks noChangeArrowheads="1"/>
            </p:cNvSpPr>
            <p:nvPr/>
          </p:nvSpPr>
          <p:spPr bwMode="auto">
            <a:xfrm>
              <a:off x="6259096" y="4402510"/>
              <a:ext cx="1424603" cy="276998"/>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smtClean="0">
                  <a:solidFill>
                    <a:prstClr val="black"/>
                  </a:solidFill>
                  <a:latin typeface="微软雅黑" panose="020B0503020204020204" pitchFamily="34" charset="-122"/>
                  <a:ea typeface="微软雅黑" panose="020B0503020204020204" pitchFamily="34" charset="-122"/>
                </a:rPr>
                <a:t>教师自我诊改</a:t>
              </a:r>
              <a:endParaRPr lang="zh-CN" altLang="en-US" sz="900" dirty="0">
                <a:solidFill>
                  <a:prstClr val="black"/>
                </a:solidFill>
                <a:latin typeface="微软雅黑" panose="020B0503020204020204" pitchFamily="34" charset="-122"/>
                <a:ea typeface="微软雅黑" panose="020B0503020204020204" pitchFamily="34" charset="-122"/>
              </a:endParaRPr>
            </a:p>
          </p:txBody>
        </p:sp>
        <p:sp>
          <p:nvSpPr>
            <p:cNvPr id="150" name="Rectangle 28"/>
            <p:cNvSpPr>
              <a:spLocks noChangeArrowheads="1"/>
            </p:cNvSpPr>
            <p:nvPr/>
          </p:nvSpPr>
          <p:spPr bwMode="auto">
            <a:xfrm>
              <a:off x="6311129" y="4875725"/>
              <a:ext cx="1367066"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smtClean="0">
                  <a:solidFill>
                    <a:prstClr val="black"/>
                  </a:solidFill>
                  <a:latin typeface="微软雅黑" panose="020B0503020204020204" pitchFamily="34" charset="-122"/>
                  <a:ea typeface="微软雅黑" panose="020B0503020204020204" pitchFamily="34" charset="-122"/>
                </a:rPr>
                <a:t>教师发展诊改</a:t>
              </a:r>
              <a:endParaRPr lang="zh-CN" altLang="en-US" sz="900" dirty="0">
                <a:solidFill>
                  <a:prstClr val="black"/>
                </a:solidFill>
                <a:latin typeface="微软雅黑" panose="020B0503020204020204" pitchFamily="34" charset="-122"/>
                <a:ea typeface="微软雅黑" panose="020B0503020204020204" pitchFamily="34" charset="-122"/>
              </a:endParaRPr>
            </a:p>
          </p:txBody>
        </p:sp>
        <p:sp>
          <p:nvSpPr>
            <p:cNvPr id="151" name="Rectangle 28"/>
            <p:cNvSpPr>
              <a:spLocks noChangeArrowheads="1"/>
            </p:cNvSpPr>
            <p:nvPr/>
          </p:nvSpPr>
          <p:spPr bwMode="auto">
            <a:xfrm>
              <a:off x="8211900" y="4159480"/>
              <a:ext cx="1367066"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学生自测性诊断</a:t>
              </a:r>
            </a:p>
          </p:txBody>
        </p:sp>
        <p:sp>
          <p:nvSpPr>
            <p:cNvPr id="152" name="Rectangle 28"/>
            <p:cNvSpPr>
              <a:spLocks noChangeArrowheads="1"/>
            </p:cNvSpPr>
            <p:nvPr/>
          </p:nvSpPr>
          <p:spPr bwMode="auto">
            <a:xfrm>
              <a:off x="8211900" y="3440971"/>
              <a:ext cx="1367067" cy="276998"/>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素质教育实施方案</a:t>
              </a:r>
            </a:p>
          </p:txBody>
        </p:sp>
        <p:sp>
          <p:nvSpPr>
            <p:cNvPr id="153" name="矩形 152"/>
            <p:cNvSpPr/>
            <p:nvPr/>
          </p:nvSpPr>
          <p:spPr>
            <a:xfrm>
              <a:off x="10294775" y="3748789"/>
              <a:ext cx="622392" cy="313932"/>
            </a:xfrm>
            <a:prstGeom prst="rect">
              <a:avLst/>
            </a:prstGeom>
          </p:spPr>
          <p:txBody>
            <a:bodyPr wrap="none">
              <a:spAutoFit/>
            </a:bodyPr>
            <a:lstStyle/>
            <a:p>
              <a:pPr lvl="0" algn="ctr" eaLnBrk="0" fontAlgn="base" hangingPunct="0">
                <a:spcBef>
                  <a:spcPct val="0"/>
                </a:spcBef>
                <a:spcAft>
                  <a:spcPct val="0"/>
                </a:spcAft>
                <a:defRPr/>
              </a:pPr>
              <a:r>
                <a:rPr lang="zh-CN" altLang="en-US" sz="1100" b="1" dirty="0">
                  <a:solidFill>
                    <a:srgbClr val="FF0000"/>
                  </a:solidFill>
                  <a:latin typeface="微软雅黑" panose="020B0503020204020204" pitchFamily="34" charset="-122"/>
                  <a:ea typeface="微软雅黑" panose="020B0503020204020204" pitchFamily="34" charset="-122"/>
                </a:rPr>
                <a:t>输出</a:t>
              </a:r>
            </a:p>
          </p:txBody>
        </p:sp>
        <p:sp>
          <p:nvSpPr>
            <p:cNvPr id="154" name="Rectangle 28"/>
            <p:cNvSpPr>
              <a:spLocks noChangeArrowheads="1"/>
            </p:cNvSpPr>
            <p:nvPr/>
          </p:nvSpPr>
          <p:spPr bwMode="auto">
            <a:xfrm>
              <a:off x="8211900" y="4898785"/>
              <a:ext cx="1367066"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smtClean="0">
                  <a:solidFill>
                    <a:prstClr val="black"/>
                  </a:solidFill>
                  <a:latin typeface="微软雅黑" panose="020B0503020204020204" pitchFamily="34" charset="-122"/>
                  <a:ea typeface="微软雅黑" panose="020B0503020204020204" pitchFamily="34" charset="-122"/>
                </a:rPr>
                <a:t>学生自我诊改</a:t>
              </a:r>
              <a:endParaRPr lang="zh-CN" altLang="en-US" sz="900" dirty="0">
                <a:solidFill>
                  <a:prstClr val="black"/>
                </a:solidFill>
                <a:latin typeface="微软雅黑" panose="020B0503020204020204" pitchFamily="34" charset="-122"/>
                <a:ea typeface="微软雅黑" panose="020B0503020204020204" pitchFamily="34" charset="-122"/>
              </a:endParaRPr>
            </a:p>
          </p:txBody>
        </p:sp>
        <p:sp>
          <p:nvSpPr>
            <p:cNvPr id="155" name="Rectangle 28"/>
            <p:cNvSpPr>
              <a:spLocks noChangeArrowheads="1"/>
            </p:cNvSpPr>
            <p:nvPr/>
          </p:nvSpPr>
          <p:spPr bwMode="auto">
            <a:xfrm>
              <a:off x="8211900" y="4547040"/>
              <a:ext cx="1367066" cy="276999"/>
            </a:xfrm>
            <a:prstGeom prst="rect">
              <a:avLst/>
            </a:prstGeom>
            <a:solidFill>
              <a:schemeClr val="accent2">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eaLnBrk="0" fontAlgn="base" hangingPunct="0">
                <a:spcBef>
                  <a:spcPct val="0"/>
                </a:spcBef>
                <a:spcAft>
                  <a:spcPct val="0"/>
                </a:spcAft>
              </a:pPr>
              <a:r>
                <a:rPr lang="zh-CN" altLang="en-US" sz="900" dirty="0">
                  <a:solidFill>
                    <a:prstClr val="black"/>
                  </a:solidFill>
                  <a:latin typeface="微软雅黑" panose="020B0503020204020204" pitchFamily="34" charset="-122"/>
                  <a:ea typeface="微软雅黑" panose="020B0503020204020204" pitchFamily="34" charset="-122"/>
                </a:rPr>
                <a:t>学生状态数据分析</a:t>
              </a:r>
            </a:p>
          </p:txBody>
        </p:sp>
        <p:sp>
          <p:nvSpPr>
            <p:cNvPr id="156" name="矩形 155"/>
            <p:cNvSpPr/>
            <p:nvPr/>
          </p:nvSpPr>
          <p:spPr>
            <a:xfrm>
              <a:off x="4110352" y="5582264"/>
              <a:ext cx="4460410" cy="313932"/>
            </a:xfrm>
            <a:prstGeom prst="rect">
              <a:avLst/>
            </a:prstGeom>
            <a:noFill/>
          </p:spPr>
          <p:txBody>
            <a:bodyPr wrap="square">
              <a:spAutoFit/>
            </a:bodyPr>
            <a:lstStyle/>
            <a:p>
              <a:pPr>
                <a:lnSpc>
                  <a:spcPct val="120000"/>
                </a:lnSpc>
              </a:pPr>
              <a:r>
                <a:rPr lang="zh-CN" altLang="en-US" sz="900" kern="100" dirty="0" smtClean="0">
                  <a:solidFill>
                    <a:srgbClr val="800000"/>
                  </a:solidFill>
                  <a:latin typeface="微软雅黑" panose="020B0503020204020204" pitchFamily="34" charset="-122"/>
                  <a:ea typeface="微软雅黑" panose="020B0503020204020204" pitchFamily="34" charset="-122"/>
                  <a:cs typeface="Times New Roman" panose="02020603050405020304" pitchFamily="18" charset="0"/>
                </a:rPr>
                <a:t>负责二级</a:t>
              </a:r>
              <a:r>
                <a:rPr lang="zh-CN" altLang="en-US" sz="900" kern="100" dirty="0">
                  <a:solidFill>
                    <a:srgbClr val="800000"/>
                  </a:solidFill>
                  <a:latin typeface="微软雅黑" panose="020B0503020204020204" pitchFamily="34" charset="-122"/>
                  <a:ea typeface="微软雅黑" panose="020B0503020204020204" pitchFamily="34" charset="-122"/>
                  <a:cs typeface="Times New Roman" panose="02020603050405020304" pitchFamily="18" charset="0"/>
                </a:rPr>
                <a:t>学院（部）的质量管控。</a:t>
              </a:r>
              <a:endParaRPr lang="zh-CN" altLang="en-US" sz="900" dirty="0">
                <a:solidFill>
                  <a:srgbClr val="800000"/>
                </a:solidFill>
                <a:latin typeface="微软雅黑" panose="020B0503020204020204" pitchFamily="34" charset="-122"/>
                <a:ea typeface="微软雅黑" panose="020B0503020204020204" pitchFamily="34" charset="-122"/>
              </a:endParaRPr>
            </a:p>
          </p:txBody>
        </p:sp>
        <p:sp>
          <p:nvSpPr>
            <p:cNvPr id="157" name="矩形 156"/>
            <p:cNvSpPr/>
            <p:nvPr/>
          </p:nvSpPr>
          <p:spPr>
            <a:xfrm>
              <a:off x="4106384" y="6183450"/>
              <a:ext cx="4878122" cy="313932"/>
            </a:xfrm>
            <a:prstGeom prst="rect">
              <a:avLst/>
            </a:prstGeom>
          </p:spPr>
          <p:txBody>
            <a:bodyPr wrap="square">
              <a:spAutoFit/>
            </a:bodyPr>
            <a:lstStyle/>
            <a:p>
              <a:pPr>
                <a:lnSpc>
                  <a:spcPct val="120000"/>
                </a:lnSpc>
              </a:pPr>
              <a:r>
                <a:rPr lang="zh-CN" altLang="en-US" sz="900" kern="100" dirty="0" smtClean="0">
                  <a:solidFill>
                    <a:srgbClr val="800000"/>
                  </a:solidFill>
                  <a:latin typeface="微软雅黑" panose="020B0503020204020204" pitchFamily="34" charset="-122"/>
                  <a:ea typeface="微软雅黑" panose="020B0503020204020204" pitchFamily="34" charset="-122"/>
                  <a:cs typeface="Times New Roman" panose="02020603050405020304" pitchFamily="18" charset="0"/>
                </a:rPr>
                <a:t>负责专业</a:t>
              </a:r>
              <a:r>
                <a:rPr lang="zh-CN" altLang="en-US" sz="900" kern="100" dirty="0">
                  <a:solidFill>
                    <a:srgbClr val="800000"/>
                  </a:solidFill>
                  <a:latin typeface="微软雅黑" panose="020B0503020204020204" pitchFamily="34" charset="-122"/>
                  <a:ea typeface="微软雅黑" panose="020B0503020204020204" pitchFamily="34" charset="-122"/>
                  <a:cs typeface="Times New Roman" panose="02020603050405020304" pitchFamily="18" charset="0"/>
                </a:rPr>
                <a:t>、课程质量自我诊改。</a:t>
              </a:r>
              <a:endParaRPr lang="zh-CN" altLang="en-US" sz="900" dirty="0">
                <a:solidFill>
                  <a:srgbClr val="800000"/>
                </a:solidFill>
                <a:latin typeface="微软雅黑" panose="020B0503020204020204" pitchFamily="34" charset="-122"/>
                <a:ea typeface="微软雅黑" panose="020B0503020204020204" pitchFamily="34" charset="-122"/>
              </a:endParaRPr>
            </a:p>
          </p:txBody>
        </p:sp>
        <p:sp>
          <p:nvSpPr>
            <p:cNvPr id="158" name="AutoShape 21"/>
            <p:cNvSpPr>
              <a:spLocks noChangeArrowheads="1"/>
            </p:cNvSpPr>
            <p:nvPr/>
          </p:nvSpPr>
          <p:spPr bwMode="auto">
            <a:xfrm>
              <a:off x="3739621" y="121557"/>
              <a:ext cx="4900033" cy="1184482"/>
            </a:xfrm>
            <a:prstGeom prst="roundRect">
              <a:avLst>
                <a:gd name="adj" fmla="val 507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defTabSz="713232">
                <a:defRPr/>
              </a:pPr>
              <a:endParaRPr lang="zh-CN" altLang="en-US" sz="1400">
                <a:solidFill>
                  <a:prstClr val="black"/>
                </a:solidFill>
                <a:latin typeface="微软雅黑" panose="020B0503020204020204" pitchFamily="34" charset="-122"/>
                <a:ea typeface="微软雅黑" panose="020B0503020204020204" pitchFamily="34" charset="-122"/>
              </a:endParaRPr>
            </a:p>
          </p:txBody>
        </p:sp>
        <p:sp>
          <p:nvSpPr>
            <p:cNvPr id="159" name="矩形 158"/>
            <p:cNvSpPr/>
            <p:nvPr/>
          </p:nvSpPr>
          <p:spPr>
            <a:xfrm>
              <a:off x="749231" y="3944233"/>
              <a:ext cx="639491" cy="313932"/>
            </a:xfrm>
            <a:prstGeom prst="rect">
              <a:avLst/>
            </a:prstGeom>
          </p:spPr>
          <p:txBody>
            <a:bodyPr wrap="none">
              <a:spAutoFit/>
            </a:bodyPr>
            <a:lstStyle/>
            <a:p>
              <a:pPr lvl="0" algn="ctr" eaLnBrk="0" fontAlgn="base" hangingPunct="0">
                <a:spcBef>
                  <a:spcPct val="0"/>
                </a:spcBef>
                <a:spcAft>
                  <a:spcPct val="0"/>
                </a:spcAft>
                <a:defRPr/>
              </a:pPr>
              <a:r>
                <a:rPr lang="zh-CN" altLang="en-US" sz="1100" b="1" dirty="0">
                  <a:solidFill>
                    <a:srgbClr val="FF0000"/>
                  </a:solidFill>
                  <a:latin typeface="微软雅黑" panose="020B0503020204020204" pitchFamily="34" charset="-122"/>
                  <a:ea typeface="微软雅黑" panose="020B0503020204020204" pitchFamily="34" charset="-122"/>
                </a:rPr>
                <a:t>输入</a:t>
              </a:r>
            </a:p>
          </p:txBody>
        </p:sp>
        <p:sp>
          <p:nvSpPr>
            <p:cNvPr id="160" name="Rectangle 82"/>
            <p:cNvSpPr>
              <a:spLocks noChangeArrowheads="1"/>
            </p:cNvSpPr>
            <p:nvPr/>
          </p:nvSpPr>
          <p:spPr bwMode="auto">
            <a:xfrm>
              <a:off x="230478" y="1685011"/>
              <a:ext cx="1023582" cy="1163056"/>
            </a:xfrm>
            <a:prstGeom prst="rect">
              <a:avLst/>
            </a:prstGeom>
            <a:solidFill>
              <a:srgbClr val="F2F2F2"/>
            </a:solidFill>
            <a:ln w="9525">
              <a:solidFill>
                <a:srgbClr val="A5A5A5"/>
              </a:solidFill>
              <a:miter lim="800000"/>
              <a:headEnd/>
              <a:tailEnd/>
            </a:ln>
          </p:spPr>
          <p:txBody>
            <a:bodyPr vert="horz" wrap="square" lIns="54000" tIns="45720" rIns="54000" bIns="45720" numCol="1" anchor="t" anchorCtr="0" compatLnSpc="1">
              <a:prstTxWarp prst="textNoShape">
                <a:avLst/>
              </a:prstTxWarp>
            </a:bodyPr>
            <a:lstStyle/>
            <a:p>
              <a:pPr algn="ctr" defTabSz="713232" eaLnBrk="0" fontAlgn="base" hangingPunct="0">
                <a:lnSpc>
                  <a:spcPct val="120000"/>
                </a:lnSpc>
                <a:spcBef>
                  <a:spcPct val="0"/>
                </a:spcBef>
                <a:spcAft>
                  <a:spcPct val="0"/>
                </a:spcAft>
                <a:defRPr/>
              </a:pPr>
              <a:r>
                <a:rPr lang="zh-CN" altLang="en-US" sz="1100" dirty="0">
                  <a:solidFill>
                    <a:prstClr val="black"/>
                  </a:solidFill>
                  <a:latin typeface="微软雅黑" panose="020B0503020204020204" pitchFamily="34" charset="-122"/>
                  <a:ea typeface="微软雅黑" panose="020B0503020204020204" pitchFamily="34" charset="-122"/>
                </a:rPr>
                <a:t>政府要求</a:t>
              </a:r>
              <a:endParaRPr lang="en-US" altLang="zh-CN" sz="1100" dirty="0">
                <a:solidFill>
                  <a:prstClr val="black"/>
                </a:solidFill>
                <a:latin typeface="微软雅黑" panose="020B0503020204020204" pitchFamily="34" charset="-122"/>
                <a:ea typeface="微软雅黑" panose="020B0503020204020204" pitchFamily="34" charset="-122"/>
              </a:endParaRPr>
            </a:p>
            <a:p>
              <a:pPr algn="ctr" defTabSz="713232" eaLnBrk="0" fontAlgn="base" hangingPunct="0">
                <a:lnSpc>
                  <a:spcPct val="120000"/>
                </a:lnSpc>
                <a:spcBef>
                  <a:spcPct val="0"/>
                </a:spcBef>
                <a:spcAft>
                  <a:spcPct val="0"/>
                </a:spcAft>
                <a:defRPr/>
              </a:pPr>
              <a:r>
                <a:rPr lang="zh-CN" altLang="en-US" sz="1100" dirty="0">
                  <a:solidFill>
                    <a:prstClr val="black"/>
                  </a:solidFill>
                  <a:latin typeface="微软雅黑" panose="020B0503020204020204" pitchFamily="34" charset="-122"/>
                  <a:ea typeface="微软雅黑" panose="020B0503020204020204" pitchFamily="34" charset="-122"/>
                </a:rPr>
                <a:t>企业需求</a:t>
              </a:r>
            </a:p>
            <a:p>
              <a:pPr algn="ctr" eaLnBrk="0" fontAlgn="base" hangingPunct="0">
                <a:lnSpc>
                  <a:spcPct val="120000"/>
                </a:lnSpc>
                <a:spcBef>
                  <a:spcPct val="0"/>
                </a:spcBef>
                <a:spcAft>
                  <a:spcPct val="0"/>
                </a:spcAft>
                <a:defRPr/>
              </a:pPr>
              <a:r>
                <a:rPr lang="zh-CN" altLang="en-US" sz="1100" dirty="0">
                  <a:solidFill>
                    <a:prstClr val="black"/>
                  </a:solidFill>
                  <a:latin typeface="微软雅黑" panose="020B0503020204020204" pitchFamily="34" charset="-122"/>
                  <a:ea typeface="微软雅黑" panose="020B0503020204020204" pitchFamily="34" charset="-122"/>
                </a:rPr>
                <a:t>社会需求</a:t>
              </a:r>
              <a:endParaRPr lang="en-US" altLang="zh-CN" sz="1100" dirty="0">
                <a:solidFill>
                  <a:prstClr val="black"/>
                </a:solidFill>
                <a:latin typeface="微软雅黑" panose="020B0503020204020204" pitchFamily="34" charset="-122"/>
                <a:ea typeface="微软雅黑" panose="020B0503020204020204" pitchFamily="34" charset="-122"/>
              </a:endParaRPr>
            </a:p>
            <a:p>
              <a:pPr algn="ctr" defTabSz="713232" eaLnBrk="0" fontAlgn="base" hangingPunct="0">
                <a:lnSpc>
                  <a:spcPct val="120000"/>
                </a:lnSpc>
                <a:spcBef>
                  <a:spcPct val="0"/>
                </a:spcBef>
                <a:spcAft>
                  <a:spcPct val="0"/>
                </a:spcAft>
                <a:defRPr/>
              </a:pPr>
              <a:r>
                <a:rPr lang="zh-CN" altLang="en-US" sz="1100" dirty="0">
                  <a:solidFill>
                    <a:prstClr val="black"/>
                  </a:solidFill>
                  <a:latin typeface="微软雅黑" panose="020B0503020204020204" pitchFamily="34" charset="-122"/>
                  <a:ea typeface="微软雅黑" panose="020B0503020204020204" pitchFamily="34" charset="-122"/>
                </a:rPr>
                <a:t>学生需求</a:t>
              </a:r>
            </a:p>
            <a:p>
              <a:pPr defTabSz="713232" eaLnBrk="0" fontAlgn="base" hangingPunct="0">
                <a:lnSpc>
                  <a:spcPct val="120000"/>
                </a:lnSpc>
                <a:spcBef>
                  <a:spcPct val="0"/>
                </a:spcBef>
                <a:spcAft>
                  <a:spcPct val="0"/>
                </a:spcAft>
                <a:defRPr/>
              </a:pPr>
              <a:endParaRPr lang="zh-CN" altLang="en-US" sz="1100" dirty="0">
                <a:solidFill>
                  <a:prstClr val="black"/>
                </a:solidFill>
                <a:latin typeface="微软雅黑" panose="020B0503020204020204" pitchFamily="34" charset="-122"/>
                <a:ea typeface="微软雅黑" panose="020B0503020204020204" pitchFamily="34" charset="-122"/>
              </a:endParaRPr>
            </a:p>
          </p:txBody>
        </p:sp>
        <p:sp>
          <p:nvSpPr>
            <p:cNvPr id="161" name="圆角矩形 160"/>
            <p:cNvSpPr/>
            <p:nvPr/>
          </p:nvSpPr>
          <p:spPr>
            <a:xfrm>
              <a:off x="6616950" y="180254"/>
              <a:ext cx="1519099" cy="1039322"/>
            </a:xfrm>
            <a:prstGeom prst="roundRect">
              <a:avLst>
                <a:gd name="adj" fmla="val 7107"/>
              </a:avLst>
            </a:prstGeom>
            <a:solidFill>
              <a:srgbClr val="F2F2F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62" name="Rectangle 28"/>
            <p:cNvSpPr>
              <a:spLocks noChangeArrowheads="1"/>
            </p:cNvSpPr>
            <p:nvPr/>
          </p:nvSpPr>
          <p:spPr bwMode="auto">
            <a:xfrm>
              <a:off x="6692499" y="837210"/>
              <a:ext cx="1368000"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人才培养目标</a:t>
              </a:r>
            </a:p>
          </p:txBody>
        </p:sp>
        <p:sp>
          <p:nvSpPr>
            <p:cNvPr id="163" name="Rectangle 49"/>
            <p:cNvSpPr>
              <a:spLocks noChangeArrowheads="1"/>
            </p:cNvSpPr>
            <p:nvPr/>
          </p:nvSpPr>
          <p:spPr bwMode="auto">
            <a:xfrm>
              <a:off x="6631636" y="196005"/>
              <a:ext cx="1489726" cy="258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miter lim="800000"/>
                  <a:headEnd/>
                  <a:tailEnd/>
                </a14:hiddenLine>
              </a:ext>
            </a:extLst>
          </p:spPr>
          <p:txBody>
            <a:bodyPr vert="horz" wrap="square" lIns="54000" tIns="45720" rIns="54000" bIns="45720" numCol="1" anchor="t" anchorCtr="0" compatLnSpc="1">
              <a:prstTxWarp prst="textNoShape">
                <a:avLst/>
              </a:prstTxWarp>
            </a:bodyPr>
            <a:lstStyle/>
            <a:p>
              <a:pPr algn="ctr" defTabSz="713232" eaLnBrk="0" fontAlgn="base" hangingPunct="0">
                <a:spcBef>
                  <a:spcPct val="0"/>
                </a:spcBef>
                <a:spcAft>
                  <a:spcPct val="0"/>
                </a:spcAft>
                <a:defRPr/>
              </a:pPr>
              <a:r>
                <a:rPr lang="zh-CN" altLang="en-US" sz="900" b="1" dirty="0">
                  <a:solidFill>
                    <a:srgbClr val="C00000"/>
                  </a:solidFill>
                  <a:latin typeface="微软雅黑" panose="020B0503020204020204" pitchFamily="34" charset="-122"/>
                  <a:ea typeface="微软雅黑" panose="020B0503020204020204" pitchFamily="34" charset="-122"/>
                </a:rPr>
                <a:t>学院层面质量保证</a:t>
              </a:r>
            </a:p>
          </p:txBody>
        </p:sp>
        <p:sp>
          <p:nvSpPr>
            <p:cNvPr id="164" name="Rectangle 28"/>
            <p:cNvSpPr>
              <a:spLocks noChangeArrowheads="1"/>
            </p:cNvSpPr>
            <p:nvPr/>
          </p:nvSpPr>
          <p:spPr bwMode="auto">
            <a:xfrm>
              <a:off x="6692499" y="473162"/>
              <a:ext cx="1368000" cy="27699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54000" tIns="45720" rIns="54000" bIns="45720" numCol="1" anchor="ctr" anchorCtr="1" compatLnSpc="1">
              <a:prstTxWarp prst="textNoShape">
                <a:avLst/>
              </a:prstTxWarp>
              <a:spAutoFit/>
            </a:bodyPr>
            <a:lstStyle/>
            <a:p>
              <a:pPr algn="ctr" defTabSz="713232" eaLnBrk="0" fontAlgn="base" hangingPunct="0">
                <a:spcBef>
                  <a:spcPct val="0"/>
                </a:spcBef>
                <a:spcAft>
                  <a:spcPct val="0"/>
                </a:spcAft>
                <a:defRPr/>
              </a:pPr>
              <a:r>
                <a:rPr lang="zh-CN" altLang="en-US" sz="900" dirty="0">
                  <a:solidFill>
                    <a:prstClr val="black"/>
                  </a:solidFill>
                  <a:latin typeface="微软雅黑" panose="020B0503020204020204" pitchFamily="34" charset="-122"/>
                  <a:ea typeface="微软雅黑" panose="020B0503020204020204" pitchFamily="34" charset="-122"/>
                </a:rPr>
                <a:t>学院发展目标</a:t>
              </a:r>
            </a:p>
          </p:txBody>
        </p:sp>
        <p:sp>
          <p:nvSpPr>
            <p:cNvPr id="165" name="直角上箭头 164"/>
            <p:cNvSpPr/>
            <p:nvPr/>
          </p:nvSpPr>
          <p:spPr>
            <a:xfrm rot="5400000">
              <a:off x="254385" y="3246825"/>
              <a:ext cx="1683474" cy="885960"/>
            </a:xfrm>
            <a:prstGeom prst="bentUpArrow">
              <a:avLst>
                <a:gd name="adj1" fmla="val 14965"/>
                <a:gd name="adj2" fmla="val 18447"/>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直角上箭头 165"/>
            <p:cNvSpPr/>
            <p:nvPr/>
          </p:nvSpPr>
          <p:spPr>
            <a:xfrm rot="16200000">
              <a:off x="8530539" y="696291"/>
              <a:ext cx="3088407" cy="2870175"/>
            </a:xfrm>
            <a:prstGeom prst="bentUpArrow">
              <a:avLst>
                <a:gd name="adj1" fmla="val 4354"/>
                <a:gd name="adj2" fmla="val 6092"/>
                <a:gd name="adj3" fmla="val 829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右箭头 166"/>
            <p:cNvSpPr/>
            <p:nvPr/>
          </p:nvSpPr>
          <p:spPr>
            <a:xfrm>
              <a:off x="10364470" y="4018359"/>
              <a:ext cx="545118" cy="2253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15264893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4546" y="1637489"/>
            <a:ext cx="3818150" cy="31097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nvGrpSpPr>
          <p:cNvPr id="3" name="组合 2"/>
          <p:cNvGrpSpPr/>
          <p:nvPr/>
        </p:nvGrpSpPr>
        <p:grpSpPr>
          <a:xfrm>
            <a:off x="5050938" y="1327732"/>
            <a:ext cx="2970089" cy="2228967"/>
            <a:chOff x="6257446" y="1330878"/>
            <a:chExt cx="3961150" cy="3567276"/>
          </a:xfrm>
        </p:grpSpPr>
        <p:sp>
          <p:nvSpPr>
            <p:cNvPr id="74" name="空心弧 73"/>
            <p:cNvSpPr/>
            <p:nvPr/>
          </p:nvSpPr>
          <p:spPr>
            <a:xfrm>
              <a:off x="6257446" y="1330878"/>
              <a:ext cx="3961150" cy="3567276"/>
            </a:xfrm>
            <a:prstGeom prst="blockArc">
              <a:avLst>
                <a:gd name="adj1" fmla="val 10800000"/>
                <a:gd name="adj2" fmla="val 21564578"/>
                <a:gd name="adj3" fmla="val 13813"/>
              </a:avLst>
            </a:prstGeom>
            <a:solidFill>
              <a:srgbClr val="FFFF00"/>
            </a:solidFill>
            <a:ln>
              <a:noFill/>
            </a:ln>
          </p:spPr>
          <p:txBody>
            <a:bodyPr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sz="1349" dirty="0">
                <a:solidFill>
                  <a:srgbClr val="FFFFFF"/>
                </a:solidFill>
                <a:latin typeface="Calibri" panose="020F0502020204030204" pitchFamily="34" charset="0"/>
                <a:ea typeface="宋体" panose="02010600030101010101" pitchFamily="2" charset="-122"/>
              </a:endParaRPr>
            </a:p>
          </p:txBody>
        </p:sp>
        <p:sp>
          <p:nvSpPr>
            <p:cNvPr id="84" name="燕尾形 83"/>
            <p:cNvSpPr/>
            <p:nvPr/>
          </p:nvSpPr>
          <p:spPr>
            <a:xfrm rot="6030016">
              <a:off x="6175283" y="2769005"/>
              <a:ext cx="659425" cy="446265"/>
            </a:xfrm>
            <a:prstGeom prst="chevron">
              <a:avLst/>
            </a:prstGeom>
            <a:solidFill>
              <a:srgbClr val="FF0000"/>
            </a:solidFill>
            <a:ln>
              <a:noFill/>
            </a:ln>
          </p:spPr>
          <p:txBody>
            <a:bodyPr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sz="1349">
                <a:solidFill>
                  <a:srgbClr val="FFFFFF"/>
                </a:solidFill>
                <a:latin typeface="Calibri" panose="020F0502020204030204" pitchFamily="34" charset="0"/>
                <a:ea typeface="宋体" panose="02010600030101010101" pitchFamily="2" charset="-122"/>
              </a:endParaRPr>
            </a:p>
          </p:txBody>
        </p:sp>
        <p:sp>
          <p:nvSpPr>
            <p:cNvPr id="85" name="燕尾形 84"/>
            <p:cNvSpPr/>
            <p:nvPr/>
          </p:nvSpPr>
          <p:spPr>
            <a:xfrm rot="4489731">
              <a:off x="9649388" y="2721343"/>
              <a:ext cx="659425" cy="446265"/>
            </a:xfrm>
            <a:prstGeom prst="chevron">
              <a:avLst/>
            </a:prstGeom>
            <a:solidFill>
              <a:srgbClr val="FF0000"/>
            </a:solidFill>
            <a:ln>
              <a:noFill/>
            </a:ln>
          </p:spPr>
          <p:txBody>
            <a:bodyPr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sz="1349">
                <a:solidFill>
                  <a:srgbClr val="FFFFFF"/>
                </a:solidFill>
                <a:latin typeface="Calibri" panose="020F0502020204030204" pitchFamily="34" charset="0"/>
                <a:ea typeface="宋体" panose="02010600030101010101" pitchFamily="2" charset="-122"/>
              </a:endParaRPr>
            </a:p>
          </p:txBody>
        </p:sp>
      </p:grpSp>
      <p:sp>
        <p:nvSpPr>
          <p:cNvPr id="2" name="标题 1"/>
          <p:cNvSpPr>
            <a:spLocks noGrp="1"/>
          </p:cNvSpPr>
          <p:nvPr>
            <p:ph type="title"/>
          </p:nvPr>
        </p:nvSpPr>
        <p:spPr/>
        <p:txBody>
          <a:bodyPr/>
          <a:lstStyle/>
          <a:p>
            <a:r>
              <a:rPr lang="zh-CN" altLang="en-US" dirty="0" smtClean="0"/>
              <a:t>四、体系建设</a:t>
            </a:r>
            <a:endParaRPr lang="zh-CN" altLang="en-US" dirty="0"/>
          </a:p>
        </p:txBody>
      </p:sp>
      <p:pic>
        <p:nvPicPr>
          <p:cNvPr id="49" name="图片 48"/>
          <p:cNvPicPr>
            <a:picLocks noChangeAspect="1"/>
          </p:cNvPicPr>
          <p:nvPr/>
        </p:nvPicPr>
        <p:blipFill rotWithShape="1">
          <a:blip r:embed="rId2" cstate="print">
            <a:extLst>
              <a:ext uri="{28A0092B-C50C-407E-A947-70E740481C1C}">
                <a14:useLocalDpi xmlns:a14="http://schemas.microsoft.com/office/drawing/2010/main" xmlns="" val="0"/>
              </a:ext>
            </a:extLst>
          </a:blip>
          <a:srcRect t="7857"/>
          <a:stretch/>
        </p:blipFill>
        <p:spPr>
          <a:xfrm>
            <a:off x="3841271" y="2137757"/>
            <a:ext cx="5320049" cy="2900219"/>
          </a:xfrm>
          <a:prstGeom prst="rect">
            <a:avLst/>
          </a:prstGeom>
        </p:spPr>
      </p:pic>
      <p:sp>
        <p:nvSpPr>
          <p:cNvPr id="53" name="梯形 52"/>
          <p:cNvSpPr/>
          <p:nvPr/>
        </p:nvSpPr>
        <p:spPr>
          <a:xfrm>
            <a:off x="5713450" y="4457297"/>
            <a:ext cx="1836977" cy="323128"/>
          </a:xfrm>
          <a:prstGeom prst="trapezoid">
            <a:avLst>
              <a:gd name="adj" fmla="val 44647"/>
            </a:avLst>
          </a:prstGeom>
          <a:solidFill>
            <a:srgbClr val="019A4B">
              <a:alpha val="58039"/>
            </a:srgbClr>
          </a:solidFill>
          <a:ln w="9525">
            <a:solidFill>
              <a:srgbClr val="507E32">
                <a:alpha val="61176"/>
              </a:srgbClr>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349" dirty="0">
                <a:solidFill>
                  <a:schemeClr val="tx1"/>
                </a:solidFill>
                <a:latin typeface="微软雅黑" panose="020B0503020204020204" pitchFamily="34" charset="-122"/>
                <a:ea typeface="微软雅黑" panose="020B0503020204020204" pitchFamily="34" charset="-122"/>
              </a:rPr>
              <a:t>党委（领导）</a:t>
            </a:r>
          </a:p>
        </p:txBody>
      </p:sp>
      <p:sp>
        <p:nvSpPr>
          <p:cNvPr id="54" name="梯形 53"/>
          <p:cNvSpPr/>
          <p:nvPr/>
        </p:nvSpPr>
        <p:spPr>
          <a:xfrm>
            <a:off x="5902927" y="4115324"/>
            <a:ext cx="1457783" cy="323128"/>
          </a:xfrm>
          <a:prstGeom prst="trapezoid">
            <a:avLst>
              <a:gd name="adj" fmla="val 49558"/>
            </a:avLst>
          </a:prstGeom>
          <a:solidFill>
            <a:srgbClr val="019A4B">
              <a:alpha val="58039"/>
            </a:srgbClr>
          </a:solidFill>
          <a:ln w="9525">
            <a:solidFill>
              <a:srgbClr val="507E32">
                <a:alpha val="61176"/>
              </a:srgbClr>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349" dirty="0">
                <a:solidFill>
                  <a:schemeClr val="tx1"/>
                </a:solidFill>
                <a:latin typeface="微软雅黑" panose="020B0503020204020204" pitchFamily="34" charset="-122"/>
                <a:ea typeface="微软雅黑" panose="020B0503020204020204" pitchFamily="34" charset="-122"/>
              </a:rPr>
              <a:t>院长（指挥）</a:t>
            </a:r>
          </a:p>
        </p:txBody>
      </p:sp>
      <p:sp>
        <p:nvSpPr>
          <p:cNvPr id="50" name="KSO_Shape"/>
          <p:cNvSpPr>
            <a:spLocks/>
          </p:cNvSpPr>
          <p:nvPr/>
        </p:nvSpPr>
        <p:spPr bwMode="auto">
          <a:xfrm>
            <a:off x="5674743" y="1952018"/>
            <a:ext cx="1654715" cy="1376631"/>
          </a:xfrm>
          <a:custGeom>
            <a:avLst/>
            <a:gdLst>
              <a:gd name="T0" fmla="*/ 1354158 w 1439863"/>
              <a:gd name="T1" fmla="*/ 1619297 h 1438275"/>
              <a:gd name="T2" fmla="*/ 1325251 w 1439863"/>
              <a:gd name="T3" fmla="*/ 1826988 h 1438275"/>
              <a:gd name="T4" fmla="*/ 1029899 w 1439863"/>
              <a:gd name="T5" fmla="*/ 1865668 h 1438275"/>
              <a:gd name="T6" fmla="*/ 1249004 w 1439863"/>
              <a:gd name="T7" fmla="*/ 1626444 h 1438275"/>
              <a:gd name="T8" fmla="*/ 791825 w 1439863"/>
              <a:gd name="T9" fmla="*/ 1031479 h 1438275"/>
              <a:gd name="T10" fmla="*/ 1005638 w 1439863"/>
              <a:gd name="T11" fmla="*/ 1168703 h 1438275"/>
              <a:gd name="T12" fmla="*/ 1168204 w 1439863"/>
              <a:gd name="T13" fmla="*/ 1334043 h 1438275"/>
              <a:gd name="T14" fmla="*/ 1143420 w 1439863"/>
              <a:gd name="T15" fmla="*/ 1456580 h 1438275"/>
              <a:gd name="T16" fmla="*/ 1181646 w 1439863"/>
              <a:gd name="T17" fmla="*/ 1547224 h 1438275"/>
              <a:gd name="T18" fmla="*/ 970773 w 1439863"/>
              <a:gd name="T19" fmla="*/ 1791876 h 1438275"/>
              <a:gd name="T20" fmla="*/ 712432 w 1439863"/>
              <a:gd name="T21" fmla="*/ 1872449 h 1438275"/>
              <a:gd name="T22" fmla="*/ 492738 w 1439863"/>
              <a:gd name="T23" fmla="*/ 1784323 h 1438275"/>
              <a:gd name="T24" fmla="*/ 304128 w 1439863"/>
              <a:gd name="T25" fmla="*/ 1647518 h 1438275"/>
              <a:gd name="T26" fmla="*/ 282705 w 1439863"/>
              <a:gd name="T27" fmla="*/ 1415454 h 1438275"/>
              <a:gd name="T28" fmla="*/ 316730 w 1439863"/>
              <a:gd name="T29" fmla="*/ 1188846 h 1438275"/>
              <a:gd name="T30" fmla="*/ 404944 w 1439863"/>
              <a:gd name="T31" fmla="*/ 1034417 h 1438275"/>
              <a:gd name="T32" fmla="*/ 542725 w 1439863"/>
              <a:gd name="T33" fmla="*/ 986997 h 1438275"/>
              <a:gd name="T34" fmla="*/ 226568 w 1439863"/>
              <a:gd name="T35" fmla="*/ 860220 h 1438275"/>
              <a:gd name="T36" fmla="*/ 264541 w 1439863"/>
              <a:gd name="T37" fmla="*/ 957915 h 1438275"/>
              <a:gd name="T38" fmla="*/ 219817 w 1439863"/>
              <a:gd name="T39" fmla="*/ 1183497 h 1438275"/>
              <a:gd name="T40" fmla="*/ 185221 w 1439863"/>
              <a:gd name="T41" fmla="*/ 1513484 h 1438275"/>
              <a:gd name="T42" fmla="*/ 75522 w 1439863"/>
              <a:gd name="T43" fmla="*/ 1321446 h 1438275"/>
              <a:gd name="T44" fmla="*/ 12235 w 1439863"/>
              <a:gd name="T45" fmla="*/ 1105089 h 1438275"/>
              <a:gd name="T46" fmla="*/ 4641 w 1439863"/>
              <a:gd name="T47" fmla="*/ 853929 h 1438275"/>
              <a:gd name="T48" fmla="*/ 1059585 w 1439863"/>
              <a:gd name="T49" fmla="*/ 502886 h 1438275"/>
              <a:gd name="T50" fmla="*/ 1178405 w 1439863"/>
              <a:gd name="T51" fmla="*/ 517565 h 1438275"/>
              <a:gd name="T52" fmla="*/ 1337112 w 1439863"/>
              <a:gd name="T53" fmla="*/ 615285 h 1438275"/>
              <a:gd name="T54" fmla="*/ 1419824 w 1439863"/>
              <a:gd name="T55" fmla="*/ 894188 h 1438275"/>
              <a:gd name="T56" fmla="*/ 1382037 w 1439863"/>
              <a:gd name="T57" fmla="*/ 1191545 h 1438275"/>
              <a:gd name="T58" fmla="*/ 1256499 w 1439863"/>
              <a:gd name="T59" fmla="*/ 1254875 h 1438275"/>
              <a:gd name="T60" fmla="*/ 1062944 w 1439863"/>
              <a:gd name="T61" fmla="*/ 1093405 h 1438275"/>
              <a:gd name="T62" fmla="*/ 834540 w 1439863"/>
              <a:gd name="T63" fmla="*/ 947453 h 1438275"/>
              <a:gd name="T64" fmla="*/ 606976 w 1439863"/>
              <a:gd name="T65" fmla="*/ 835471 h 1438275"/>
              <a:gd name="T66" fmla="*/ 580105 w 1439863"/>
              <a:gd name="T67" fmla="*/ 745300 h 1438275"/>
              <a:gd name="T68" fmla="*/ 782897 w 1439863"/>
              <a:gd name="T69" fmla="*/ 542730 h 1438275"/>
              <a:gd name="T70" fmla="*/ 1707849 w 1439863"/>
              <a:gd name="T71" fmla="*/ 370309 h 1438275"/>
              <a:gd name="T72" fmla="*/ 1837465 w 1439863"/>
              <a:gd name="T73" fmla="*/ 597925 h 1438275"/>
              <a:gd name="T74" fmla="*/ 1900385 w 1439863"/>
              <a:gd name="T75" fmla="*/ 858298 h 1438275"/>
              <a:gd name="T76" fmla="*/ 1878993 w 1439863"/>
              <a:gd name="T77" fmla="*/ 1171584 h 1438275"/>
              <a:gd name="T78" fmla="*/ 1753152 w 1439863"/>
              <a:gd name="T79" fmla="*/ 1466813 h 1438275"/>
              <a:gd name="T80" fmla="*/ 1540481 w 1439863"/>
              <a:gd name="T81" fmla="*/ 1700308 h 1438275"/>
              <a:gd name="T82" fmla="*/ 1509441 w 1439863"/>
              <a:gd name="T83" fmla="*/ 1502090 h 1438275"/>
              <a:gd name="T84" fmla="*/ 1518669 w 1439863"/>
              <a:gd name="T85" fmla="*/ 1386181 h 1438275"/>
              <a:gd name="T86" fmla="*/ 1451554 w 1439863"/>
              <a:gd name="T87" fmla="*/ 1280773 h 1438275"/>
              <a:gd name="T88" fmla="*/ 1516991 w 1439863"/>
              <a:gd name="T89" fmla="*/ 942708 h 1438275"/>
              <a:gd name="T90" fmla="*/ 1444003 w 1439863"/>
              <a:gd name="T91" fmla="*/ 613044 h 1438275"/>
              <a:gd name="T92" fmla="*/ 1328230 w 1439863"/>
              <a:gd name="T93" fmla="*/ 371990 h 1438275"/>
              <a:gd name="T94" fmla="*/ 1652059 w 1439863"/>
              <a:gd name="T95" fmla="*/ 304377 h 1438275"/>
              <a:gd name="T96" fmla="*/ 872986 w 1439863"/>
              <a:gd name="T97" fmla="*/ 179544 h 1438275"/>
              <a:gd name="T98" fmla="*/ 950209 w 1439863"/>
              <a:gd name="T99" fmla="*/ 317922 h 1438275"/>
              <a:gd name="T100" fmla="*/ 671112 w 1439863"/>
              <a:gd name="T101" fmla="*/ 505783 h 1438275"/>
              <a:gd name="T102" fmla="*/ 445736 w 1439863"/>
              <a:gd name="T103" fmla="*/ 654646 h 1438275"/>
              <a:gd name="T104" fmla="*/ 299681 w 1439863"/>
              <a:gd name="T105" fmla="*/ 692386 h 1438275"/>
              <a:gd name="T106" fmla="*/ 103683 w 1439863"/>
              <a:gd name="T107" fmla="*/ 757382 h 1438275"/>
              <a:gd name="T108" fmla="*/ 114176 w 1439863"/>
              <a:gd name="T109" fmla="*/ 500751 h 1438275"/>
              <a:gd name="T110" fmla="*/ 338293 w 1439863"/>
              <a:gd name="T111" fmla="*/ 224412 h 1438275"/>
              <a:gd name="T112" fmla="*/ 951450 w 1439863"/>
              <a:gd name="T113" fmla="*/ 0 h 1438275"/>
              <a:gd name="T114" fmla="*/ 1198868 w 1439863"/>
              <a:gd name="T115" fmla="*/ 32271 h 1438275"/>
              <a:gd name="T116" fmla="*/ 1421505 w 1439863"/>
              <a:gd name="T117" fmla="*/ 123632 h 1438275"/>
              <a:gd name="T118" fmla="*/ 1429065 w 1439863"/>
              <a:gd name="T119" fmla="*/ 222119 h 1438275"/>
              <a:gd name="T120" fmla="*/ 1239615 w 1439863"/>
              <a:gd name="T121" fmla="*/ 166800 h 1438275"/>
              <a:gd name="T122" fmla="*/ 1086291 w 1439863"/>
              <a:gd name="T123" fmla="*/ 147101 h 1438275"/>
              <a:gd name="T124" fmla="*/ 766621 w 1439863"/>
              <a:gd name="T125" fmla="*/ 18020 h 14382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39863" h="1438275">
                <a:moveTo>
                  <a:pt x="954805" y="1216025"/>
                </a:moveTo>
                <a:lnTo>
                  <a:pt x="960821" y="1218251"/>
                </a:lnTo>
                <a:lnTo>
                  <a:pt x="967154" y="1219841"/>
                </a:lnTo>
                <a:lnTo>
                  <a:pt x="973487" y="1221748"/>
                </a:lnTo>
                <a:lnTo>
                  <a:pt x="979820" y="1223338"/>
                </a:lnTo>
                <a:lnTo>
                  <a:pt x="986153" y="1224292"/>
                </a:lnTo>
                <a:lnTo>
                  <a:pt x="993119" y="1224928"/>
                </a:lnTo>
                <a:lnTo>
                  <a:pt x="999769" y="1225246"/>
                </a:lnTo>
                <a:lnTo>
                  <a:pt x="1006735" y="1225564"/>
                </a:lnTo>
                <a:lnTo>
                  <a:pt x="1012435" y="1225564"/>
                </a:lnTo>
                <a:lnTo>
                  <a:pt x="1017818" y="1225246"/>
                </a:lnTo>
                <a:lnTo>
                  <a:pt x="1023518" y="1224610"/>
                </a:lnTo>
                <a:lnTo>
                  <a:pt x="1028901" y="1223974"/>
                </a:lnTo>
                <a:lnTo>
                  <a:pt x="1039350" y="1221748"/>
                </a:lnTo>
                <a:lnTo>
                  <a:pt x="1049799" y="1218887"/>
                </a:lnTo>
                <a:lnTo>
                  <a:pt x="1064049" y="1245277"/>
                </a:lnTo>
                <a:lnTo>
                  <a:pt x="1077981" y="1272621"/>
                </a:lnTo>
                <a:lnTo>
                  <a:pt x="1090964" y="1299965"/>
                </a:lnTo>
                <a:lnTo>
                  <a:pt x="1103313" y="1327945"/>
                </a:lnTo>
                <a:lnTo>
                  <a:pt x="1083681" y="1340027"/>
                </a:lnTo>
                <a:lnTo>
                  <a:pt x="1063732" y="1351156"/>
                </a:lnTo>
                <a:lnTo>
                  <a:pt x="1043466" y="1361966"/>
                </a:lnTo>
                <a:lnTo>
                  <a:pt x="1022568" y="1371823"/>
                </a:lnTo>
                <a:lnTo>
                  <a:pt x="1001669" y="1381679"/>
                </a:lnTo>
                <a:lnTo>
                  <a:pt x="980137" y="1390264"/>
                </a:lnTo>
                <a:lnTo>
                  <a:pt x="958288" y="1398531"/>
                </a:lnTo>
                <a:lnTo>
                  <a:pt x="936439" y="1405526"/>
                </a:lnTo>
                <a:lnTo>
                  <a:pt x="913957" y="1412521"/>
                </a:lnTo>
                <a:lnTo>
                  <a:pt x="890842" y="1418244"/>
                </a:lnTo>
                <a:lnTo>
                  <a:pt x="868043" y="1423649"/>
                </a:lnTo>
                <a:lnTo>
                  <a:pt x="844611" y="1427783"/>
                </a:lnTo>
                <a:lnTo>
                  <a:pt x="820863" y="1431916"/>
                </a:lnTo>
                <a:lnTo>
                  <a:pt x="797431" y="1434778"/>
                </a:lnTo>
                <a:lnTo>
                  <a:pt x="773049" y="1437003"/>
                </a:lnTo>
                <a:lnTo>
                  <a:pt x="749300" y="1438275"/>
                </a:lnTo>
                <a:lnTo>
                  <a:pt x="778432" y="1410931"/>
                </a:lnTo>
                <a:lnTo>
                  <a:pt x="806930" y="1383587"/>
                </a:lnTo>
                <a:lnTo>
                  <a:pt x="820863" y="1369915"/>
                </a:lnTo>
                <a:lnTo>
                  <a:pt x="834478" y="1355925"/>
                </a:lnTo>
                <a:lnTo>
                  <a:pt x="847778" y="1342253"/>
                </a:lnTo>
                <a:lnTo>
                  <a:pt x="860760" y="1328263"/>
                </a:lnTo>
                <a:lnTo>
                  <a:pt x="873426" y="1314273"/>
                </a:lnTo>
                <a:lnTo>
                  <a:pt x="886092" y="1300283"/>
                </a:lnTo>
                <a:lnTo>
                  <a:pt x="898125" y="1286293"/>
                </a:lnTo>
                <a:lnTo>
                  <a:pt x="909841" y="1272303"/>
                </a:lnTo>
                <a:lnTo>
                  <a:pt x="921557" y="1258313"/>
                </a:lnTo>
                <a:lnTo>
                  <a:pt x="932956" y="1244323"/>
                </a:lnTo>
                <a:lnTo>
                  <a:pt x="944039" y="1230015"/>
                </a:lnTo>
                <a:lnTo>
                  <a:pt x="954805" y="1216025"/>
                </a:lnTo>
                <a:close/>
                <a:moveTo>
                  <a:pt x="439420" y="711200"/>
                </a:moveTo>
                <a:lnTo>
                  <a:pt x="463550" y="720086"/>
                </a:lnTo>
                <a:lnTo>
                  <a:pt x="479425" y="725798"/>
                </a:lnTo>
                <a:lnTo>
                  <a:pt x="494665" y="731828"/>
                </a:lnTo>
                <a:lnTo>
                  <a:pt x="509588" y="738176"/>
                </a:lnTo>
                <a:lnTo>
                  <a:pt x="524828" y="744840"/>
                </a:lnTo>
                <a:lnTo>
                  <a:pt x="539750" y="751505"/>
                </a:lnTo>
                <a:lnTo>
                  <a:pt x="554990" y="758487"/>
                </a:lnTo>
                <a:lnTo>
                  <a:pt x="569595" y="765469"/>
                </a:lnTo>
                <a:lnTo>
                  <a:pt x="583883" y="773085"/>
                </a:lnTo>
                <a:lnTo>
                  <a:pt x="598488" y="780067"/>
                </a:lnTo>
                <a:lnTo>
                  <a:pt x="612775" y="788001"/>
                </a:lnTo>
                <a:lnTo>
                  <a:pt x="626745" y="795935"/>
                </a:lnTo>
                <a:lnTo>
                  <a:pt x="640715" y="803869"/>
                </a:lnTo>
                <a:lnTo>
                  <a:pt x="654685" y="812121"/>
                </a:lnTo>
                <a:lnTo>
                  <a:pt x="668338" y="820372"/>
                </a:lnTo>
                <a:lnTo>
                  <a:pt x="681990" y="828941"/>
                </a:lnTo>
                <a:lnTo>
                  <a:pt x="695325" y="837827"/>
                </a:lnTo>
                <a:lnTo>
                  <a:pt x="708343" y="846396"/>
                </a:lnTo>
                <a:lnTo>
                  <a:pt x="721678" y="855599"/>
                </a:lnTo>
                <a:lnTo>
                  <a:pt x="734695" y="865120"/>
                </a:lnTo>
                <a:lnTo>
                  <a:pt x="747395" y="874323"/>
                </a:lnTo>
                <a:lnTo>
                  <a:pt x="760095" y="883844"/>
                </a:lnTo>
                <a:lnTo>
                  <a:pt x="772478" y="893682"/>
                </a:lnTo>
                <a:lnTo>
                  <a:pt x="785178" y="903521"/>
                </a:lnTo>
                <a:lnTo>
                  <a:pt x="797243" y="913676"/>
                </a:lnTo>
                <a:lnTo>
                  <a:pt x="808990" y="923514"/>
                </a:lnTo>
                <a:lnTo>
                  <a:pt x="820738" y="933987"/>
                </a:lnTo>
                <a:lnTo>
                  <a:pt x="832485" y="944777"/>
                </a:lnTo>
                <a:lnTo>
                  <a:pt x="844233" y="955568"/>
                </a:lnTo>
                <a:lnTo>
                  <a:pt x="855663" y="966358"/>
                </a:lnTo>
                <a:lnTo>
                  <a:pt x="867093" y="977466"/>
                </a:lnTo>
                <a:lnTo>
                  <a:pt x="877888" y="988573"/>
                </a:lnTo>
                <a:lnTo>
                  <a:pt x="888683" y="999998"/>
                </a:lnTo>
                <a:lnTo>
                  <a:pt x="882968" y="1008884"/>
                </a:lnTo>
                <a:lnTo>
                  <a:pt x="877888" y="1018088"/>
                </a:lnTo>
                <a:lnTo>
                  <a:pt x="873443" y="1027926"/>
                </a:lnTo>
                <a:lnTo>
                  <a:pt x="869951" y="1038081"/>
                </a:lnTo>
                <a:lnTo>
                  <a:pt x="867093" y="1048554"/>
                </a:lnTo>
                <a:lnTo>
                  <a:pt x="864871" y="1059662"/>
                </a:lnTo>
                <a:lnTo>
                  <a:pt x="864235" y="1065057"/>
                </a:lnTo>
                <a:lnTo>
                  <a:pt x="863283" y="1070452"/>
                </a:lnTo>
                <a:lnTo>
                  <a:pt x="862965" y="1076165"/>
                </a:lnTo>
                <a:lnTo>
                  <a:pt x="862965" y="1081877"/>
                </a:lnTo>
                <a:lnTo>
                  <a:pt x="862965" y="1088542"/>
                </a:lnTo>
                <a:lnTo>
                  <a:pt x="863283" y="1095206"/>
                </a:lnTo>
                <a:lnTo>
                  <a:pt x="864235" y="1101554"/>
                </a:lnTo>
                <a:lnTo>
                  <a:pt x="865188" y="1107901"/>
                </a:lnTo>
                <a:lnTo>
                  <a:pt x="866775" y="1113931"/>
                </a:lnTo>
                <a:lnTo>
                  <a:pt x="868045" y="1120595"/>
                </a:lnTo>
                <a:lnTo>
                  <a:pt x="869951" y="1126625"/>
                </a:lnTo>
                <a:lnTo>
                  <a:pt x="871855" y="1132338"/>
                </a:lnTo>
                <a:lnTo>
                  <a:pt x="874078" y="1138050"/>
                </a:lnTo>
                <a:lnTo>
                  <a:pt x="876618" y="1143763"/>
                </a:lnTo>
                <a:lnTo>
                  <a:pt x="879475" y="1149475"/>
                </a:lnTo>
                <a:lnTo>
                  <a:pt x="882651" y="1154870"/>
                </a:lnTo>
                <a:lnTo>
                  <a:pt x="885825" y="1160265"/>
                </a:lnTo>
                <a:lnTo>
                  <a:pt x="889318" y="1165343"/>
                </a:lnTo>
                <a:lnTo>
                  <a:pt x="893128" y="1170104"/>
                </a:lnTo>
                <a:lnTo>
                  <a:pt x="896938" y="1174864"/>
                </a:lnTo>
                <a:lnTo>
                  <a:pt x="884238" y="1191684"/>
                </a:lnTo>
                <a:lnTo>
                  <a:pt x="870903" y="1208187"/>
                </a:lnTo>
                <a:lnTo>
                  <a:pt x="857251" y="1224690"/>
                </a:lnTo>
                <a:lnTo>
                  <a:pt x="843280" y="1241193"/>
                </a:lnTo>
                <a:lnTo>
                  <a:pt x="828993" y="1257696"/>
                </a:lnTo>
                <a:lnTo>
                  <a:pt x="814070" y="1273881"/>
                </a:lnTo>
                <a:lnTo>
                  <a:pt x="798830" y="1290066"/>
                </a:lnTo>
                <a:lnTo>
                  <a:pt x="783273" y="1306569"/>
                </a:lnTo>
                <a:lnTo>
                  <a:pt x="767080" y="1322754"/>
                </a:lnTo>
                <a:lnTo>
                  <a:pt x="750570" y="1339257"/>
                </a:lnTo>
                <a:lnTo>
                  <a:pt x="733743" y="1355125"/>
                </a:lnTo>
                <a:lnTo>
                  <a:pt x="716598" y="1371311"/>
                </a:lnTo>
                <a:lnTo>
                  <a:pt x="699135" y="1387496"/>
                </a:lnTo>
                <a:lnTo>
                  <a:pt x="680720" y="1403047"/>
                </a:lnTo>
                <a:lnTo>
                  <a:pt x="662623" y="1419232"/>
                </a:lnTo>
                <a:lnTo>
                  <a:pt x="643573" y="1435100"/>
                </a:lnTo>
                <a:lnTo>
                  <a:pt x="628333" y="1433196"/>
                </a:lnTo>
                <a:lnTo>
                  <a:pt x="613093" y="1431609"/>
                </a:lnTo>
                <a:lnTo>
                  <a:pt x="597853" y="1429070"/>
                </a:lnTo>
                <a:lnTo>
                  <a:pt x="582613" y="1426214"/>
                </a:lnTo>
                <a:lnTo>
                  <a:pt x="567690" y="1423358"/>
                </a:lnTo>
                <a:lnTo>
                  <a:pt x="553085" y="1419550"/>
                </a:lnTo>
                <a:lnTo>
                  <a:pt x="538480" y="1416059"/>
                </a:lnTo>
                <a:lnTo>
                  <a:pt x="523558" y="1412250"/>
                </a:lnTo>
                <a:lnTo>
                  <a:pt x="509270" y="1407807"/>
                </a:lnTo>
                <a:lnTo>
                  <a:pt x="494983" y="1403047"/>
                </a:lnTo>
                <a:lnTo>
                  <a:pt x="480695" y="1398604"/>
                </a:lnTo>
                <a:lnTo>
                  <a:pt x="466725" y="1393209"/>
                </a:lnTo>
                <a:lnTo>
                  <a:pt x="452755" y="1387813"/>
                </a:lnTo>
                <a:lnTo>
                  <a:pt x="439103" y="1382101"/>
                </a:lnTo>
                <a:lnTo>
                  <a:pt x="425133" y="1376388"/>
                </a:lnTo>
                <a:lnTo>
                  <a:pt x="412115" y="1370041"/>
                </a:lnTo>
                <a:lnTo>
                  <a:pt x="398780" y="1363377"/>
                </a:lnTo>
                <a:lnTo>
                  <a:pt x="385445" y="1356712"/>
                </a:lnTo>
                <a:lnTo>
                  <a:pt x="372428" y="1349413"/>
                </a:lnTo>
                <a:lnTo>
                  <a:pt x="359410" y="1342431"/>
                </a:lnTo>
                <a:lnTo>
                  <a:pt x="346710" y="1334814"/>
                </a:lnTo>
                <a:lnTo>
                  <a:pt x="334328" y="1326880"/>
                </a:lnTo>
                <a:lnTo>
                  <a:pt x="321945" y="1318946"/>
                </a:lnTo>
                <a:lnTo>
                  <a:pt x="309563" y="1310377"/>
                </a:lnTo>
                <a:lnTo>
                  <a:pt x="297815" y="1302126"/>
                </a:lnTo>
                <a:lnTo>
                  <a:pt x="286068" y="1293240"/>
                </a:lnTo>
                <a:lnTo>
                  <a:pt x="274320" y="1284354"/>
                </a:lnTo>
                <a:lnTo>
                  <a:pt x="262573" y="1275150"/>
                </a:lnTo>
                <a:lnTo>
                  <a:pt x="251778" y="1265630"/>
                </a:lnTo>
                <a:lnTo>
                  <a:pt x="240665" y="1256109"/>
                </a:lnTo>
                <a:lnTo>
                  <a:pt x="229870" y="1245953"/>
                </a:lnTo>
                <a:lnTo>
                  <a:pt x="219075" y="1236115"/>
                </a:lnTo>
                <a:lnTo>
                  <a:pt x="217170" y="1220564"/>
                </a:lnTo>
                <a:lnTo>
                  <a:pt x="216218" y="1205331"/>
                </a:lnTo>
                <a:lnTo>
                  <a:pt x="214630" y="1190415"/>
                </a:lnTo>
                <a:lnTo>
                  <a:pt x="213995" y="1174864"/>
                </a:lnTo>
                <a:lnTo>
                  <a:pt x="213360" y="1159948"/>
                </a:lnTo>
                <a:lnTo>
                  <a:pt x="212725" y="1144715"/>
                </a:lnTo>
                <a:lnTo>
                  <a:pt x="212725" y="1129799"/>
                </a:lnTo>
                <a:lnTo>
                  <a:pt x="212725" y="1115200"/>
                </a:lnTo>
                <a:lnTo>
                  <a:pt x="212725" y="1099967"/>
                </a:lnTo>
                <a:lnTo>
                  <a:pt x="213043" y="1085368"/>
                </a:lnTo>
                <a:lnTo>
                  <a:pt x="213678" y="1070452"/>
                </a:lnTo>
                <a:lnTo>
                  <a:pt x="214630" y="1055854"/>
                </a:lnTo>
                <a:lnTo>
                  <a:pt x="215900" y="1041255"/>
                </a:lnTo>
                <a:lnTo>
                  <a:pt x="217170" y="1026657"/>
                </a:lnTo>
                <a:lnTo>
                  <a:pt x="218758" y="1012058"/>
                </a:lnTo>
                <a:lnTo>
                  <a:pt x="220345" y="997777"/>
                </a:lnTo>
                <a:lnTo>
                  <a:pt x="222568" y="983495"/>
                </a:lnTo>
                <a:lnTo>
                  <a:pt x="224790" y="969214"/>
                </a:lnTo>
                <a:lnTo>
                  <a:pt x="227330" y="955250"/>
                </a:lnTo>
                <a:lnTo>
                  <a:pt x="230188" y="940969"/>
                </a:lnTo>
                <a:lnTo>
                  <a:pt x="233045" y="927005"/>
                </a:lnTo>
                <a:lnTo>
                  <a:pt x="236220" y="913041"/>
                </a:lnTo>
                <a:lnTo>
                  <a:pt x="239395" y="899077"/>
                </a:lnTo>
                <a:lnTo>
                  <a:pt x="242888" y="885431"/>
                </a:lnTo>
                <a:lnTo>
                  <a:pt x="247015" y="871784"/>
                </a:lnTo>
                <a:lnTo>
                  <a:pt x="250825" y="858138"/>
                </a:lnTo>
                <a:lnTo>
                  <a:pt x="255588" y="844491"/>
                </a:lnTo>
                <a:lnTo>
                  <a:pt x="259715" y="831480"/>
                </a:lnTo>
                <a:lnTo>
                  <a:pt x="264795" y="817833"/>
                </a:lnTo>
                <a:lnTo>
                  <a:pt x="269875" y="804504"/>
                </a:lnTo>
                <a:lnTo>
                  <a:pt x="274955" y="791492"/>
                </a:lnTo>
                <a:lnTo>
                  <a:pt x="280353" y="778480"/>
                </a:lnTo>
                <a:lnTo>
                  <a:pt x="288925" y="780067"/>
                </a:lnTo>
                <a:lnTo>
                  <a:pt x="297498" y="781654"/>
                </a:lnTo>
                <a:lnTo>
                  <a:pt x="306070" y="782289"/>
                </a:lnTo>
                <a:lnTo>
                  <a:pt x="314960" y="782606"/>
                </a:lnTo>
                <a:lnTo>
                  <a:pt x="324803" y="782289"/>
                </a:lnTo>
                <a:lnTo>
                  <a:pt x="334328" y="781337"/>
                </a:lnTo>
                <a:lnTo>
                  <a:pt x="343853" y="779750"/>
                </a:lnTo>
                <a:lnTo>
                  <a:pt x="353378" y="777528"/>
                </a:lnTo>
                <a:lnTo>
                  <a:pt x="362268" y="774672"/>
                </a:lnTo>
                <a:lnTo>
                  <a:pt x="370840" y="771181"/>
                </a:lnTo>
                <a:lnTo>
                  <a:pt x="379413" y="767373"/>
                </a:lnTo>
                <a:lnTo>
                  <a:pt x="387668" y="762930"/>
                </a:lnTo>
                <a:lnTo>
                  <a:pt x="395605" y="757852"/>
                </a:lnTo>
                <a:lnTo>
                  <a:pt x="402908" y="752774"/>
                </a:lnTo>
                <a:lnTo>
                  <a:pt x="410210" y="746427"/>
                </a:lnTo>
                <a:lnTo>
                  <a:pt x="416878" y="740397"/>
                </a:lnTo>
                <a:lnTo>
                  <a:pt x="423228" y="733732"/>
                </a:lnTo>
                <a:lnTo>
                  <a:pt x="429260" y="726433"/>
                </a:lnTo>
                <a:lnTo>
                  <a:pt x="434658" y="719134"/>
                </a:lnTo>
                <a:lnTo>
                  <a:pt x="439420" y="711200"/>
                </a:lnTo>
                <a:close/>
                <a:moveTo>
                  <a:pt x="45602" y="644525"/>
                </a:moveTo>
                <a:lnTo>
                  <a:pt x="66649" y="644525"/>
                </a:lnTo>
                <a:lnTo>
                  <a:pt x="87378" y="644842"/>
                </a:lnTo>
                <a:lnTo>
                  <a:pt x="108425" y="646110"/>
                </a:lnTo>
                <a:lnTo>
                  <a:pt x="129472" y="647062"/>
                </a:lnTo>
                <a:lnTo>
                  <a:pt x="150200" y="648647"/>
                </a:lnTo>
                <a:lnTo>
                  <a:pt x="171248" y="650550"/>
                </a:lnTo>
                <a:lnTo>
                  <a:pt x="171886" y="657526"/>
                </a:lnTo>
                <a:lnTo>
                  <a:pt x="172842" y="664185"/>
                </a:lnTo>
                <a:lnTo>
                  <a:pt x="174437" y="670844"/>
                </a:lnTo>
                <a:lnTo>
                  <a:pt x="176350" y="677503"/>
                </a:lnTo>
                <a:lnTo>
                  <a:pt x="177945" y="683528"/>
                </a:lnTo>
                <a:lnTo>
                  <a:pt x="180496" y="689870"/>
                </a:lnTo>
                <a:lnTo>
                  <a:pt x="183047" y="696212"/>
                </a:lnTo>
                <a:lnTo>
                  <a:pt x="185917" y="702237"/>
                </a:lnTo>
                <a:lnTo>
                  <a:pt x="189106" y="707944"/>
                </a:lnTo>
                <a:lnTo>
                  <a:pt x="192295" y="713652"/>
                </a:lnTo>
                <a:lnTo>
                  <a:pt x="196122" y="719043"/>
                </a:lnTo>
                <a:lnTo>
                  <a:pt x="199949" y="724433"/>
                </a:lnTo>
                <a:lnTo>
                  <a:pt x="203775" y="729190"/>
                </a:lnTo>
                <a:lnTo>
                  <a:pt x="208240" y="734264"/>
                </a:lnTo>
                <a:lnTo>
                  <a:pt x="213023" y="739020"/>
                </a:lnTo>
                <a:lnTo>
                  <a:pt x="217488" y="743776"/>
                </a:lnTo>
                <a:lnTo>
                  <a:pt x="209516" y="761851"/>
                </a:lnTo>
                <a:lnTo>
                  <a:pt x="202181" y="780560"/>
                </a:lnTo>
                <a:lnTo>
                  <a:pt x="195165" y="798951"/>
                </a:lnTo>
                <a:lnTo>
                  <a:pt x="188468" y="817977"/>
                </a:lnTo>
                <a:lnTo>
                  <a:pt x="182409" y="837003"/>
                </a:lnTo>
                <a:lnTo>
                  <a:pt x="176669" y="856346"/>
                </a:lnTo>
                <a:lnTo>
                  <a:pt x="171248" y="875689"/>
                </a:lnTo>
                <a:lnTo>
                  <a:pt x="166145" y="895032"/>
                </a:lnTo>
                <a:lnTo>
                  <a:pt x="161362" y="914692"/>
                </a:lnTo>
                <a:lnTo>
                  <a:pt x="157535" y="934669"/>
                </a:lnTo>
                <a:lnTo>
                  <a:pt x="154027" y="954329"/>
                </a:lnTo>
                <a:lnTo>
                  <a:pt x="150838" y="974306"/>
                </a:lnTo>
                <a:lnTo>
                  <a:pt x="147968" y="994601"/>
                </a:lnTo>
                <a:lnTo>
                  <a:pt x="145417" y="1014578"/>
                </a:lnTo>
                <a:lnTo>
                  <a:pt x="143504" y="1035506"/>
                </a:lnTo>
                <a:lnTo>
                  <a:pt x="141590" y="1055801"/>
                </a:lnTo>
                <a:lnTo>
                  <a:pt x="140633" y="1077680"/>
                </a:lnTo>
                <a:lnTo>
                  <a:pt x="139996" y="1099877"/>
                </a:lnTo>
                <a:lnTo>
                  <a:pt x="139677" y="1122074"/>
                </a:lnTo>
                <a:lnTo>
                  <a:pt x="139996" y="1144588"/>
                </a:lnTo>
                <a:lnTo>
                  <a:pt x="132023" y="1133172"/>
                </a:lnTo>
                <a:lnTo>
                  <a:pt x="124051" y="1121440"/>
                </a:lnTo>
                <a:lnTo>
                  <a:pt x="116078" y="1110024"/>
                </a:lnTo>
                <a:lnTo>
                  <a:pt x="108744" y="1098292"/>
                </a:lnTo>
                <a:lnTo>
                  <a:pt x="101409" y="1086559"/>
                </a:lnTo>
                <a:lnTo>
                  <a:pt x="94393" y="1074509"/>
                </a:lnTo>
                <a:lnTo>
                  <a:pt x="87697" y="1062142"/>
                </a:lnTo>
                <a:lnTo>
                  <a:pt x="81000" y="1050093"/>
                </a:lnTo>
                <a:lnTo>
                  <a:pt x="74941" y="1037409"/>
                </a:lnTo>
                <a:lnTo>
                  <a:pt x="68882" y="1025042"/>
                </a:lnTo>
                <a:lnTo>
                  <a:pt x="62504" y="1012041"/>
                </a:lnTo>
                <a:lnTo>
                  <a:pt x="57082" y="999357"/>
                </a:lnTo>
                <a:lnTo>
                  <a:pt x="51980" y="986356"/>
                </a:lnTo>
                <a:lnTo>
                  <a:pt x="46559" y="973038"/>
                </a:lnTo>
                <a:lnTo>
                  <a:pt x="41775" y="960037"/>
                </a:lnTo>
                <a:lnTo>
                  <a:pt x="36992" y="946719"/>
                </a:lnTo>
                <a:lnTo>
                  <a:pt x="32846" y="933084"/>
                </a:lnTo>
                <a:lnTo>
                  <a:pt x="28382" y="919449"/>
                </a:lnTo>
                <a:lnTo>
                  <a:pt x="24555" y="905813"/>
                </a:lnTo>
                <a:lnTo>
                  <a:pt x="21366" y="892178"/>
                </a:lnTo>
                <a:lnTo>
                  <a:pt x="17539" y="878543"/>
                </a:lnTo>
                <a:lnTo>
                  <a:pt x="14669" y="864274"/>
                </a:lnTo>
                <a:lnTo>
                  <a:pt x="11799" y="850321"/>
                </a:lnTo>
                <a:lnTo>
                  <a:pt x="9248" y="835735"/>
                </a:lnTo>
                <a:lnTo>
                  <a:pt x="7334" y="821465"/>
                </a:lnTo>
                <a:lnTo>
                  <a:pt x="5421" y="807196"/>
                </a:lnTo>
                <a:lnTo>
                  <a:pt x="3508" y="792609"/>
                </a:lnTo>
                <a:lnTo>
                  <a:pt x="2232" y="778340"/>
                </a:lnTo>
                <a:lnTo>
                  <a:pt x="1594" y="763754"/>
                </a:lnTo>
                <a:lnTo>
                  <a:pt x="319" y="748533"/>
                </a:lnTo>
                <a:lnTo>
                  <a:pt x="0" y="733946"/>
                </a:lnTo>
                <a:lnTo>
                  <a:pt x="0" y="719043"/>
                </a:lnTo>
                <a:lnTo>
                  <a:pt x="319" y="700334"/>
                </a:lnTo>
                <a:lnTo>
                  <a:pt x="1275" y="682259"/>
                </a:lnTo>
                <a:lnTo>
                  <a:pt x="2232" y="663551"/>
                </a:lnTo>
                <a:lnTo>
                  <a:pt x="3508" y="645793"/>
                </a:lnTo>
                <a:lnTo>
                  <a:pt x="24555" y="644842"/>
                </a:lnTo>
                <a:lnTo>
                  <a:pt x="45602" y="644525"/>
                </a:lnTo>
                <a:close/>
                <a:moveTo>
                  <a:pt x="741844" y="328613"/>
                </a:moveTo>
                <a:lnTo>
                  <a:pt x="746921" y="335908"/>
                </a:lnTo>
                <a:lnTo>
                  <a:pt x="752316" y="342569"/>
                </a:lnTo>
                <a:lnTo>
                  <a:pt x="758346" y="349547"/>
                </a:lnTo>
                <a:lnTo>
                  <a:pt x="764375" y="355573"/>
                </a:lnTo>
                <a:lnTo>
                  <a:pt x="771357" y="361282"/>
                </a:lnTo>
                <a:lnTo>
                  <a:pt x="778021" y="366674"/>
                </a:lnTo>
                <a:lnTo>
                  <a:pt x="785637" y="371749"/>
                </a:lnTo>
                <a:lnTo>
                  <a:pt x="792936" y="375872"/>
                </a:lnTo>
                <a:lnTo>
                  <a:pt x="800870" y="380313"/>
                </a:lnTo>
                <a:lnTo>
                  <a:pt x="809121" y="383802"/>
                </a:lnTo>
                <a:lnTo>
                  <a:pt x="817372" y="386656"/>
                </a:lnTo>
                <a:lnTo>
                  <a:pt x="825940" y="389194"/>
                </a:lnTo>
                <a:lnTo>
                  <a:pt x="834826" y="391414"/>
                </a:lnTo>
                <a:lnTo>
                  <a:pt x="844029" y="392683"/>
                </a:lnTo>
                <a:lnTo>
                  <a:pt x="853232" y="393634"/>
                </a:lnTo>
                <a:lnTo>
                  <a:pt x="862435" y="393951"/>
                </a:lnTo>
                <a:lnTo>
                  <a:pt x="868464" y="393951"/>
                </a:lnTo>
                <a:lnTo>
                  <a:pt x="873859" y="393634"/>
                </a:lnTo>
                <a:lnTo>
                  <a:pt x="879571" y="392683"/>
                </a:lnTo>
                <a:lnTo>
                  <a:pt x="885283" y="392048"/>
                </a:lnTo>
                <a:lnTo>
                  <a:pt x="890678" y="391414"/>
                </a:lnTo>
                <a:lnTo>
                  <a:pt x="896073" y="389828"/>
                </a:lnTo>
                <a:lnTo>
                  <a:pt x="906863" y="386974"/>
                </a:lnTo>
                <a:lnTo>
                  <a:pt x="917018" y="383485"/>
                </a:lnTo>
                <a:lnTo>
                  <a:pt x="926856" y="378727"/>
                </a:lnTo>
                <a:lnTo>
                  <a:pt x="936059" y="373969"/>
                </a:lnTo>
                <a:lnTo>
                  <a:pt x="945579" y="367626"/>
                </a:lnTo>
                <a:lnTo>
                  <a:pt x="957638" y="383802"/>
                </a:lnTo>
                <a:lnTo>
                  <a:pt x="969380" y="399661"/>
                </a:lnTo>
                <a:lnTo>
                  <a:pt x="980487" y="416154"/>
                </a:lnTo>
                <a:lnTo>
                  <a:pt x="991276" y="432013"/>
                </a:lnTo>
                <a:lnTo>
                  <a:pt x="1001431" y="448823"/>
                </a:lnTo>
                <a:lnTo>
                  <a:pt x="1010634" y="465316"/>
                </a:lnTo>
                <a:lnTo>
                  <a:pt x="1019203" y="482127"/>
                </a:lnTo>
                <a:lnTo>
                  <a:pt x="1027454" y="499254"/>
                </a:lnTo>
                <a:lnTo>
                  <a:pt x="1035070" y="516065"/>
                </a:lnTo>
                <a:lnTo>
                  <a:pt x="1041734" y="533827"/>
                </a:lnTo>
                <a:lnTo>
                  <a:pt x="1047764" y="550954"/>
                </a:lnTo>
                <a:lnTo>
                  <a:pt x="1053159" y="568399"/>
                </a:lnTo>
                <a:lnTo>
                  <a:pt x="1058236" y="586161"/>
                </a:lnTo>
                <a:lnTo>
                  <a:pt x="1062362" y="604240"/>
                </a:lnTo>
                <a:lnTo>
                  <a:pt x="1066170" y="622002"/>
                </a:lnTo>
                <a:lnTo>
                  <a:pt x="1069343" y="639764"/>
                </a:lnTo>
                <a:lnTo>
                  <a:pt x="1071565" y="658160"/>
                </a:lnTo>
                <a:lnTo>
                  <a:pt x="1073151" y="676239"/>
                </a:lnTo>
                <a:lnTo>
                  <a:pt x="1074421" y="694636"/>
                </a:lnTo>
                <a:lnTo>
                  <a:pt x="1074738" y="713349"/>
                </a:lnTo>
                <a:lnTo>
                  <a:pt x="1074421" y="731428"/>
                </a:lnTo>
                <a:lnTo>
                  <a:pt x="1073469" y="750142"/>
                </a:lnTo>
                <a:lnTo>
                  <a:pt x="1072199" y="768538"/>
                </a:lnTo>
                <a:lnTo>
                  <a:pt x="1069978" y="787251"/>
                </a:lnTo>
                <a:lnTo>
                  <a:pt x="1067439" y="806282"/>
                </a:lnTo>
                <a:lnTo>
                  <a:pt x="1063948" y="824678"/>
                </a:lnTo>
                <a:lnTo>
                  <a:pt x="1060140" y="843709"/>
                </a:lnTo>
                <a:lnTo>
                  <a:pt x="1055380" y="862740"/>
                </a:lnTo>
                <a:lnTo>
                  <a:pt x="1050303" y="881770"/>
                </a:lnTo>
                <a:lnTo>
                  <a:pt x="1044590" y="901118"/>
                </a:lnTo>
                <a:lnTo>
                  <a:pt x="1038243" y="919832"/>
                </a:lnTo>
                <a:lnTo>
                  <a:pt x="1030945" y="939179"/>
                </a:lnTo>
                <a:lnTo>
                  <a:pt x="1019203" y="937911"/>
                </a:lnTo>
                <a:lnTo>
                  <a:pt x="1013173" y="937594"/>
                </a:lnTo>
                <a:lnTo>
                  <a:pt x="1006826" y="936959"/>
                </a:lnTo>
                <a:lnTo>
                  <a:pt x="998575" y="937594"/>
                </a:lnTo>
                <a:lnTo>
                  <a:pt x="990007" y="938228"/>
                </a:lnTo>
                <a:lnTo>
                  <a:pt x="981756" y="939179"/>
                </a:lnTo>
                <a:lnTo>
                  <a:pt x="973505" y="941082"/>
                </a:lnTo>
                <a:lnTo>
                  <a:pt x="965254" y="943303"/>
                </a:lnTo>
                <a:lnTo>
                  <a:pt x="957638" y="945840"/>
                </a:lnTo>
                <a:lnTo>
                  <a:pt x="949704" y="949012"/>
                </a:lnTo>
                <a:lnTo>
                  <a:pt x="942723" y="952501"/>
                </a:lnTo>
                <a:lnTo>
                  <a:pt x="930981" y="939814"/>
                </a:lnTo>
                <a:lnTo>
                  <a:pt x="918605" y="928078"/>
                </a:lnTo>
                <a:lnTo>
                  <a:pt x="906546" y="916025"/>
                </a:lnTo>
                <a:lnTo>
                  <a:pt x="894486" y="904290"/>
                </a:lnTo>
                <a:lnTo>
                  <a:pt x="881793" y="892871"/>
                </a:lnTo>
                <a:lnTo>
                  <a:pt x="869416" y="881453"/>
                </a:lnTo>
                <a:lnTo>
                  <a:pt x="856405" y="870352"/>
                </a:lnTo>
                <a:lnTo>
                  <a:pt x="843394" y="859251"/>
                </a:lnTo>
                <a:lnTo>
                  <a:pt x="830383" y="848467"/>
                </a:lnTo>
                <a:lnTo>
                  <a:pt x="817054" y="837683"/>
                </a:lnTo>
                <a:lnTo>
                  <a:pt x="803409" y="826899"/>
                </a:lnTo>
                <a:lnTo>
                  <a:pt x="789763" y="817066"/>
                </a:lnTo>
                <a:lnTo>
                  <a:pt x="776117" y="806599"/>
                </a:lnTo>
                <a:lnTo>
                  <a:pt x="762154" y="796767"/>
                </a:lnTo>
                <a:lnTo>
                  <a:pt x="748508" y="786934"/>
                </a:lnTo>
                <a:lnTo>
                  <a:pt x="733910" y="777736"/>
                </a:lnTo>
                <a:lnTo>
                  <a:pt x="719630" y="768221"/>
                </a:lnTo>
                <a:lnTo>
                  <a:pt x="705032" y="759023"/>
                </a:lnTo>
                <a:lnTo>
                  <a:pt x="690751" y="750142"/>
                </a:lnTo>
                <a:lnTo>
                  <a:pt x="675836" y="741578"/>
                </a:lnTo>
                <a:lnTo>
                  <a:pt x="660921" y="733014"/>
                </a:lnTo>
                <a:lnTo>
                  <a:pt x="646006" y="724450"/>
                </a:lnTo>
                <a:lnTo>
                  <a:pt x="630773" y="716521"/>
                </a:lnTo>
                <a:lnTo>
                  <a:pt x="615541" y="708274"/>
                </a:lnTo>
                <a:lnTo>
                  <a:pt x="599991" y="700662"/>
                </a:lnTo>
                <a:lnTo>
                  <a:pt x="584441" y="693050"/>
                </a:lnTo>
                <a:lnTo>
                  <a:pt x="568891" y="685755"/>
                </a:lnTo>
                <a:lnTo>
                  <a:pt x="553024" y="678777"/>
                </a:lnTo>
                <a:lnTo>
                  <a:pt x="537157" y="671799"/>
                </a:lnTo>
                <a:lnTo>
                  <a:pt x="521290" y="665455"/>
                </a:lnTo>
                <a:lnTo>
                  <a:pt x="505105" y="658795"/>
                </a:lnTo>
                <a:lnTo>
                  <a:pt x="488920" y="652451"/>
                </a:lnTo>
                <a:lnTo>
                  <a:pt x="458773" y="641667"/>
                </a:lnTo>
                <a:lnTo>
                  <a:pt x="459090" y="638178"/>
                </a:lnTo>
                <a:lnTo>
                  <a:pt x="458773" y="631834"/>
                </a:lnTo>
                <a:lnTo>
                  <a:pt x="458455" y="625491"/>
                </a:lnTo>
                <a:lnTo>
                  <a:pt x="457821" y="619465"/>
                </a:lnTo>
                <a:lnTo>
                  <a:pt x="457186" y="613438"/>
                </a:lnTo>
                <a:lnTo>
                  <a:pt x="455917" y="607412"/>
                </a:lnTo>
                <a:lnTo>
                  <a:pt x="454647" y="601703"/>
                </a:lnTo>
                <a:lnTo>
                  <a:pt x="452743" y="595993"/>
                </a:lnTo>
                <a:lnTo>
                  <a:pt x="451156" y="590284"/>
                </a:lnTo>
                <a:lnTo>
                  <a:pt x="448935" y="584892"/>
                </a:lnTo>
                <a:lnTo>
                  <a:pt x="446714" y="579183"/>
                </a:lnTo>
                <a:lnTo>
                  <a:pt x="444175" y="574108"/>
                </a:lnTo>
                <a:lnTo>
                  <a:pt x="441319" y="568716"/>
                </a:lnTo>
                <a:lnTo>
                  <a:pt x="438463" y="563641"/>
                </a:lnTo>
                <a:lnTo>
                  <a:pt x="435289" y="558567"/>
                </a:lnTo>
                <a:lnTo>
                  <a:pt x="432116" y="554126"/>
                </a:lnTo>
                <a:lnTo>
                  <a:pt x="428625" y="549368"/>
                </a:lnTo>
                <a:lnTo>
                  <a:pt x="444810" y="532241"/>
                </a:lnTo>
                <a:lnTo>
                  <a:pt x="461629" y="515113"/>
                </a:lnTo>
                <a:lnTo>
                  <a:pt x="479083" y="498937"/>
                </a:lnTo>
                <a:lnTo>
                  <a:pt x="496854" y="482761"/>
                </a:lnTo>
                <a:lnTo>
                  <a:pt x="514625" y="467537"/>
                </a:lnTo>
                <a:lnTo>
                  <a:pt x="533349" y="452629"/>
                </a:lnTo>
                <a:lnTo>
                  <a:pt x="552389" y="437722"/>
                </a:lnTo>
                <a:lnTo>
                  <a:pt x="572065" y="423766"/>
                </a:lnTo>
                <a:lnTo>
                  <a:pt x="591740" y="410445"/>
                </a:lnTo>
                <a:lnTo>
                  <a:pt x="612050" y="397123"/>
                </a:lnTo>
                <a:lnTo>
                  <a:pt x="632677" y="384436"/>
                </a:lnTo>
                <a:lnTo>
                  <a:pt x="653939" y="372383"/>
                </a:lnTo>
                <a:lnTo>
                  <a:pt x="675202" y="360965"/>
                </a:lnTo>
                <a:lnTo>
                  <a:pt x="697098" y="349547"/>
                </a:lnTo>
                <a:lnTo>
                  <a:pt x="719312" y="338763"/>
                </a:lnTo>
                <a:lnTo>
                  <a:pt x="741844" y="328613"/>
                </a:lnTo>
                <a:close/>
                <a:moveTo>
                  <a:pt x="1248682" y="230188"/>
                </a:moveTo>
                <a:lnTo>
                  <a:pt x="1259779" y="242257"/>
                </a:lnTo>
                <a:lnTo>
                  <a:pt x="1270242" y="254643"/>
                </a:lnTo>
                <a:lnTo>
                  <a:pt x="1280704" y="267347"/>
                </a:lnTo>
                <a:lnTo>
                  <a:pt x="1290850" y="280050"/>
                </a:lnTo>
                <a:lnTo>
                  <a:pt x="1300678" y="293389"/>
                </a:lnTo>
                <a:lnTo>
                  <a:pt x="1310507" y="306728"/>
                </a:lnTo>
                <a:lnTo>
                  <a:pt x="1319384" y="320385"/>
                </a:lnTo>
                <a:lnTo>
                  <a:pt x="1328262" y="334359"/>
                </a:lnTo>
                <a:lnTo>
                  <a:pt x="1337139" y="348333"/>
                </a:lnTo>
                <a:lnTo>
                  <a:pt x="1345382" y="362625"/>
                </a:lnTo>
                <a:lnTo>
                  <a:pt x="1353309" y="376917"/>
                </a:lnTo>
                <a:lnTo>
                  <a:pt x="1361235" y="391526"/>
                </a:lnTo>
                <a:lnTo>
                  <a:pt x="1368210" y="406136"/>
                </a:lnTo>
                <a:lnTo>
                  <a:pt x="1375502" y="421380"/>
                </a:lnTo>
                <a:lnTo>
                  <a:pt x="1382160" y="436625"/>
                </a:lnTo>
                <a:lnTo>
                  <a:pt x="1388818" y="452187"/>
                </a:lnTo>
                <a:lnTo>
                  <a:pt x="1394525" y="467432"/>
                </a:lnTo>
                <a:lnTo>
                  <a:pt x="1400232" y="483312"/>
                </a:lnTo>
                <a:lnTo>
                  <a:pt x="1405622" y="499509"/>
                </a:lnTo>
                <a:lnTo>
                  <a:pt x="1410377" y="515071"/>
                </a:lnTo>
                <a:lnTo>
                  <a:pt x="1414816" y="531586"/>
                </a:lnTo>
                <a:lnTo>
                  <a:pt x="1418938" y="548101"/>
                </a:lnTo>
                <a:lnTo>
                  <a:pt x="1423059" y="564616"/>
                </a:lnTo>
                <a:lnTo>
                  <a:pt x="1426547" y="581131"/>
                </a:lnTo>
                <a:lnTo>
                  <a:pt x="1429400" y="597964"/>
                </a:lnTo>
                <a:lnTo>
                  <a:pt x="1432254" y="615114"/>
                </a:lnTo>
                <a:lnTo>
                  <a:pt x="1434473" y="631946"/>
                </a:lnTo>
                <a:lnTo>
                  <a:pt x="1436375" y="649097"/>
                </a:lnTo>
                <a:lnTo>
                  <a:pt x="1437644" y="666564"/>
                </a:lnTo>
                <a:lnTo>
                  <a:pt x="1438595" y="683714"/>
                </a:lnTo>
                <a:lnTo>
                  <a:pt x="1439546" y="701500"/>
                </a:lnTo>
                <a:lnTo>
                  <a:pt x="1439863" y="719285"/>
                </a:lnTo>
                <a:lnTo>
                  <a:pt x="1439546" y="740882"/>
                </a:lnTo>
                <a:lnTo>
                  <a:pt x="1438278" y="761843"/>
                </a:lnTo>
                <a:lnTo>
                  <a:pt x="1437010" y="783122"/>
                </a:lnTo>
                <a:lnTo>
                  <a:pt x="1434790" y="804083"/>
                </a:lnTo>
                <a:lnTo>
                  <a:pt x="1431937" y="825045"/>
                </a:lnTo>
                <a:lnTo>
                  <a:pt x="1428766" y="845688"/>
                </a:lnTo>
                <a:lnTo>
                  <a:pt x="1424645" y="866014"/>
                </a:lnTo>
                <a:lnTo>
                  <a:pt x="1420206" y="886023"/>
                </a:lnTo>
                <a:lnTo>
                  <a:pt x="1415133" y="906031"/>
                </a:lnTo>
                <a:lnTo>
                  <a:pt x="1409426" y="926040"/>
                </a:lnTo>
                <a:lnTo>
                  <a:pt x="1403402" y="945731"/>
                </a:lnTo>
                <a:lnTo>
                  <a:pt x="1396427" y="964787"/>
                </a:lnTo>
                <a:lnTo>
                  <a:pt x="1389452" y="983842"/>
                </a:lnTo>
                <a:lnTo>
                  <a:pt x="1381843" y="1002898"/>
                </a:lnTo>
                <a:lnTo>
                  <a:pt x="1373600" y="1021001"/>
                </a:lnTo>
                <a:lnTo>
                  <a:pt x="1364722" y="1039422"/>
                </a:lnTo>
                <a:lnTo>
                  <a:pt x="1355528" y="1057207"/>
                </a:lnTo>
                <a:lnTo>
                  <a:pt x="1345699" y="1074992"/>
                </a:lnTo>
                <a:lnTo>
                  <a:pt x="1335871" y="1092460"/>
                </a:lnTo>
                <a:lnTo>
                  <a:pt x="1325091" y="1109293"/>
                </a:lnTo>
                <a:lnTo>
                  <a:pt x="1313995" y="1126125"/>
                </a:lnTo>
                <a:lnTo>
                  <a:pt x="1302264" y="1142640"/>
                </a:lnTo>
                <a:lnTo>
                  <a:pt x="1290533" y="1158202"/>
                </a:lnTo>
                <a:lnTo>
                  <a:pt x="1277851" y="1174082"/>
                </a:lnTo>
                <a:lnTo>
                  <a:pt x="1264852" y="1189327"/>
                </a:lnTo>
                <a:lnTo>
                  <a:pt x="1251853" y="1204571"/>
                </a:lnTo>
                <a:lnTo>
                  <a:pt x="1238220" y="1218864"/>
                </a:lnTo>
                <a:lnTo>
                  <a:pt x="1223953" y="1233155"/>
                </a:lnTo>
                <a:lnTo>
                  <a:pt x="1209685" y="1247130"/>
                </a:lnTo>
                <a:lnTo>
                  <a:pt x="1194784" y="1260469"/>
                </a:lnTo>
                <a:lnTo>
                  <a:pt x="1179566" y="1273172"/>
                </a:lnTo>
                <a:lnTo>
                  <a:pt x="1164347" y="1285876"/>
                </a:lnTo>
                <a:lnTo>
                  <a:pt x="1151982" y="1259198"/>
                </a:lnTo>
                <a:lnTo>
                  <a:pt x="1139301" y="1232838"/>
                </a:lnTo>
                <a:lnTo>
                  <a:pt x="1125984" y="1207112"/>
                </a:lnTo>
                <a:lnTo>
                  <a:pt x="1111717" y="1181069"/>
                </a:lnTo>
                <a:lnTo>
                  <a:pt x="1116156" y="1176305"/>
                </a:lnTo>
                <a:lnTo>
                  <a:pt x="1120595" y="1171224"/>
                </a:lnTo>
                <a:lnTo>
                  <a:pt x="1124399" y="1165825"/>
                </a:lnTo>
                <a:lnTo>
                  <a:pt x="1128521" y="1160108"/>
                </a:lnTo>
                <a:lnTo>
                  <a:pt x="1132008" y="1154391"/>
                </a:lnTo>
                <a:lnTo>
                  <a:pt x="1135179" y="1148675"/>
                </a:lnTo>
                <a:lnTo>
                  <a:pt x="1138349" y="1142640"/>
                </a:lnTo>
                <a:lnTo>
                  <a:pt x="1140886" y="1135971"/>
                </a:lnTo>
                <a:lnTo>
                  <a:pt x="1143422" y="1129619"/>
                </a:lnTo>
                <a:lnTo>
                  <a:pt x="1145641" y="1123267"/>
                </a:lnTo>
                <a:lnTo>
                  <a:pt x="1147544" y="1116915"/>
                </a:lnTo>
                <a:lnTo>
                  <a:pt x="1148812" y="1109928"/>
                </a:lnTo>
                <a:lnTo>
                  <a:pt x="1150397" y="1102941"/>
                </a:lnTo>
                <a:lnTo>
                  <a:pt x="1151031" y="1095954"/>
                </a:lnTo>
                <a:lnTo>
                  <a:pt x="1151665" y="1088967"/>
                </a:lnTo>
                <a:lnTo>
                  <a:pt x="1151665" y="1081344"/>
                </a:lnTo>
                <a:lnTo>
                  <a:pt x="1151348" y="1073087"/>
                </a:lnTo>
                <a:lnTo>
                  <a:pt x="1150714" y="1064512"/>
                </a:lnTo>
                <a:lnTo>
                  <a:pt x="1149446" y="1056254"/>
                </a:lnTo>
                <a:lnTo>
                  <a:pt x="1147861" y="1048314"/>
                </a:lnTo>
                <a:lnTo>
                  <a:pt x="1145641" y="1040374"/>
                </a:lnTo>
                <a:lnTo>
                  <a:pt x="1143105" y="1032752"/>
                </a:lnTo>
                <a:lnTo>
                  <a:pt x="1140252" y="1025130"/>
                </a:lnTo>
                <a:lnTo>
                  <a:pt x="1137081" y="1017825"/>
                </a:lnTo>
                <a:lnTo>
                  <a:pt x="1132960" y="1010838"/>
                </a:lnTo>
                <a:lnTo>
                  <a:pt x="1129155" y="1003851"/>
                </a:lnTo>
                <a:lnTo>
                  <a:pt x="1124399" y="997181"/>
                </a:lnTo>
                <a:lnTo>
                  <a:pt x="1119643" y="991147"/>
                </a:lnTo>
                <a:lnTo>
                  <a:pt x="1114571" y="985113"/>
                </a:lnTo>
                <a:lnTo>
                  <a:pt x="1109181" y="979396"/>
                </a:lnTo>
                <a:lnTo>
                  <a:pt x="1103157" y="973362"/>
                </a:lnTo>
                <a:lnTo>
                  <a:pt x="1097133" y="968598"/>
                </a:lnTo>
                <a:lnTo>
                  <a:pt x="1105059" y="947001"/>
                </a:lnTo>
                <a:lnTo>
                  <a:pt x="1112351" y="925405"/>
                </a:lnTo>
                <a:lnTo>
                  <a:pt x="1119009" y="903808"/>
                </a:lnTo>
                <a:lnTo>
                  <a:pt x="1124716" y="882529"/>
                </a:lnTo>
                <a:lnTo>
                  <a:pt x="1130106" y="860933"/>
                </a:lnTo>
                <a:lnTo>
                  <a:pt x="1134862" y="839654"/>
                </a:lnTo>
                <a:lnTo>
                  <a:pt x="1138349" y="818375"/>
                </a:lnTo>
                <a:lnTo>
                  <a:pt x="1141520" y="797096"/>
                </a:lnTo>
                <a:lnTo>
                  <a:pt x="1143739" y="775817"/>
                </a:lnTo>
                <a:lnTo>
                  <a:pt x="1145641" y="754856"/>
                </a:lnTo>
                <a:lnTo>
                  <a:pt x="1146593" y="733577"/>
                </a:lnTo>
                <a:lnTo>
                  <a:pt x="1146593" y="712933"/>
                </a:lnTo>
                <a:lnTo>
                  <a:pt x="1146276" y="691654"/>
                </a:lnTo>
                <a:lnTo>
                  <a:pt x="1145324" y="671011"/>
                </a:lnTo>
                <a:lnTo>
                  <a:pt x="1143105" y="650049"/>
                </a:lnTo>
                <a:lnTo>
                  <a:pt x="1140569" y="629406"/>
                </a:lnTo>
                <a:lnTo>
                  <a:pt x="1137081" y="607809"/>
                </a:lnTo>
                <a:lnTo>
                  <a:pt x="1132642" y="586848"/>
                </a:lnTo>
                <a:lnTo>
                  <a:pt x="1127887" y="565886"/>
                </a:lnTo>
                <a:lnTo>
                  <a:pt x="1121863" y="544925"/>
                </a:lnTo>
                <a:lnTo>
                  <a:pt x="1115522" y="524281"/>
                </a:lnTo>
                <a:lnTo>
                  <a:pt x="1108230" y="503955"/>
                </a:lnTo>
                <a:lnTo>
                  <a:pt x="1100303" y="483629"/>
                </a:lnTo>
                <a:lnTo>
                  <a:pt x="1091426" y="463621"/>
                </a:lnTo>
                <a:lnTo>
                  <a:pt x="1081598" y="443930"/>
                </a:lnTo>
                <a:lnTo>
                  <a:pt x="1071135" y="424239"/>
                </a:lnTo>
                <a:lnTo>
                  <a:pt x="1060038" y="404865"/>
                </a:lnTo>
                <a:lnTo>
                  <a:pt x="1048307" y="385492"/>
                </a:lnTo>
                <a:lnTo>
                  <a:pt x="1035943" y="366436"/>
                </a:lnTo>
                <a:lnTo>
                  <a:pt x="1022626" y="348016"/>
                </a:lnTo>
                <a:lnTo>
                  <a:pt x="1008676" y="329278"/>
                </a:lnTo>
                <a:lnTo>
                  <a:pt x="993775" y="310857"/>
                </a:lnTo>
                <a:lnTo>
                  <a:pt x="996945" y="303870"/>
                </a:lnTo>
                <a:lnTo>
                  <a:pt x="999799" y="296248"/>
                </a:lnTo>
                <a:lnTo>
                  <a:pt x="1002018" y="289261"/>
                </a:lnTo>
                <a:lnTo>
                  <a:pt x="1003921" y="281321"/>
                </a:lnTo>
                <a:lnTo>
                  <a:pt x="1005506" y="273698"/>
                </a:lnTo>
                <a:lnTo>
                  <a:pt x="1006457" y="265759"/>
                </a:lnTo>
                <a:lnTo>
                  <a:pt x="1007408" y="257501"/>
                </a:lnTo>
                <a:lnTo>
                  <a:pt x="1007725" y="249561"/>
                </a:lnTo>
                <a:lnTo>
                  <a:pt x="1036577" y="244797"/>
                </a:lnTo>
                <a:lnTo>
                  <a:pt x="1065745" y="240669"/>
                </a:lnTo>
                <a:lnTo>
                  <a:pt x="1095548" y="237493"/>
                </a:lnTo>
                <a:lnTo>
                  <a:pt x="1125667" y="234634"/>
                </a:lnTo>
                <a:lnTo>
                  <a:pt x="1156104" y="232729"/>
                </a:lnTo>
                <a:lnTo>
                  <a:pt x="1186858" y="231141"/>
                </a:lnTo>
                <a:lnTo>
                  <a:pt x="1217612" y="230505"/>
                </a:lnTo>
                <a:lnTo>
                  <a:pt x="1248682" y="230188"/>
                </a:lnTo>
                <a:close/>
                <a:moveTo>
                  <a:pt x="470451" y="44450"/>
                </a:moveTo>
                <a:lnTo>
                  <a:pt x="488850" y="52378"/>
                </a:lnTo>
                <a:lnTo>
                  <a:pt x="507249" y="60306"/>
                </a:lnTo>
                <a:lnTo>
                  <a:pt x="525331" y="68234"/>
                </a:lnTo>
                <a:lnTo>
                  <a:pt x="542778" y="75845"/>
                </a:lnTo>
                <a:lnTo>
                  <a:pt x="560542" y="84090"/>
                </a:lnTo>
                <a:lnTo>
                  <a:pt x="577672" y="92336"/>
                </a:lnTo>
                <a:lnTo>
                  <a:pt x="594802" y="100898"/>
                </a:lnTo>
                <a:lnTo>
                  <a:pt x="611297" y="109460"/>
                </a:lnTo>
                <a:lnTo>
                  <a:pt x="627793" y="118023"/>
                </a:lnTo>
                <a:lnTo>
                  <a:pt x="644288" y="126585"/>
                </a:lnTo>
                <a:lnTo>
                  <a:pt x="659832" y="135782"/>
                </a:lnTo>
                <a:lnTo>
                  <a:pt x="675376" y="144661"/>
                </a:lnTo>
                <a:lnTo>
                  <a:pt x="690602" y="153858"/>
                </a:lnTo>
                <a:lnTo>
                  <a:pt x="705511" y="162737"/>
                </a:lnTo>
                <a:lnTo>
                  <a:pt x="720421" y="172251"/>
                </a:lnTo>
                <a:lnTo>
                  <a:pt x="735013" y="181765"/>
                </a:lnTo>
                <a:lnTo>
                  <a:pt x="731206" y="189375"/>
                </a:lnTo>
                <a:lnTo>
                  <a:pt x="727717" y="197304"/>
                </a:lnTo>
                <a:lnTo>
                  <a:pt x="724862" y="205549"/>
                </a:lnTo>
                <a:lnTo>
                  <a:pt x="722324" y="214111"/>
                </a:lnTo>
                <a:lnTo>
                  <a:pt x="720421" y="222673"/>
                </a:lnTo>
                <a:lnTo>
                  <a:pt x="719152" y="231236"/>
                </a:lnTo>
                <a:lnTo>
                  <a:pt x="718200" y="240432"/>
                </a:lnTo>
                <a:lnTo>
                  <a:pt x="717883" y="249312"/>
                </a:lnTo>
                <a:lnTo>
                  <a:pt x="718200" y="255337"/>
                </a:lnTo>
                <a:lnTo>
                  <a:pt x="718518" y="261045"/>
                </a:lnTo>
                <a:lnTo>
                  <a:pt x="693140" y="272779"/>
                </a:lnTo>
                <a:lnTo>
                  <a:pt x="668080" y="284513"/>
                </a:lnTo>
                <a:lnTo>
                  <a:pt x="643654" y="296880"/>
                </a:lnTo>
                <a:lnTo>
                  <a:pt x="619862" y="309883"/>
                </a:lnTo>
                <a:lnTo>
                  <a:pt x="596705" y="323519"/>
                </a:lnTo>
                <a:lnTo>
                  <a:pt x="573231" y="337472"/>
                </a:lnTo>
                <a:lnTo>
                  <a:pt x="550708" y="352060"/>
                </a:lnTo>
                <a:lnTo>
                  <a:pt x="528820" y="366965"/>
                </a:lnTo>
                <a:lnTo>
                  <a:pt x="507249" y="382504"/>
                </a:lnTo>
                <a:lnTo>
                  <a:pt x="486312" y="398360"/>
                </a:lnTo>
                <a:lnTo>
                  <a:pt x="465693" y="414851"/>
                </a:lnTo>
                <a:lnTo>
                  <a:pt x="446025" y="431975"/>
                </a:lnTo>
                <a:lnTo>
                  <a:pt x="426358" y="449734"/>
                </a:lnTo>
                <a:lnTo>
                  <a:pt x="407642" y="467493"/>
                </a:lnTo>
                <a:lnTo>
                  <a:pt x="389243" y="486203"/>
                </a:lnTo>
                <a:lnTo>
                  <a:pt x="371479" y="504914"/>
                </a:lnTo>
                <a:lnTo>
                  <a:pt x="364817" y="502694"/>
                </a:lnTo>
                <a:lnTo>
                  <a:pt x="358155" y="500157"/>
                </a:lnTo>
                <a:lnTo>
                  <a:pt x="351177" y="498254"/>
                </a:lnTo>
                <a:lnTo>
                  <a:pt x="344198" y="496351"/>
                </a:lnTo>
                <a:lnTo>
                  <a:pt x="336902" y="495083"/>
                </a:lnTo>
                <a:lnTo>
                  <a:pt x="329288" y="494449"/>
                </a:lnTo>
                <a:lnTo>
                  <a:pt x="321992" y="493497"/>
                </a:lnTo>
                <a:lnTo>
                  <a:pt x="314379" y="493180"/>
                </a:lnTo>
                <a:lnTo>
                  <a:pt x="303594" y="494132"/>
                </a:lnTo>
                <a:lnTo>
                  <a:pt x="292808" y="495083"/>
                </a:lnTo>
                <a:lnTo>
                  <a:pt x="282340" y="497303"/>
                </a:lnTo>
                <a:lnTo>
                  <a:pt x="272189" y="499840"/>
                </a:lnTo>
                <a:lnTo>
                  <a:pt x="262038" y="503328"/>
                </a:lnTo>
                <a:lnTo>
                  <a:pt x="252838" y="507134"/>
                </a:lnTo>
                <a:lnTo>
                  <a:pt x="243639" y="512208"/>
                </a:lnTo>
                <a:lnTo>
                  <a:pt x="234757" y="517599"/>
                </a:lnTo>
                <a:lnTo>
                  <a:pt x="226509" y="523624"/>
                </a:lnTo>
                <a:lnTo>
                  <a:pt x="218579" y="529967"/>
                </a:lnTo>
                <a:lnTo>
                  <a:pt x="210965" y="537260"/>
                </a:lnTo>
                <a:lnTo>
                  <a:pt x="204304" y="544871"/>
                </a:lnTo>
                <a:lnTo>
                  <a:pt x="197642" y="553117"/>
                </a:lnTo>
                <a:lnTo>
                  <a:pt x="191932" y="561362"/>
                </a:lnTo>
                <a:lnTo>
                  <a:pt x="187174" y="570241"/>
                </a:lnTo>
                <a:lnTo>
                  <a:pt x="182416" y="579438"/>
                </a:lnTo>
                <a:lnTo>
                  <a:pt x="161796" y="577218"/>
                </a:lnTo>
                <a:lnTo>
                  <a:pt x="140859" y="575949"/>
                </a:lnTo>
                <a:lnTo>
                  <a:pt x="120240" y="574364"/>
                </a:lnTo>
                <a:lnTo>
                  <a:pt x="98986" y="573412"/>
                </a:lnTo>
                <a:lnTo>
                  <a:pt x="78367" y="572778"/>
                </a:lnTo>
                <a:lnTo>
                  <a:pt x="57431" y="572144"/>
                </a:lnTo>
                <a:lnTo>
                  <a:pt x="36494" y="572144"/>
                </a:lnTo>
                <a:lnTo>
                  <a:pt x="15875" y="572778"/>
                </a:lnTo>
                <a:lnTo>
                  <a:pt x="20633" y="550262"/>
                </a:lnTo>
                <a:lnTo>
                  <a:pt x="26343" y="527747"/>
                </a:lnTo>
                <a:lnTo>
                  <a:pt x="33005" y="505548"/>
                </a:lnTo>
                <a:lnTo>
                  <a:pt x="39983" y="483349"/>
                </a:lnTo>
                <a:lnTo>
                  <a:pt x="48231" y="461785"/>
                </a:lnTo>
                <a:lnTo>
                  <a:pt x="56479" y="440855"/>
                </a:lnTo>
                <a:lnTo>
                  <a:pt x="65678" y="419607"/>
                </a:lnTo>
                <a:lnTo>
                  <a:pt x="75829" y="399311"/>
                </a:lnTo>
                <a:lnTo>
                  <a:pt x="86298" y="378698"/>
                </a:lnTo>
                <a:lnTo>
                  <a:pt x="97400" y="359037"/>
                </a:lnTo>
                <a:lnTo>
                  <a:pt x="108820" y="340009"/>
                </a:lnTo>
                <a:lnTo>
                  <a:pt x="121192" y="320665"/>
                </a:lnTo>
                <a:lnTo>
                  <a:pt x="133881" y="301954"/>
                </a:lnTo>
                <a:lnTo>
                  <a:pt x="147204" y="284196"/>
                </a:lnTo>
                <a:lnTo>
                  <a:pt x="161162" y="266119"/>
                </a:lnTo>
                <a:lnTo>
                  <a:pt x="175754" y="248995"/>
                </a:lnTo>
                <a:lnTo>
                  <a:pt x="190663" y="232187"/>
                </a:lnTo>
                <a:lnTo>
                  <a:pt x="206207" y="215697"/>
                </a:lnTo>
                <a:lnTo>
                  <a:pt x="222385" y="200158"/>
                </a:lnTo>
                <a:lnTo>
                  <a:pt x="238881" y="184619"/>
                </a:lnTo>
                <a:lnTo>
                  <a:pt x="255693" y="169714"/>
                </a:lnTo>
                <a:lnTo>
                  <a:pt x="273141" y="155443"/>
                </a:lnTo>
                <a:lnTo>
                  <a:pt x="291222" y="141807"/>
                </a:lnTo>
                <a:lnTo>
                  <a:pt x="309304" y="128488"/>
                </a:lnTo>
                <a:lnTo>
                  <a:pt x="328337" y="116120"/>
                </a:lnTo>
                <a:lnTo>
                  <a:pt x="347370" y="103752"/>
                </a:lnTo>
                <a:lnTo>
                  <a:pt x="367038" y="92336"/>
                </a:lnTo>
                <a:lnTo>
                  <a:pt x="387023" y="81553"/>
                </a:lnTo>
                <a:lnTo>
                  <a:pt x="407007" y="71405"/>
                </a:lnTo>
                <a:lnTo>
                  <a:pt x="427627" y="61575"/>
                </a:lnTo>
                <a:lnTo>
                  <a:pt x="448880" y="52695"/>
                </a:lnTo>
                <a:lnTo>
                  <a:pt x="470451" y="44450"/>
                </a:lnTo>
                <a:close/>
                <a:moveTo>
                  <a:pt x="719138" y="0"/>
                </a:moveTo>
                <a:lnTo>
                  <a:pt x="735331" y="317"/>
                </a:lnTo>
                <a:lnTo>
                  <a:pt x="751523" y="951"/>
                </a:lnTo>
                <a:lnTo>
                  <a:pt x="767398" y="1902"/>
                </a:lnTo>
                <a:lnTo>
                  <a:pt x="783273" y="2852"/>
                </a:lnTo>
                <a:lnTo>
                  <a:pt x="799148" y="4437"/>
                </a:lnTo>
                <a:lnTo>
                  <a:pt x="814388" y="6656"/>
                </a:lnTo>
                <a:lnTo>
                  <a:pt x="830263" y="8557"/>
                </a:lnTo>
                <a:lnTo>
                  <a:pt x="845503" y="11093"/>
                </a:lnTo>
                <a:lnTo>
                  <a:pt x="860743" y="13945"/>
                </a:lnTo>
                <a:lnTo>
                  <a:pt x="875983" y="17115"/>
                </a:lnTo>
                <a:lnTo>
                  <a:pt x="891223" y="20918"/>
                </a:lnTo>
                <a:lnTo>
                  <a:pt x="906145" y="24405"/>
                </a:lnTo>
                <a:lnTo>
                  <a:pt x="920751" y="28842"/>
                </a:lnTo>
                <a:lnTo>
                  <a:pt x="935355" y="32962"/>
                </a:lnTo>
                <a:lnTo>
                  <a:pt x="950278" y="38033"/>
                </a:lnTo>
                <a:lnTo>
                  <a:pt x="964565" y="43104"/>
                </a:lnTo>
                <a:lnTo>
                  <a:pt x="978853" y="48492"/>
                </a:lnTo>
                <a:lnTo>
                  <a:pt x="992823" y="53563"/>
                </a:lnTo>
                <a:lnTo>
                  <a:pt x="1006793" y="59902"/>
                </a:lnTo>
                <a:lnTo>
                  <a:pt x="1020763" y="65924"/>
                </a:lnTo>
                <a:lnTo>
                  <a:pt x="1034415" y="72263"/>
                </a:lnTo>
                <a:lnTo>
                  <a:pt x="1047751" y="79236"/>
                </a:lnTo>
                <a:lnTo>
                  <a:pt x="1061085" y="86209"/>
                </a:lnTo>
                <a:lnTo>
                  <a:pt x="1074421" y="93498"/>
                </a:lnTo>
                <a:lnTo>
                  <a:pt x="1087121" y="101105"/>
                </a:lnTo>
                <a:lnTo>
                  <a:pt x="1100138" y="108712"/>
                </a:lnTo>
                <a:lnTo>
                  <a:pt x="1112838" y="116952"/>
                </a:lnTo>
                <a:lnTo>
                  <a:pt x="1125221" y="125193"/>
                </a:lnTo>
                <a:lnTo>
                  <a:pt x="1137603" y="133750"/>
                </a:lnTo>
                <a:lnTo>
                  <a:pt x="1149668" y="142625"/>
                </a:lnTo>
                <a:lnTo>
                  <a:pt x="1161733" y="152133"/>
                </a:lnTo>
                <a:lnTo>
                  <a:pt x="1173163" y="161324"/>
                </a:lnTo>
                <a:lnTo>
                  <a:pt x="1149985" y="162275"/>
                </a:lnTo>
                <a:lnTo>
                  <a:pt x="1126173" y="163860"/>
                </a:lnTo>
                <a:lnTo>
                  <a:pt x="1102995" y="166079"/>
                </a:lnTo>
                <a:lnTo>
                  <a:pt x="1080135" y="167980"/>
                </a:lnTo>
                <a:lnTo>
                  <a:pt x="1056958" y="170833"/>
                </a:lnTo>
                <a:lnTo>
                  <a:pt x="1034415" y="173685"/>
                </a:lnTo>
                <a:lnTo>
                  <a:pt x="1011873" y="177488"/>
                </a:lnTo>
                <a:lnTo>
                  <a:pt x="989331" y="180975"/>
                </a:lnTo>
                <a:lnTo>
                  <a:pt x="984251" y="172734"/>
                </a:lnTo>
                <a:lnTo>
                  <a:pt x="978853" y="164811"/>
                </a:lnTo>
                <a:lnTo>
                  <a:pt x="973138" y="157204"/>
                </a:lnTo>
                <a:lnTo>
                  <a:pt x="966788" y="150231"/>
                </a:lnTo>
                <a:lnTo>
                  <a:pt x="959803" y="143259"/>
                </a:lnTo>
                <a:lnTo>
                  <a:pt x="952818" y="137237"/>
                </a:lnTo>
                <a:lnTo>
                  <a:pt x="944881" y="131532"/>
                </a:lnTo>
                <a:lnTo>
                  <a:pt x="936943" y="126144"/>
                </a:lnTo>
                <a:lnTo>
                  <a:pt x="928688" y="121706"/>
                </a:lnTo>
                <a:lnTo>
                  <a:pt x="919798" y="117269"/>
                </a:lnTo>
                <a:lnTo>
                  <a:pt x="910908" y="113783"/>
                </a:lnTo>
                <a:lnTo>
                  <a:pt x="901383" y="110930"/>
                </a:lnTo>
                <a:lnTo>
                  <a:pt x="891858" y="108395"/>
                </a:lnTo>
                <a:lnTo>
                  <a:pt x="882015" y="106493"/>
                </a:lnTo>
                <a:lnTo>
                  <a:pt x="872173" y="105859"/>
                </a:lnTo>
                <a:lnTo>
                  <a:pt x="861695" y="105542"/>
                </a:lnTo>
                <a:lnTo>
                  <a:pt x="851218" y="105859"/>
                </a:lnTo>
                <a:lnTo>
                  <a:pt x="841058" y="106810"/>
                </a:lnTo>
                <a:lnTo>
                  <a:pt x="830898" y="108712"/>
                </a:lnTo>
                <a:lnTo>
                  <a:pt x="821055" y="111247"/>
                </a:lnTo>
                <a:lnTo>
                  <a:pt x="811213" y="114417"/>
                </a:lnTo>
                <a:lnTo>
                  <a:pt x="802005" y="118537"/>
                </a:lnTo>
                <a:lnTo>
                  <a:pt x="793115" y="122657"/>
                </a:lnTo>
                <a:lnTo>
                  <a:pt x="784543" y="127728"/>
                </a:lnTo>
                <a:lnTo>
                  <a:pt x="761048" y="112832"/>
                </a:lnTo>
                <a:lnTo>
                  <a:pt x="737235" y="97619"/>
                </a:lnTo>
                <a:lnTo>
                  <a:pt x="712471" y="82722"/>
                </a:lnTo>
                <a:lnTo>
                  <a:pt x="687388" y="68460"/>
                </a:lnTo>
                <a:lnTo>
                  <a:pt x="661353" y="54514"/>
                </a:lnTo>
                <a:lnTo>
                  <a:pt x="634365" y="40569"/>
                </a:lnTo>
                <a:lnTo>
                  <a:pt x="607378" y="26940"/>
                </a:lnTo>
                <a:lnTo>
                  <a:pt x="579438" y="13628"/>
                </a:lnTo>
                <a:lnTo>
                  <a:pt x="596265" y="10459"/>
                </a:lnTo>
                <a:lnTo>
                  <a:pt x="613728" y="7923"/>
                </a:lnTo>
                <a:lnTo>
                  <a:pt x="630873" y="5388"/>
                </a:lnTo>
                <a:lnTo>
                  <a:pt x="648335" y="3803"/>
                </a:lnTo>
                <a:lnTo>
                  <a:pt x="665798" y="2218"/>
                </a:lnTo>
                <a:lnTo>
                  <a:pt x="683578" y="1268"/>
                </a:lnTo>
                <a:lnTo>
                  <a:pt x="701358" y="317"/>
                </a:lnTo>
                <a:lnTo>
                  <a:pt x="719138" y="0"/>
                </a:lnTo>
                <a:close/>
              </a:path>
            </a:pathLst>
          </a:custGeom>
          <a:gradFill flip="none" rotWithShape="1">
            <a:gsLst>
              <a:gs pos="0">
                <a:srgbClr val="A02D78"/>
              </a:gs>
              <a:gs pos="100000">
                <a:srgbClr val="F49858"/>
              </a:gs>
            </a:gsLst>
            <a:path path="circle">
              <a:fillToRect l="100000" t="100000"/>
            </a:path>
            <a:tileRect r="-100000" b="-100000"/>
          </a:gra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49">
              <a:solidFill>
                <a:srgbClr val="FFFFFF"/>
              </a:solidFill>
            </a:endParaRPr>
          </a:p>
        </p:txBody>
      </p:sp>
      <p:sp>
        <p:nvSpPr>
          <p:cNvPr id="66" name="文本框 65"/>
          <p:cNvSpPr txBox="1"/>
          <p:nvPr/>
        </p:nvSpPr>
        <p:spPr>
          <a:xfrm>
            <a:off x="5716463" y="2441391"/>
            <a:ext cx="1569660" cy="530658"/>
          </a:xfrm>
          <a:prstGeom prst="rect">
            <a:avLst/>
          </a:prstGeom>
          <a:noFill/>
        </p:spPr>
        <p:txBody>
          <a:bodyPr wrap="none" rtlCol="0">
            <a:spAutoFit/>
          </a:bodyPr>
          <a:lstStyle/>
          <a:p>
            <a:pPr algn="ctr"/>
            <a:r>
              <a:rPr lang="zh-CN" altLang="en-US" sz="1499" b="1" dirty="0">
                <a:latin typeface="微软雅黑" panose="020B0503020204020204" pitchFamily="34" charset="-122"/>
                <a:ea typeface="微软雅黑" panose="020B0503020204020204" pitchFamily="34" charset="-122"/>
              </a:rPr>
              <a:t>二级教学单位</a:t>
            </a:r>
            <a:endParaRPr lang="en-US" altLang="zh-CN" sz="1499" b="1" dirty="0">
              <a:latin typeface="微软雅黑" panose="020B0503020204020204" pitchFamily="34" charset="-122"/>
              <a:ea typeface="微软雅黑" panose="020B0503020204020204" pitchFamily="34" charset="-122"/>
            </a:endParaRPr>
          </a:p>
          <a:p>
            <a:pPr algn="ctr"/>
            <a:r>
              <a:rPr lang="zh-CN" altLang="en-US" sz="1349" dirty="0">
                <a:latin typeface="微软雅黑" panose="020B0503020204020204" pitchFamily="34" charset="-122"/>
                <a:ea typeface="微软雅黑" panose="020B0503020204020204" pitchFamily="34" charset="-122"/>
              </a:rPr>
              <a:t>（质量生成核心）</a:t>
            </a:r>
          </a:p>
        </p:txBody>
      </p:sp>
      <p:grpSp>
        <p:nvGrpSpPr>
          <p:cNvPr id="5" name="组合 77"/>
          <p:cNvGrpSpPr/>
          <p:nvPr/>
        </p:nvGrpSpPr>
        <p:grpSpPr>
          <a:xfrm>
            <a:off x="7056285" y="3329016"/>
            <a:ext cx="1210596" cy="355473"/>
            <a:chOff x="8931951" y="4533769"/>
            <a:chExt cx="1614548" cy="568901"/>
          </a:xfrm>
        </p:grpSpPr>
        <p:sp>
          <p:nvSpPr>
            <p:cNvPr id="60" name="平行四边形 59"/>
            <p:cNvSpPr/>
            <p:nvPr/>
          </p:nvSpPr>
          <p:spPr>
            <a:xfrm>
              <a:off x="8931951" y="4533769"/>
              <a:ext cx="1614548" cy="547072"/>
            </a:xfrm>
            <a:prstGeom prst="parallelogram">
              <a:avLst>
                <a:gd name="adj" fmla="val 45473"/>
              </a:avLst>
            </a:prstGeom>
            <a:solidFill>
              <a:srgbClr val="FFC000">
                <a:alpha val="5098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68" name="文本框 67"/>
            <p:cNvSpPr txBox="1"/>
            <p:nvPr/>
          </p:nvSpPr>
          <p:spPr>
            <a:xfrm>
              <a:off x="9019550" y="4659359"/>
              <a:ext cx="1477712" cy="443311"/>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后勤服务部门</a:t>
              </a:r>
            </a:p>
          </p:txBody>
        </p:sp>
      </p:grpSp>
      <p:grpSp>
        <p:nvGrpSpPr>
          <p:cNvPr id="6" name="组合 76"/>
          <p:cNvGrpSpPr/>
          <p:nvPr/>
        </p:nvGrpSpPr>
        <p:grpSpPr>
          <a:xfrm>
            <a:off x="7355967" y="2943463"/>
            <a:ext cx="1210596" cy="363881"/>
            <a:chOff x="9331631" y="3916723"/>
            <a:chExt cx="1614548" cy="582358"/>
          </a:xfrm>
        </p:grpSpPr>
        <p:sp>
          <p:nvSpPr>
            <p:cNvPr id="61" name="平行四边形 60"/>
            <p:cNvSpPr/>
            <p:nvPr/>
          </p:nvSpPr>
          <p:spPr>
            <a:xfrm>
              <a:off x="9331631" y="3916723"/>
              <a:ext cx="1614548" cy="547072"/>
            </a:xfrm>
            <a:prstGeom prst="parallelogram">
              <a:avLst>
                <a:gd name="adj" fmla="val 45473"/>
              </a:avLst>
            </a:prstGeom>
            <a:solidFill>
              <a:srgbClr val="FFC000">
                <a:alpha val="5098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69" name="文本框 68"/>
            <p:cNvSpPr txBox="1"/>
            <p:nvPr/>
          </p:nvSpPr>
          <p:spPr>
            <a:xfrm>
              <a:off x="9371375" y="4055770"/>
              <a:ext cx="1477712" cy="443311"/>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资源保障部门</a:t>
              </a:r>
            </a:p>
          </p:txBody>
        </p:sp>
      </p:grpSp>
      <p:grpSp>
        <p:nvGrpSpPr>
          <p:cNvPr id="7" name="组合 75"/>
          <p:cNvGrpSpPr/>
          <p:nvPr/>
        </p:nvGrpSpPr>
        <p:grpSpPr>
          <a:xfrm>
            <a:off x="7610138" y="2546287"/>
            <a:ext cx="1210596" cy="345440"/>
            <a:chOff x="9670613" y="3281081"/>
            <a:chExt cx="1614548" cy="552844"/>
          </a:xfrm>
        </p:grpSpPr>
        <p:sp>
          <p:nvSpPr>
            <p:cNvPr id="62" name="平行四边形 61"/>
            <p:cNvSpPr/>
            <p:nvPr/>
          </p:nvSpPr>
          <p:spPr>
            <a:xfrm>
              <a:off x="9670613" y="3281081"/>
              <a:ext cx="1614548" cy="547072"/>
            </a:xfrm>
            <a:prstGeom prst="parallelogram">
              <a:avLst>
                <a:gd name="adj" fmla="val 45473"/>
              </a:avLst>
            </a:prstGeom>
            <a:solidFill>
              <a:srgbClr val="FFC000">
                <a:alpha val="5098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70" name="文本框 69"/>
            <p:cNvSpPr txBox="1"/>
            <p:nvPr/>
          </p:nvSpPr>
          <p:spPr>
            <a:xfrm>
              <a:off x="9708261" y="3390614"/>
              <a:ext cx="1477712" cy="443311"/>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质量管理部门</a:t>
              </a:r>
            </a:p>
          </p:txBody>
        </p:sp>
      </p:grpSp>
      <p:grpSp>
        <p:nvGrpSpPr>
          <p:cNvPr id="8" name="组合 78"/>
          <p:cNvGrpSpPr/>
          <p:nvPr/>
        </p:nvGrpSpPr>
        <p:grpSpPr>
          <a:xfrm>
            <a:off x="4996982" y="3329026"/>
            <a:ext cx="1210596" cy="361234"/>
            <a:chOff x="6185499" y="4533769"/>
            <a:chExt cx="1614548" cy="578121"/>
          </a:xfrm>
        </p:grpSpPr>
        <p:sp>
          <p:nvSpPr>
            <p:cNvPr id="63" name="平行四边形 62"/>
            <p:cNvSpPr/>
            <p:nvPr/>
          </p:nvSpPr>
          <p:spPr>
            <a:xfrm flipH="1">
              <a:off x="6185499" y="4533769"/>
              <a:ext cx="1614548" cy="547072"/>
            </a:xfrm>
            <a:prstGeom prst="parallelogram">
              <a:avLst>
                <a:gd name="adj" fmla="val 45473"/>
              </a:avLst>
            </a:prstGeom>
            <a:solidFill>
              <a:srgbClr val="FFC000">
                <a:alpha val="5098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71" name="文本框 70"/>
            <p:cNvSpPr txBox="1"/>
            <p:nvPr/>
          </p:nvSpPr>
          <p:spPr>
            <a:xfrm>
              <a:off x="6254037" y="4668579"/>
              <a:ext cx="1477712" cy="443311"/>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技术保障部门</a:t>
              </a:r>
            </a:p>
          </p:txBody>
        </p:sp>
      </p:grpSp>
      <p:grpSp>
        <p:nvGrpSpPr>
          <p:cNvPr id="9" name="组合 79"/>
          <p:cNvGrpSpPr/>
          <p:nvPr/>
        </p:nvGrpSpPr>
        <p:grpSpPr>
          <a:xfrm>
            <a:off x="4580878" y="2943463"/>
            <a:ext cx="1210596" cy="355192"/>
            <a:chOff x="5630548" y="3916723"/>
            <a:chExt cx="1614548" cy="568452"/>
          </a:xfrm>
        </p:grpSpPr>
        <p:sp>
          <p:nvSpPr>
            <p:cNvPr id="64" name="平行四边形 63"/>
            <p:cNvSpPr/>
            <p:nvPr/>
          </p:nvSpPr>
          <p:spPr>
            <a:xfrm flipH="1">
              <a:off x="5630548" y="3916723"/>
              <a:ext cx="1614548" cy="547072"/>
            </a:xfrm>
            <a:prstGeom prst="parallelogram">
              <a:avLst>
                <a:gd name="adj" fmla="val 45473"/>
              </a:avLst>
            </a:prstGeom>
            <a:solidFill>
              <a:srgbClr val="FFC000">
                <a:alpha val="5098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72" name="文本框 71"/>
            <p:cNvSpPr txBox="1"/>
            <p:nvPr/>
          </p:nvSpPr>
          <p:spPr>
            <a:xfrm>
              <a:off x="5731937" y="4041864"/>
              <a:ext cx="1477712" cy="443311"/>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学生工作部门</a:t>
              </a:r>
            </a:p>
          </p:txBody>
        </p:sp>
      </p:grpSp>
      <p:grpSp>
        <p:nvGrpSpPr>
          <p:cNvPr id="10" name="组合 80"/>
          <p:cNvGrpSpPr/>
          <p:nvPr/>
        </p:nvGrpSpPr>
        <p:grpSpPr>
          <a:xfrm>
            <a:off x="4204873" y="2546295"/>
            <a:ext cx="1210596" cy="341834"/>
            <a:chOff x="5129078" y="3281081"/>
            <a:chExt cx="1614548" cy="547072"/>
          </a:xfrm>
        </p:grpSpPr>
        <p:sp>
          <p:nvSpPr>
            <p:cNvPr id="65" name="平行四边形 64"/>
            <p:cNvSpPr/>
            <p:nvPr/>
          </p:nvSpPr>
          <p:spPr>
            <a:xfrm flipH="1">
              <a:off x="5129078" y="3281081"/>
              <a:ext cx="1614548" cy="547072"/>
            </a:xfrm>
            <a:prstGeom prst="parallelogram">
              <a:avLst>
                <a:gd name="adj" fmla="val 45473"/>
              </a:avLst>
            </a:prstGeom>
            <a:solidFill>
              <a:srgbClr val="FFC000">
                <a:alpha val="5098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73" name="文本框 72"/>
            <p:cNvSpPr txBox="1"/>
            <p:nvPr/>
          </p:nvSpPr>
          <p:spPr>
            <a:xfrm>
              <a:off x="5238657" y="3373904"/>
              <a:ext cx="1477712" cy="443310"/>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教学工作部门</a:t>
              </a:r>
            </a:p>
          </p:txBody>
        </p:sp>
      </p:grpSp>
      <p:sp>
        <p:nvSpPr>
          <p:cNvPr id="57" name="等腰三角形 56"/>
          <p:cNvSpPr/>
          <p:nvPr/>
        </p:nvSpPr>
        <p:spPr>
          <a:xfrm>
            <a:off x="6118889" y="3178633"/>
            <a:ext cx="1026086" cy="902038"/>
          </a:xfrm>
          <a:prstGeom prst="triangle">
            <a:avLst/>
          </a:prstGeom>
          <a:solidFill>
            <a:srgbClr val="008AC1">
              <a:alpha val="78824"/>
            </a:srgbClr>
          </a:solidFill>
          <a:ln w="9525">
            <a:solidFill>
              <a:srgbClr val="507E32">
                <a:alpha val="61176"/>
              </a:srgbClr>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58" name="矩形 57"/>
          <p:cNvSpPr/>
          <p:nvPr/>
        </p:nvSpPr>
        <p:spPr>
          <a:xfrm>
            <a:off x="5902172" y="3601929"/>
            <a:ext cx="1515217" cy="738664"/>
          </a:xfrm>
          <a:prstGeom prst="rect">
            <a:avLst/>
          </a:prstGeom>
        </p:spPr>
        <p:txBody>
          <a:bodyPr wrap="square">
            <a:spAutoFit/>
          </a:bodyPr>
          <a:lstStyle/>
          <a:p>
            <a:pPr algn="ctr"/>
            <a:r>
              <a:rPr lang="zh-CN" altLang="en-US" sz="1050" dirty="0">
                <a:latin typeface="微软雅黑" panose="020B0503020204020204" pitchFamily="34" charset="-122"/>
                <a:ea typeface="微软雅黑" panose="020B0503020204020204" pitchFamily="34" charset="-122"/>
              </a:rPr>
              <a:t>质量保</a:t>
            </a:r>
            <a:endParaRPr lang="en-US" altLang="zh-CN" sz="1050" dirty="0">
              <a:latin typeface="微软雅黑" panose="020B0503020204020204" pitchFamily="34" charset="-122"/>
              <a:ea typeface="微软雅黑" panose="020B0503020204020204" pitchFamily="34" charset="-122"/>
            </a:endParaRPr>
          </a:p>
          <a:p>
            <a:pPr algn="ctr"/>
            <a:r>
              <a:rPr lang="zh-CN" altLang="en-US" sz="1050" dirty="0">
                <a:latin typeface="微软雅黑" panose="020B0503020204020204" pitchFamily="34" charset="-122"/>
                <a:ea typeface="微软雅黑" panose="020B0503020204020204" pitchFamily="34" charset="-122"/>
              </a:rPr>
              <a:t>证委员会</a:t>
            </a:r>
          </a:p>
          <a:p>
            <a:pPr algn="ctr"/>
            <a:r>
              <a:rPr lang="zh-CN" altLang="en-US" sz="1050" dirty="0">
                <a:latin typeface="微软雅黑" panose="020B0503020204020204" pitchFamily="34" charset="-122"/>
                <a:ea typeface="微软雅黑" panose="020B0503020204020204" pitchFamily="34" charset="-122"/>
              </a:rPr>
              <a:t>（质量分析、政策制定）</a:t>
            </a:r>
          </a:p>
        </p:txBody>
      </p:sp>
      <p:sp>
        <p:nvSpPr>
          <p:cNvPr id="82" name="矩形 81"/>
          <p:cNvSpPr/>
          <p:nvPr/>
        </p:nvSpPr>
        <p:spPr>
          <a:xfrm>
            <a:off x="5106520" y="1511477"/>
            <a:ext cx="2852027" cy="2551812"/>
          </a:xfrm>
          <a:prstGeom prst="rect">
            <a:avLst/>
          </a:prstGeom>
          <a:noFill/>
        </p:spPr>
        <p:txBody>
          <a:bodyPr spcFirstLastPara="1" wrap="none" lIns="68562" tIns="34281" rIns="68562" bIns="34281" numCol="1">
            <a:prstTxWarp prst="textArchUp">
              <a:avLst>
                <a:gd name="adj" fmla="val 9951208"/>
              </a:avLst>
            </a:prstTxWarp>
            <a:spAutoFit/>
          </a:bodyPr>
          <a:lstStyle/>
          <a:p>
            <a:pPr algn="ctr"/>
            <a:r>
              <a:rPr lang="zh-CN" altLang="en-US" sz="1799" b="1" dirty="0">
                <a:ln w="22225">
                  <a:solidFill>
                    <a:srgbClr val="FF0000"/>
                  </a:solidFill>
                  <a:prstDash val="solid"/>
                </a:ln>
                <a:solidFill>
                  <a:srgbClr val="FF0000"/>
                </a:solidFill>
              </a:rPr>
              <a:t>人才培养质量提升</a:t>
            </a:r>
          </a:p>
        </p:txBody>
      </p:sp>
      <p:sp>
        <p:nvSpPr>
          <p:cNvPr id="89" name="矩形 88"/>
          <p:cNvSpPr/>
          <p:nvPr/>
        </p:nvSpPr>
        <p:spPr>
          <a:xfrm>
            <a:off x="855391" y="2531464"/>
            <a:ext cx="3347501" cy="1822615"/>
          </a:xfrm>
          <a:prstGeom prst="rect">
            <a:avLst/>
          </a:prstGeom>
        </p:spPr>
        <p:txBody>
          <a:bodyPr wrap="square">
            <a:spAutoFit/>
          </a:bodyPr>
          <a:lstStyle/>
          <a:p>
            <a:pPr marL="257098" indent="-257098">
              <a:lnSpc>
                <a:spcPct val="150000"/>
              </a:lnSpc>
              <a:buFont typeface="Wingdings" pitchFamily="2" charset="2"/>
              <a:buChar char="²"/>
            </a:pPr>
            <a:r>
              <a:rPr lang="zh-CN" altLang="zh-CN" sz="1499" b="1" dirty="0">
                <a:latin typeface="宋体" panose="02010600030101010101" pitchFamily="2" charset="-122"/>
                <a:ea typeface="宋体" panose="02010600030101010101" pitchFamily="2" charset="-122"/>
              </a:rPr>
              <a:t>党委领导，</a:t>
            </a:r>
            <a:r>
              <a:rPr lang="zh-CN" altLang="en-US" sz="1499" b="1" dirty="0">
                <a:latin typeface="宋体" panose="02010600030101010101" pitchFamily="2" charset="-122"/>
                <a:ea typeface="宋体" panose="02010600030101010101" pitchFamily="2" charset="-122"/>
              </a:rPr>
              <a:t>院</a:t>
            </a:r>
            <a:r>
              <a:rPr lang="zh-CN" altLang="zh-CN" sz="1499" b="1" dirty="0">
                <a:latin typeface="宋体" panose="02010600030101010101" pitchFamily="2" charset="-122"/>
                <a:ea typeface="宋体" panose="02010600030101010101" pitchFamily="2" charset="-122"/>
              </a:rPr>
              <a:t>长指挥</a:t>
            </a:r>
            <a:endParaRPr lang="en-US" altLang="zh-CN" sz="1499" b="1" dirty="0">
              <a:latin typeface="宋体" panose="02010600030101010101" pitchFamily="2" charset="-122"/>
              <a:ea typeface="宋体" panose="02010600030101010101" pitchFamily="2" charset="-122"/>
            </a:endParaRPr>
          </a:p>
          <a:p>
            <a:pPr marL="257098" indent="-257098">
              <a:lnSpc>
                <a:spcPct val="150000"/>
              </a:lnSpc>
              <a:buFont typeface="Wingdings" pitchFamily="2" charset="2"/>
              <a:buChar char="²"/>
            </a:pPr>
            <a:r>
              <a:rPr lang="zh-CN" altLang="zh-CN" sz="1499" b="1" dirty="0">
                <a:latin typeface="宋体" panose="02010600030101010101" pitchFamily="2" charset="-122"/>
                <a:ea typeface="宋体" panose="02010600030101010101" pitchFamily="2" charset="-122"/>
              </a:rPr>
              <a:t>质量保</a:t>
            </a:r>
            <a:r>
              <a:rPr lang="zh-CN" altLang="en-US" sz="1499" b="1" dirty="0">
                <a:latin typeface="宋体" panose="02010600030101010101" pitchFamily="2" charset="-122"/>
                <a:ea typeface="宋体" panose="02010600030101010101" pitchFamily="2" charset="-122"/>
              </a:rPr>
              <a:t>证</a:t>
            </a:r>
            <a:r>
              <a:rPr lang="zh-CN" altLang="zh-CN" sz="1499" b="1" dirty="0">
                <a:latin typeface="宋体" panose="02010600030101010101" pitchFamily="2" charset="-122"/>
                <a:ea typeface="宋体" panose="02010600030101010101" pitchFamily="2" charset="-122"/>
              </a:rPr>
              <a:t>委员会全面协调</a:t>
            </a:r>
            <a:endParaRPr lang="en-US" altLang="zh-CN" sz="1499" b="1" dirty="0">
              <a:latin typeface="宋体" panose="02010600030101010101" pitchFamily="2" charset="-122"/>
              <a:ea typeface="宋体" panose="02010600030101010101" pitchFamily="2" charset="-122"/>
            </a:endParaRPr>
          </a:p>
          <a:p>
            <a:pPr marL="257098" indent="-257098">
              <a:lnSpc>
                <a:spcPct val="150000"/>
              </a:lnSpc>
              <a:buFont typeface="Wingdings" pitchFamily="2" charset="2"/>
              <a:buChar char="²"/>
            </a:pPr>
            <a:r>
              <a:rPr lang="zh-CN" altLang="en-US" sz="1499" b="1" dirty="0">
                <a:latin typeface="宋体" panose="02010600030101010101" pitchFamily="2" charset="-122"/>
                <a:ea typeface="宋体" panose="02010600030101010101" pitchFamily="2" charset="-122"/>
              </a:rPr>
              <a:t>行政职能</a:t>
            </a:r>
            <a:r>
              <a:rPr lang="zh-CN" altLang="zh-CN" sz="1499" b="1" dirty="0">
                <a:latin typeface="宋体" panose="02010600030101010101" pitchFamily="2" charset="-122"/>
                <a:ea typeface="宋体" panose="02010600030101010101" pitchFamily="2" charset="-122"/>
              </a:rPr>
              <a:t>部门</a:t>
            </a:r>
            <a:r>
              <a:rPr lang="zh-CN" altLang="en-US" sz="1499" b="1" dirty="0">
                <a:latin typeface="宋体" panose="02010600030101010101" pitchFamily="2" charset="-122"/>
                <a:ea typeface="宋体" panose="02010600030101010101" pitchFamily="2" charset="-122"/>
              </a:rPr>
              <a:t>保证质量提升</a:t>
            </a:r>
            <a:endParaRPr lang="en-US" altLang="zh-CN" sz="1499" b="1" dirty="0">
              <a:latin typeface="宋体" panose="02010600030101010101" pitchFamily="2" charset="-122"/>
              <a:ea typeface="宋体" panose="02010600030101010101" pitchFamily="2" charset="-122"/>
            </a:endParaRPr>
          </a:p>
          <a:p>
            <a:pPr marL="257098" indent="-257098">
              <a:lnSpc>
                <a:spcPct val="150000"/>
              </a:lnSpc>
              <a:buFont typeface="Wingdings" pitchFamily="2" charset="2"/>
              <a:buChar char="²"/>
            </a:pPr>
            <a:r>
              <a:rPr lang="zh-CN" altLang="en-US" sz="1499" b="1" dirty="0">
                <a:solidFill>
                  <a:srgbClr val="FF0000"/>
                </a:solidFill>
                <a:latin typeface="宋体" panose="02010600030101010101" pitchFamily="2" charset="-122"/>
                <a:ea typeface="宋体" panose="02010600030101010101" pitchFamily="2" charset="-122"/>
              </a:rPr>
              <a:t>质管办</a:t>
            </a:r>
            <a:r>
              <a:rPr lang="zh-CN" altLang="en-US" sz="1499" b="1" dirty="0">
                <a:latin typeface="宋体" panose="02010600030101010101" pitchFamily="2" charset="-122"/>
                <a:ea typeface="宋体" panose="02010600030101010101" pitchFamily="2" charset="-122"/>
              </a:rPr>
              <a:t>质保体系设计与考核诊断</a:t>
            </a:r>
            <a:endParaRPr lang="en-US" altLang="zh-CN" sz="1499" b="1" dirty="0">
              <a:latin typeface="宋体" panose="02010600030101010101" pitchFamily="2" charset="-122"/>
              <a:ea typeface="宋体" panose="02010600030101010101" pitchFamily="2" charset="-122"/>
            </a:endParaRPr>
          </a:p>
          <a:p>
            <a:pPr marL="257098" indent="-257098">
              <a:lnSpc>
                <a:spcPct val="150000"/>
              </a:lnSpc>
              <a:buFont typeface="Wingdings" pitchFamily="2" charset="2"/>
              <a:buChar char="²"/>
            </a:pPr>
            <a:r>
              <a:rPr lang="zh-CN" altLang="en-US" sz="1499" b="1" dirty="0">
                <a:latin typeface="宋体" panose="02010600030101010101" pitchFamily="2" charset="-122"/>
                <a:ea typeface="宋体" panose="02010600030101010101" pitchFamily="2" charset="-122"/>
              </a:rPr>
              <a:t>二级教学单位质量生成核心</a:t>
            </a:r>
            <a:endParaRPr lang="en-US" altLang="zh-CN" sz="1499" b="1" dirty="0">
              <a:latin typeface="宋体" panose="02010600030101010101" pitchFamily="2" charset="-122"/>
              <a:ea typeface="宋体" panose="02010600030101010101" pitchFamily="2" charset="-122"/>
            </a:endParaRPr>
          </a:p>
        </p:txBody>
      </p:sp>
      <p:sp>
        <p:nvSpPr>
          <p:cNvPr id="90" name="Rectangle 2"/>
          <p:cNvSpPr txBox="1">
            <a:spLocks noChangeArrowheads="1"/>
          </p:cNvSpPr>
          <p:nvPr/>
        </p:nvSpPr>
        <p:spPr>
          <a:xfrm>
            <a:off x="744992" y="1310734"/>
            <a:ext cx="3207015" cy="289643"/>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50" b="1" dirty="0">
                <a:ln w="18415" cmpd="sng">
                  <a:noFill/>
                  <a:prstDash val="solid"/>
                </a:ln>
                <a:latin typeface="微软雅黑" panose="020B0503020204020204" pitchFamily="34" charset="-122"/>
                <a:ea typeface="微软雅黑" panose="020B0503020204020204" pitchFamily="34" charset="-122"/>
              </a:rPr>
              <a:t>1､</a:t>
            </a:r>
            <a:r>
              <a:rPr lang="zh-CN" altLang="en-US" sz="1650" b="1" dirty="0">
                <a:ln w="18415" cmpd="sng">
                  <a:noFill/>
                  <a:prstDash val="solid"/>
                </a:ln>
                <a:latin typeface="微软雅黑" panose="020B0503020204020204" pitchFamily="34" charset="-122"/>
                <a:ea typeface="微软雅黑" panose="020B0503020204020204" pitchFamily="34" charset="-122"/>
              </a:rPr>
              <a:t>健全组织机构，明确职能分工</a:t>
            </a:r>
          </a:p>
        </p:txBody>
      </p:sp>
      <p:sp>
        <p:nvSpPr>
          <p:cNvPr id="35" name="TextBox 6"/>
          <p:cNvSpPr txBox="1"/>
          <p:nvPr/>
        </p:nvSpPr>
        <p:spPr>
          <a:xfrm>
            <a:off x="744988" y="766184"/>
            <a:ext cx="3683508" cy="276871"/>
          </a:xfrm>
          <a:prstGeom prst="rect">
            <a:avLst/>
          </a:prstGeom>
          <a:noFill/>
        </p:spPr>
        <p:txBody>
          <a:bodyPr vert="horz" wrap="square" lIns="0" tIns="0" rIns="0" bIns="0" rtlCol="0" anchor="ctr">
            <a:spAutoFit/>
          </a:bodyPr>
          <a:lstStyle/>
          <a:p>
            <a:r>
              <a:rPr lang="zh-CN" altLang="zh-CN" sz="1799" dirty="0">
                <a:solidFill>
                  <a:srgbClr val="005478"/>
                </a:solidFill>
                <a:latin typeface="Impact" pitchFamily="34" charset="0"/>
                <a:ea typeface="微软雅黑" pitchFamily="34" charset="-122"/>
              </a:rPr>
              <a:t>（</a:t>
            </a:r>
            <a:r>
              <a:rPr lang="zh-CN" altLang="en-US" sz="1799" dirty="0">
                <a:solidFill>
                  <a:srgbClr val="005478"/>
                </a:solidFill>
                <a:latin typeface="Impact" pitchFamily="34" charset="0"/>
                <a:ea typeface="微软雅黑" pitchFamily="34" charset="-122"/>
              </a:rPr>
              <a:t>一）健全组织，形成组织体系</a:t>
            </a:r>
            <a:r>
              <a:rPr lang="en-US" altLang="zh-CN" sz="1799" dirty="0">
                <a:solidFill>
                  <a:srgbClr val="005478"/>
                </a:solidFill>
                <a:latin typeface="Impact" pitchFamily="34" charset="0"/>
                <a:ea typeface="微软雅黑" pitchFamily="34" charset="-122"/>
              </a:rPr>
              <a:t>    </a:t>
            </a:r>
            <a:endParaRPr lang="en-US" altLang="zh-CN" sz="1799" dirty="0">
              <a:solidFill>
                <a:srgbClr val="005478"/>
              </a:solidFill>
              <a:latin typeface="微软雅黑" pitchFamily="34" charset="-122"/>
              <a:ea typeface="微软雅黑" pitchFamily="34" charset="-122"/>
            </a:endParaRPr>
          </a:p>
        </p:txBody>
      </p:sp>
      <p:sp>
        <p:nvSpPr>
          <p:cNvPr id="36" name="矩形 35"/>
          <p:cNvSpPr/>
          <p:nvPr/>
        </p:nvSpPr>
        <p:spPr>
          <a:xfrm>
            <a:off x="744988" y="1851107"/>
            <a:ext cx="2735678" cy="438390"/>
          </a:xfrm>
          <a:prstGeom prst="rect">
            <a:avLst/>
          </a:prstGeom>
        </p:spPr>
        <p:txBody>
          <a:bodyPr wrap="square">
            <a:spAutoFit/>
          </a:bodyPr>
          <a:lstStyle/>
          <a:p>
            <a:pPr marL="257098" indent="-257098">
              <a:lnSpc>
                <a:spcPct val="150000"/>
              </a:lnSpc>
              <a:buFont typeface="Wingdings" charset="2"/>
              <a:buChar char="n"/>
            </a:pPr>
            <a:r>
              <a:rPr lang="zh-CN" altLang="en-US" sz="1499" dirty="0">
                <a:solidFill>
                  <a:srgbClr val="571415"/>
                </a:solidFill>
                <a:latin typeface="微软雅黑" pitchFamily="34" charset="-122"/>
                <a:ea typeface="微软雅黑" pitchFamily="34" charset="-122"/>
              </a:rPr>
              <a:t>学院行政职能部门职能</a:t>
            </a:r>
            <a:endParaRPr lang="en-US" altLang="zh-CN" sz="1499" dirty="0">
              <a:solidFill>
                <a:srgbClr val="571415"/>
              </a:solidFill>
              <a:latin typeface="微软雅黑" pitchFamily="34" charset="-122"/>
              <a:ea typeface="微软雅黑" pitchFamily="34" charset="-122"/>
            </a:endParaRPr>
          </a:p>
        </p:txBody>
      </p:sp>
    </p:spTree>
    <p:extLst>
      <p:ext uri="{BB962C8B-B14F-4D97-AF65-F5344CB8AC3E}">
        <p14:creationId xmlns:p14="http://schemas.microsoft.com/office/powerpoint/2010/main" xmlns="" val="30425698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1000"/>
                                        <p:tgtEl>
                                          <p:spTgt spid="54"/>
                                        </p:tgtEl>
                                      </p:cBhvr>
                                    </p:animEffect>
                                    <p:anim calcmode="lin" valueType="num">
                                      <p:cBhvr>
                                        <p:cTn id="19" dur="1000" fill="hold"/>
                                        <p:tgtEl>
                                          <p:spTgt spid="54"/>
                                        </p:tgtEl>
                                        <p:attrNameLst>
                                          <p:attrName>ppt_x</p:attrName>
                                        </p:attrNameLst>
                                      </p:cBhvr>
                                      <p:tavLst>
                                        <p:tav tm="0">
                                          <p:val>
                                            <p:strVal val="#ppt_x"/>
                                          </p:val>
                                        </p:tav>
                                        <p:tav tm="100000">
                                          <p:val>
                                            <p:strVal val="#ppt_x"/>
                                          </p:val>
                                        </p:tav>
                                      </p:tavLst>
                                    </p:anim>
                                    <p:anim calcmode="lin" valueType="num">
                                      <p:cBhvr>
                                        <p:cTn id="20" dur="1000" fill="hold"/>
                                        <p:tgtEl>
                                          <p:spTgt spid="5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1000"/>
                                        <p:tgtEl>
                                          <p:spTgt spid="57"/>
                                        </p:tgtEl>
                                      </p:cBhvr>
                                    </p:animEffect>
                                    <p:anim calcmode="lin" valueType="num">
                                      <p:cBhvr>
                                        <p:cTn id="25" dur="1000" fill="hold"/>
                                        <p:tgtEl>
                                          <p:spTgt spid="57"/>
                                        </p:tgtEl>
                                        <p:attrNameLst>
                                          <p:attrName>ppt_x</p:attrName>
                                        </p:attrNameLst>
                                      </p:cBhvr>
                                      <p:tavLst>
                                        <p:tav tm="0">
                                          <p:val>
                                            <p:strVal val="#ppt_x"/>
                                          </p:val>
                                        </p:tav>
                                        <p:tav tm="100000">
                                          <p:val>
                                            <p:strVal val="#ppt_x"/>
                                          </p:val>
                                        </p:tav>
                                      </p:tavLst>
                                    </p:anim>
                                    <p:anim calcmode="lin" valueType="num">
                                      <p:cBhvr>
                                        <p:cTn id="26" dur="1000" fill="hold"/>
                                        <p:tgtEl>
                                          <p:spTgt spid="57"/>
                                        </p:tgtEl>
                                        <p:attrNameLst>
                                          <p:attrName>ppt_y</p:attrName>
                                        </p:attrNameLst>
                                      </p:cBhvr>
                                      <p:tavLst>
                                        <p:tav tm="0">
                                          <p:val>
                                            <p:strVal val="#ppt_y+.1"/>
                                          </p:val>
                                        </p:tav>
                                        <p:tav tm="100000">
                                          <p:val>
                                            <p:strVal val="#ppt_y"/>
                                          </p:val>
                                        </p:tav>
                                      </p:tavLst>
                                    </p:anim>
                                  </p:childTnLst>
                                </p:cTn>
                              </p:par>
                              <p:par>
                                <p:cTn id="27" presetID="2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nodeType="withEffect">
                                  <p:stCondLst>
                                    <p:cond delay="2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nodeType="with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2"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500"/>
                                        <p:tgtEl>
                                          <p:spTgt spid="8"/>
                                        </p:tgtEl>
                                      </p:cBhvr>
                                    </p:animEffect>
                                  </p:childTnLst>
                                </p:cTn>
                              </p:par>
                              <p:par>
                                <p:cTn id="39" presetID="22" presetClass="entr" presetSubtype="2" fill="hold" nodeType="withEffect">
                                  <p:stCondLst>
                                    <p:cond delay="250"/>
                                  </p:stCondLst>
                                  <p:childTnLst>
                                    <p:set>
                                      <p:cBhvr>
                                        <p:cTn id="40" dur="1" fill="hold">
                                          <p:stCondLst>
                                            <p:cond delay="0"/>
                                          </p:stCondLst>
                                        </p:cTn>
                                        <p:tgtEl>
                                          <p:spTgt spid="9"/>
                                        </p:tgtEl>
                                        <p:attrNameLst>
                                          <p:attrName>style.visibility</p:attrName>
                                        </p:attrNameLst>
                                      </p:cBhvr>
                                      <p:to>
                                        <p:strVal val="visible"/>
                                      </p:to>
                                    </p:set>
                                    <p:animEffect transition="in" filter="wipe(right)">
                                      <p:cBhvr>
                                        <p:cTn id="41" dur="500"/>
                                        <p:tgtEl>
                                          <p:spTgt spid="9"/>
                                        </p:tgtEl>
                                      </p:cBhvr>
                                    </p:animEffect>
                                  </p:childTnLst>
                                </p:cTn>
                              </p:par>
                              <p:par>
                                <p:cTn id="42" presetID="22" presetClass="entr" presetSubtype="2" fill="hold" nodeType="withEffect">
                                  <p:stCondLst>
                                    <p:cond delay="50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ppt_w</p:attrName>
                                        </p:attrNameLst>
                                      </p:cBhvr>
                                      <p:tavLst>
                                        <p:tav tm="0">
                                          <p:val>
                                            <p:fltVal val="0"/>
                                          </p:val>
                                        </p:tav>
                                        <p:tav tm="100000">
                                          <p:val>
                                            <p:strVal val="#ppt_w"/>
                                          </p:val>
                                        </p:tav>
                                      </p:tavLst>
                                    </p:anim>
                                    <p:anim calcmode="lin" valueType="num">
                                      <p:cBhvr>
                                        <p:cTn id="49" dur="500" fill="hold"/>
                                        <p:tgtEl>
                                          <p:spTgt spid="50"/>
                                        </p:tgtEl>
                                        <p:attrNameLst>
                                          <p:attrName>ppt_h</p:attrName>
                                        </p:attrNameLst>
                                      </p:cBhvr>
                                      <p:tavLst>
                                        <p:tav tm="0">
                                          <p:val>
                                            <p:fltVal val="0"/>
                                          </p:val>
                                        </p:tav>
                                        <p:tav tm="100000">
                                          <p:val>
                                            <p:strVal val="#ppt_h"/>
                                          </p:val>
                                        </p:tav>
                                      </p:tavLst>
                                    </p:anim>
                                    <p:animEffect transition="in" filter="fade">
                                      <p:cBhvr>
                                        <p:cTn id="5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0"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 y="1295417"/>
            <a:ext cx="6137767" cy="36940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矩形 2"/>
          <p:cNvSpPr/>
          <p:nvPr/>
        </p:nvSpPr>
        <p:spPr>
          <a:xfrm>
            <a:off x="744993" y="1282734"/>
            <a:ext cx="6418625" cy="419127"/>
          </a:xfrm>
          <a:prstGeom prst="rect">
            <a:avLst/>
          </a:prstGeom>
        </p:spPr>
        <p:txBody>
          <a:bodyPr wrap="square">
            <a:spAutoFit/>
          </a:bodyPr>
          <a:lstStyle/>
          <a:p>
            <a:pPr marL="257098" indent="-257098">
              <a:lnSpc>
                <a:spcPct val="150000"/>
              </a:lnSpc>
              <a:buFont typeface="Wingdings" charset="2"/>
              <a:buChar char="n"/>
            </a:pPr>
            <a:r>
              <a:rPr lang="zh-CN" altLang="en-US" sz="1499" dirty="0" smtClean="0">
                <a:solidFill>
                  <a:srgbClr val="571415"/>
                </a:solidFill>
                <a:latin typeface="微软雅黑" pitchFamily="34" charset="-122"/>
                <a:ea typeface="微软雅黑" pitchFamily="34" charset="-122"/>
              </a:rPr>
              <a:t>明晰学院</a:t>
            </a:r>
            <a:r>
              <a:rPr lang="zh-CN" altLang="en-US" sz="1499" dirty="0">
                <a:solidFill>
                  <a:srgbClr val="571415"/>
                </a:solidFill>
                <a:latin typeface="微软雅黑" pitchFamily="34" charset="-122"/>
                <a:ea typeface="微软雅黑" pitchFamily="34" charset="-122"/>
              </a:rPr>
              <a:t>－二级单位－专业（课程）</a:t>
            </a:r>
            <a:r>
              <a:rPr lang="zh-CN" altLang="en-US" sz="1499" dirty="0" smtClean="0">
                <a:solidFill>
                  <a:srgbClr val="571415"/>
                </a:solidFill>
                <a:latin typeface="微软雅黑" pitchFamily="34" charset="-122"/>
                <a:ea typeface="微软雅黑" pitchFamily="34" charset="-122"/>
              </a:rPr>
              <a:t>三级质量保证工作职责</a:t>
            </a:r>
            <a:endParaRPr lang="en-US" altLang="zh-CN" sz="1499" dirty="0">
              <a:solidFill>
                <a:srgbClr val="571415"/>
              </a:solidFill>
              <a:latin typeface="微软雅黑" pitchFamily="34" charset="-122"/>
              <a:ea typeface="微软雅黑" pitchFamily="34" charset="-122"/>
            </a:endParaRPr>
          </a:p>
        </p:txBody>
      </p:sp>
      <p:grpSp>
        <p:nvGrpSpPr>
          <p:cNvPr id="4" name="深色1"/>
          <p:cNvGrpSpPr/>
          <p:nvPr/>
        </p:nvGrpSpPr>
        <p:grpSpPr>
          <a:xfrm>
            <a:off x="846345" y="1989610"/>
            <a:ext cx="3008333" cy="2514878"/>
            <a:chOff x="1834496" y="1355922"/>
            <a:chExt cx="4013200" cy="4025900"/>
          </a:xfrm>
          <a:solidFill>
            <a:srgbClr val="C00000"/>
          </a:solidFill>
        </p:grpSpPr>
        <p:sp>
          <p:nvSpPr>
            <p:cNvPr id="5" name="等腰三角形 4"/>
            <p:cNvSpPr/>
            <p:nvPr/>
          </p:nvSpPr>
          <p:spPr>
            <a:xfrm>
              <a:off x="1834496" y="1355922"/>
              <a:ext cx="4013200" cy="4025900"/>
            </a:xfrm>
            <a:prstGeom prst="triangle">
              <a:avLst/>
            </a:prstGeom>
            <a:grpFill/>
            <a:ln w="9525">
              <a:noFill/>
              <a:round/>
              <a:headEnd/>
              <a:tailEnd/>
            </a:ln>
            <a:effectLst>
              <a:outerShdw blurRad="63500" sx="101000" sy="101000" algn="ctr" rotWithShape="0">
                <a:prstClr val="black">
                  <a:alpha val="18000"/>
                </a:prstClr>
              </a:outerShdw>
            </a:effectLst>
          </p:spPr>
        </p:sp>
        <p:sp>
          <p:nvSpPr>
            <p:cNvPr id="6" name="等腰三角形 5"/>
            <p:cNvSpPr/>
            <p:nvPr/>
          </p:nvSpPr>
          <p:spPr>
            <a:xfrm>
              <a:off x="1876134" y="1404309"/>
              <a:ext cx="3941208" cy="3960440"/>
            </a:xfrm>
            <a:prstGeom prst="triangle">
              <a:avLst/>
            </a:prstGeom>
            <a:grpFill/>
            <a:ln w="9525">
              <a:noFill/>
              <a:round/>
              <a:headEnd/>
              <a:tailEnd/>
            </a:ln>
          </p:spPr>
        </p:sp>
      </p:grpSp>
      <p:sp>
        <p:nvSpPr>
          <p:cNvPr id="7" name="任意多边形 5"/>
          <p:cNvSpPr/>
          <p:nvPr/>
        </p:nvSpPr>
        <p:spPr>
          <a:xfrm>
            <a:off x="1664409" y="2567916"/>
            <a:ext cx="1349447" cy="427410"/>
          </a:xfrm>
          <a:custGeom>
            <a:avLst/>
            <a:gdLst>
              <a:gd name="connsiteX0" fmla="*/ 0 w 2641600"/>
              <a:gd name="connsiteY0" fmla="*/ 120388 h 722312"/>
              <a:gd name="connsiteX1" fmla="*/ 120388 w 2641600"/>
              <a:gd name="connsiteY1" fmla="*/ 0 h 722312"/>
              <a:gd name="connsiteX2" fmla="*/ 2521212 w 2641600"/>
              <a:gd name="connsiteY2" fmla="*/ 0 h 722312"/>
              <a:gd name="connsiteX3" fmla="*/ 2641600 w 2641600"/>
              <a:gd name="connsiteY3" fmla="*/ 120388 h 722312"/>
              <a:gd name="connsiteX4" fmla="*/ 2641600 w 2641600"/>
              <a:gd name="connsiteY4" fmla="*/ 601924 h 722312"/>
              <a:gd name="connsiteX5" fmla="*/ 2521212 w 2641600"/>
              <a:gd name="connsiteY5" fmla="*/ 722312 h 722312"/>
              <a:gd name="connsiteX6" fmla="*/ 120388 w 2641600"/>
              <a:gd name="connsiteY6" fmla="*/ 722312 h 722312"/>
              <a:gd name="connsiteX7" fmla="*/ 0 w 2641600"/>
              <a:gd name="connsiteY7" fmla="*/ 601924 h 722312"/>
              <a:gd name="connsiteX8" fmla="*/ 0 w 2641600"/>
              <a:gd name="connsiteY8" fmla="*/ 120388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722312">
                <a:moveTo>
                  <a:pt x="0" y="120388"/>
                </a:moveTo>
                <a:cubicBezTo>
                  <a:pt x="0" y="53900"/>
                  <a:pt x="53900" y="0"/>
                  <a:pt x="120388" y="0"/>
                </a:cubicBezTo>
                <a:lnTo>
                  <a:pt x="2521212" y="0"/>
                </a:lnTo>
                <a:cubicBezTo>
                  <a:pt x="2587700" y="0"/>
                  <a:pt x="2641600" y="53900"/>
                  <a:pt x="2641600" y="120388"/>
                </a:cubicBezTo>
                <a:lnTo>
                  <a:pt x="2641600" y="601924"/>
                </a:lnTo>
                <a:cubicBezTo>
                  <a:pt x="2641600" y="668412"/>
                  <a:pt x="2587700" y="722312"/>
                  <a:pt x="2521212" y="722312"/>
                </a:cubicBezTo>
                <a:lnTo>
                  <a:pt x="120388" y="722312"/>
                </a:lnTo>
                <a:cubicBezTo>
                  <a:pt x="53900" y="722312"/>
                  <a:pt x="0" y="668412"/>
                  <a:pt x="0" y="601924"/>
                </a:cubicBezTo>
                <a:lnTo>
                  <a:pt x="0" y="120388"/>
                </a:lnTo>
                <a:close/>
              </a:path>
            </a:pathLst>
          </a:custGeom>
          <a:solidFill>
            <a:schemeClr val="bg1"/>
          </a:solidFill>
          <a:ln w="9525">
            <a:noFill/>
            <a:round/>
            <a:headEnd/>
            <a:tailEnd/>
          </a:ln>
        </p:spPr>
        <p:txBody>
          <a:bodyPr wrap="none" anchor="ctr"/>
          <a:lstStyle/>
          <a:p>
            <a:pPr lvl="0" algn="ctr">
              <a:defRPr/>
            </a:pPr>
            <a:r>
              <a:rPr lang="zh-CN" altLang="en-US" sz="1349" kern="0" dirty="0">
                <a:ea typeface="微软雅黑" pitchFamily="34" charset="-122"/>
              </a:rPr>
              <a:t>学院</a:t>
            </a:r>
            <a:endParaRPr lang="en-US" altLang="zh-CN" sz="1349" kern="0" dirty="0">
              <a:ea typeface="微软雅黑" pitchFamily="34" charset="-122"/>
            </a:endParaRPr>
          </a:p>
          <a:p>
            <a:pPr lvl="0" algn="ctr">
              <a:defRPr/>
            </a:pPr>
            <a:r>
              <a:rPr lang="zh-CN" altLang="en-US" sz="1349" kern="0" dirty="0">
                <a:ea typeface="微软雅黑" pitchFamily="34" charset="-122"/>
              </a:rPr>
              <a:t>质量保证委员会</a:t>
            </a:r>
          </a:p>
        </p:txBody>
      </p:sp>
      <p:sp>
        <p:nvSpPr>
          <p:cNvPr id="8" name="任意多边形 6"/>
          <p:cNvSpPr/>
          <p:nvPr/>
        </p:nvSpPr>
        <p:spPr>
          <a:xfrm>
            <a:off x="1174456" y="3212477"/>
            <a:ext cx="2329353" cy="427410"/>
          </a:xfrm>
          <a:custGeom>
            <a:avLst/>
            <a:gdLst>
              <a:gd name="connsiteX0" fmla="*/ 0 w 2641600"/>
              <a:gd name="connsiteY0" fmla="*/ 120388 h 722312"/>
              <a:gd name="connsiteX1" fmla="*/ 120388 w 2641600"/>
              <a:gd name="connsiteY1" fmla="*/ 0 h 722312"/>
              <a:gd name="connsiteX2" fmla="*/ 2521212 w 2641600"/>
              <a:gd name="connsiteY2" fmla="*/ 0 h 722312"/>
              <a:gd name="connsiteX3" fmla="*/ 2641600 w 2641600"/>
              <a:gd name="connsiteY3" fmla="*/ 120388 h 722312"/>
              <a:gd name="connsiteX4" fmla="*/ 2641600 w 2641600"/>
              <a:gd name="connsiteY4" fmla="*/ 601924 h 722312"/>
              <a:gd name="connsiteX5" fmla="*/ 2521212 w 2641600"/>
              <a:gd name="connsiteY5" fmla="*/ 722312 h 722312"/>
              <a:gd name="connsiteX6" fmla="*/ 120388 w 2641600"/>
              <a:gd name="connsiteY6" fmla="*/ 722312 h 722312"/>
              <a:gd name="connsiteX7" fmla="*/ 0 w 2641600"/>
              <a:gd name="connsiteY7" fmla="*/ 601924 h 722312"/>
              <a:gd name="connsiteX8" fmla="*/ 0 w 2641600"/>
              <a:gd name="connsiteY8" fmla="*/ 120388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722312">
                <a:moveTo>
                  <a:pt x="0" y="120388"/>
                </a:moveTo>
                <a:cubicBezTo>
                  <a:pt x="0" y="53900"/>
                  <a:pt x="53900" y="0"/>
                  <a:pt x="120388" y="0"/>
                </a:cubicBezTo>
                <a:lnTo>
                  <a:pt x="2521212" y="0"/>
                </a:lnTo>
                <a:cubicBezTo>
                  <a:pt x="2587700" y="0"/>
                  <a:pt x="2641600" y="53900"/>
                  <a:pt x="2641600" y="120388"/>
                </a:cubicBezTo>
                <a:lnTo>
                  <a:pt x="2641600" y="601924"/>
                </a:lnTo>
                <a:cubicBezTo>
                  <a:pt x="2641600" y="668412"/>
                  <a:pt x="2587700" y="722312"/>
                  <a:pt x="2521212" y="722312"/>
                </a:cubicBezTo>
                <a:lnTo>
                  <a:pt x="120388" y="722312"/>
                </a:lnTo>
                <a:cubicBezTo>
                  <a:pt x="53900" y="722312"/>
                  <a:pt x="0" y="668412"/>
                  <a:pt x="0" y="601924"/>
                </a:cubicBezTo>
                <a:lnTo>
                  <a:pt x="0" y="120388"/>
                </a:lnTo>
                <a:close/>
              </a:path>
            </a:pathLst>
          </a:custGeom>
          <a:solidFill>
            <a:schemeClr val="bg1"/>
          </a:solidFill>
          <a:ln w="9525">
            <a:solidFill>
              <a:schemeClr val="bg1"/>
            </a:solidFill>
            <a:round/>
            <a:headEnd/>
            <a:tailEnd/>
          </a:ln>
        </p:spPr>
        <p:txBody>
          <a:bodyPr wrap="none" anchor="ctr"/>
          <a:lstStyle/>
          <a:p>
            <a:pPr lvl="0" algn="ctr">
              <a:defRPr/>
            </a:pPr>
            <a:r>
              <a:rPr lang="zh-CN" altLang="en-US" sz="1349" kern="0" dirty="0">
                <a:ea typeface="微软雅黑" pitchFamily="34" charset="-122"/>
              </a:rPr>
              <a:t>二级学院（部）</a:t>
            </a:r>
            <a:endParaRPr lang="en-US" altLang="zh-CN" sz="1349" kern="0" dirty="0">
              <a:ea typeface="微软雅黑" pitchFamily="34" charset="-122"/>
            </a:endParaRPr>
          </a:p>
          <a:p>
            <a:pPr lvl="0" algn="ctr">
              <a:defRPr/>
            </a:pPr>
            <a:r>
              <a:rPr lang="zh-CN" altLang="en-US" sz="1349" kern="0" dirty="0" smtClean="0">
                <a:ea typeface="微软雅黑" pitchFamily="34" charset="-122"/>
              </a:rPr>
              <a:t>质量保证工作职责</a:t>
            </a:r>
            <a:endParaRPr lang="zh-CN" altLang="en-US" sz="1349" kern="0" dirty="0">
              <a:ea typeface="微软雅黑" pitchFamily="34" charset="-122"/>
            </a:endParaRPr>
          </a:p>
        </p:txBody>
      </p:sp>
      <p:sp>
        <p:nvSpPr>
          <p:cNvPr id="9" name="任意多边形 7"/>
          <p:cNvSpPr/>
          <p:nvPr/>
        </p:nvSpPr>
        <p:spPr>
          <a:xfrm>
            <a:off x="846343" y="3868706"/>
            <a:ext cx="2985579" cy="427410"/>
          </a:xfrm>
          <a:custGeom>
            <a:avLst/>
            <a:gdLst>
              <a:gd name="connsiteX0" fmla="*/ 0 w 2641600"/>
              <a:gd name="connsiteY0" fmla="*/ 120388 h 722312"/>
              <a:gd name="connsiteX1" fmla="*/ 120388 w 2641600"/>
              <a:gd name="connsiteY1" fmla="*/ 0 h 722312"/>
              <a:gd name="connsiteX2" fmla="*/ 2521212 w 2641600"/>
              <a:gd name="connsiteY2" fmla="*/ 0 h 722312"/>
              <a:gd name="connsiteX3" fmla="*/ 2641600 w 2641600"/>
              <a:gd name="connsiteY3" fmla="*/ 120388 h 722312"/>
              <a:gd name="connsiteX4" fmla="*/ 2641600 w 2641600"/>
              <a:gd name="connsiteY4" fmla="*/ 601924 h 722312"/>
              <a:gd name="connsiteX5" fmla="*/ 2521212 w 2641600"/>
              <a:gd name="connsiteY5" fmla="*/ 722312 h 722312"/>
              <a:gd name="connsiteX6" fmla="*/ 120388 w 2641600"/>
              <a:gd name="connsiteY6" fmla="*/ 722312 h 722312"/>
              <a:gd name="connsiteX7" fmla="*/ 0 w 2641600"/>
              <a:gd name="connsiteY7" fmla="*/ 601924 h 722312"/>
              <a:gd name="connsiteX8" fmla="*/ 0 w 2641600"/>
              <a:gd name="connsiteY8" fmla="*/ 120388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722312">
                <a:moveTo>
                  <a:pt x="0" y="120388"/>
                </a:moveTo>
                <a:cubicBezTo>
                  <a:pt x="0" y="53900"/>
                  <a:pt x="53900" y="0"/>
                  <a:pt x="120388" y="0"/>
                </a:cubicBezTo>
                <a:lnTo>
                  <a:pt x="2521212" y="0"/>
                </a:lnTo>
                <a:cubicBezTo>
                  <a:pt x="2587700" y="0"/>
                  <a:pt x="2641600" y="53900"/>
                  <a:pt x="2641600" y="120388"/>
                </a:cubicBezTo>
                <a:lnTo>
                  <a:pt x="2641600" y="601924"/>
                </a:lnTo>
                <a:cubicBezTo>
                  <a:pt x="2641600" y="668412"/>
                  <a:pt x="2587700" y="722312"/>
                  <a:pt x="2521212" y="722312"/>
                </a:cubicBezTo>
                <a:lnTo>
                  <a:pt x="120388" y="722312"/>
                </a:lnTo>
                <a:cubicBezTo>
                  <a:pt x="53900" y="722312"/>
                  <a:pt x="0" y="668412"/>
                  <a:pt x="0" y="601924"/>
                </a:cubicBezTo>
                <a:lnTo>
                  <a:pt x="0" y="120388"/>
                </a:lnTo>
                <a:close/>
              </a:path>
            </a:pathLst>
          </a:custGeom>
          <a:solidFill>
            <a:schemeClr val="bg1"/>
          </a:solidFill>
          <a:ln w="9525">
            <a:solidFill>
              <a:schemeClr val="bg1"/>
            </a:solidFill>
            <a:round/>
            <a:headEnd/>
            <a:tailEnd/>
          </a:ln>
        </p:spPr>
        <p:txBody>
          <a:bodyPr wrap="none" anchor="ctr"/>
          <a:lstStyle/>
          <a:p>
            <a:pPr lvl="0" algn="ctr">
              <a:lnSpc>
                <a:spcPct val="150000"/>
              </a:lnSpc>
              <a:defRPr/>
            </a:pPr>
            <a:r>
              <a:rPr lang="zh-CN" altLang="en-US" sz="1349" kern="0" dirty="0">
                <a:ea typeface="微软雅黑" pitchFamily="34" charset="-122"/>
              </a:rPr>
              <a:t>专业（课程）</a:t>
            </a:r>
            <a:r>
              <a:rPr lang="zh-CN" altLang="en-US" sz="1349" kern="0" dirty="0" smtClean="0">
                <a:ea typeface="微软雅黑" pitchFamily="34" charset="-122"/>
              </a:rPr>
              <a:t>质量保证工作职责</a:t>
            </a:r>
            <a:endParaRPr lang="zh-CN" altLang="en-US" sz="1349" kern="0" dirty="0">
              <a:ea typeface="微软雅黑" pitchFamily="34" charset="-122"/>
            </a:endParaRPr>
          </a:p>
        </p:txBody>
      </p:sp>
      <p:grpSp>
        <p:nvGrpSpPr>
          <p:cNvPr id="10" name="组合 8"/>
          <p:cNvGrpSpPr/>
          <p:nvPr/>
        </p:nvGrpSpPr>
        <p:grpSpPr>
          <a:xfrm>
            <a:off x="3978095" y="2049139"/>
            <a:ext cx="4426187" cy="767789"/>
            <a:chOff x="5442764" y="1860134"/>
            <a:chExt cx="5904656" cy="821493"/>
          </a:xfrm>
          <a:solidFill>
            <a:srgbClr val="005478"/>
          </a:solidFill>
        </p:grpSpPr>
        <p:sp>
          <p:nvSpPr>
            <p:cNvPr id="11" name="圆角矩形 10"/>
            <p:cNvSpPr/>
            <p:nvPr/>
          </p:nvSpPr>
          <p:spPr>
            <a:xfrm>
              <a:off x="5442764" y="1870275"/>
              <a:ext cx="5904656" cy="811352"/>
            </a:xfrm>
            <a:prstGeom prst="roundRect">
              <a:avLst>
                <a:gd name="adj" fmla="val 13164"/>
              </a:avLst>
            </a:prstGeom>
            <a:grp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a:lnSpc>
                  <a:spcPct val="120000"/>
                </a:lnSpc>
              </a:pPr>
              <a:endParaRPr lang="zh-CN" altLang="en-US" sz="1200" kern="0">
                <a:solidFill>
                  <a:schemeClr val="bg1"/>
                </a:solidFill>
                <a:ea typeface="微软雅黑" pitchFamily="34" charset="-122"/>
              </a:endParaRPr>
            </a:p>
          </p:txBody>
        </p:sp>
        <p:sp>
          <p:nvSpPr>
            <p:cNvPr id="12" name="矩形 11"/>
            <p:cNvSpPr/>
            <p:nvPr/>
          </p:nvSpPr>
          <p:spPr>
            <a:xfrm>
              <a:off x="5476431" y="1860134"/>
              <a:ext cx="5870989" cy="810088"/>
            </a:xfrm>
            <a:prstGeom prst="rect">
              <a:avLst/>
            </a:prstGeom>
            <a:noFill/>
          </p:spPr>
          <p:txBody>
            <a:bodyPr wrap="square">
              <a:spAutoFit/>
            </a:bodyPr>
            <a:lstStyle/>
            <a:p>
              <a:pPr>
                <a:lnSpc>
                  <a:spcPct val="120000"/>
                </a:lnSpc>
              </a:pPr>
              <a:r>
                <a:rPr lang="zh-CN" altLang="en-US" sz="12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主任由院长担任，负责制定学院及专业层面的质量保证政策，考核学院各部门工作的绩效和质量；</a:t>
              </a:r>
              <a:r>
                <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下设质量管理办公室</a:t>
              </a:r>
              <a:r>
                <a:rPr lang="zh-CN" altLang="en-US" sz="12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，负责执行质量监控、考核性诊断制度建立与运行等工作。</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1"/>
          <p:cNvGrpSpPr/>
          <p:nvPr/>
        </p:nvGrpSpPr>
        <p:grpSpPr>
          <a:xfrm>
            <a:off x="3978097" y="2908836"/>
            <a:ext cx="4488617" cy="757130"/>
            <a:chOff x="5352423" y="2210329"/>
            <a:chExt cx="5987940" cy="775178"/>
          </a:xfrm>
          <a:solidFill>
            <a:srgbClr val="005478"/>
          </a:solidFill>
        </p:grpSpPr>
        <p:sp>
          <p:nvSpPr>
            <p:cNvPr id="14" name="圆角矩形 13"/>
            <p:cNvSpPr/>
            <p:nvPr/>
          </p:nvSpPr>
          <p:spPr>
            <a:xfrm>
              <a:off x="5352423" y="2222419"/>
              <a:ext cx="5904656" cy="722312"/>
            </a:xfrm>
            <a:prstGeom prst="roundRect">
              <a:avLst>
                <a:gd name="adj" fmla="val 13164"/>
              </a:avLst>
            </a:prstGeom>
            <a:grpFill/>
            <a:ln w="9525">
              <a:solidFill>
                <a:srgbClr val="DDDDDD"/>
              </a:solidFill>
              <a:round/>
              <a:headEnd/>
              <a:tailEnd/>
            </a:ln>
            <a:effectLst>
              <a:outerShdw blurRad="63500" sx="101000" sy="101000" algn="ctr" rotWithShape="0">
                <a:prstClr val="black">
                  <a:alpha val="8000"/>
                </a:prstClr>
              </a:outerShdw>
            </a:effectLst>
          </p:spPr>
          <p:txBody>
            <a:bodyPr wrap="none" anchor="ctr"/>
            <a:lstStyle/>
            <a:p>
              <a:endParaRPr lang="zh-CN" altLang="en-US" sz="1200" kern="0" dirty="0">
                <a:solidFill>
                  <a:schemeClr val="bg1"/>
                </a:solidFill>
                <a:ea typeface="微软雅黑" pitchFamily="34" charset="-122"/>
              </a:endParaRPr>
            </a:p>
          </p:txBody>
        </p:sp>
        <p:sp>
          <p:nvSpPr>
            <p:cNvPr id="15" name="矩形 14"/>
            <p:cNvSpPr/>
            <p:nvPr/>
          </p:nvSpPr>
          <p:spPr>
            <a:xfrm>
              <a:off x="5390051" y="2210329"/>
              <a:ext cx="5950312" cy="775178"/>
            </a:xfrm>
            <a:prstGeom prst="rect">
              <a:avLst/>
            </a:prstGeom>
            <a:noFill/>
          </p:spPr>
          <p:txBody>
            <a:bodyPr wrap="square">
              <a:spAutoFit/>
            </a:bodyPr>
            <a:lstStyle/>
            <a:p>
              <a:pPr>
                <a:lnSpc>
                  <a:spcPct val="120000"/>
                </a:lnSpc>
              </a:pPr>
              <a:r>
                <a:rPr lang="zh-CN" altLang="en-US" sz="12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负责二级</a:t>
              </a:r>
              <a:r>
                <a:rPr lang="zh-CN" altLang="en-US" sz="12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学院（部）的质量管控</a:t>
              </a:r>
              <a:r>
                <a:rPr lang="zh-CN" altLang="en-US" sz="12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，统筹专业</a:t>
              </a:r>
              <a:r>
                <a:rPr lang="zh-CN" altLang="en-US" sz="12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人才培养方案、专业标准，课程标准，保证专业建设的实施质量，撰写二级</a:t>
              </a:r>
              <a:r>
                <a:rPr lang="zh-CN" altLang="en-US" sz="12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学院</a:t>
              </a:r>
              <a:r>
                <a:rPr lang="zh-CN" altLang="en-US" sz="12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诊改</a:t>
              </a:r>
              <a:r>
                <a:rPr lang="zh-CN" altLang="en-US" sz="12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报告</a:t>
              </a:r>
              <a:r>
                <a:rPr lang="zh-CN" altLang="en-US" sz="12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4"/>
          <p:cNvGrpSpPr/>
          <p:nvPr/>
        </p:nvGrpSpPr>
        <p:grpSpPr>
          <a:xfrm>
            <a:off x="4011988" y="3726925"/>
            <a:ext cx="4426187" cy="954240"/>
            <a:chOff x="5377506" y="2545384"/>
            <a:chExt cx="5904656" cy="727657"/>
          </a:xfrm>
          <a:solidFill>
            <a:srgbClr val="005478"/>
          </a:solidFill>
        </p:grpSpPr>
        <p:sp>
          <p:nvSpPr>
            <p:cNvPr id="17" name="圆角矩形 16"/>
            <p:cNvSpPr/>
            <p:nvPr/>
          </p:nvSpPr>
          <p:spPr>
            <a:xfrm>
              <a:off x="5377506" y="2550729"/>
              <a:ext cx="5904656" cy="722312"/>
            </a:xfrm>
            <a:prstGeom prst="roundRect">
              <a:avLst>
                <a:gd name="adj" fmla="val 13164"/>
              </a:avLst>
            </a:prstGeom>
            <a:grpFill/>
            <a:ln w="9525">
              <a:solidFill>
                <a:srgbClr val="DDDDDD"/>
              </a:solidFill>
              <a:round/>
              <a:headEnd/>
              <a:tailEnd/>
            </a:ln>
            <a:effectLst>
              <a:outerShdw blurRad="63500" sx="101000" sy="101000" algn="ctr" rotWithShape="0">
                <a:prstClr val="black">
                  <a:alpha val="8000"/>
                </a:prstClr>
              </a:outerShdw>
            </a:effectLst>
          </p:spPr>
          <p:txBody>
            <a:bodyPr wrap="none" anchor="ctr"/>
            <a:lstStyle/>
            <a:p>
              <a:endParaRPr lang="zh-CN" altLang="en-US" sz="1200" kern="0">
                <a:solidFill>
                  <a:schemeClr val="bg1"/>
                </a:solidFill>
                <a:ea typeface="微软雅黑" pitchFamily="34" charset="-122"/>
              </a:endParaRPr>
            </a:p>
          </p:txBody>
        </p:sp>
        <p:sp>
          <p:nvSpPr>
            <p:cNvPr id="18" name="矩形 17"/>
            <p:cNvSpPr/>
            <p:nvPr/>
          </p:nvSpPr>
          <p:spPr>
            <a:xfrm>
              <a:off x="5474641" y="2545384"/>
              <a:ext cx="5774139" cy="572657"/>
            </a:xfrm>
            <a:prstGeom prst="rect">
              <a:avLst/>
            </a:prstGeom>
            <a:noFill/>
          </p:spPr>
          <p:txBody>
            <a:bodyPr wrap="square">
              <a:spAutoFit/>
            </a:bodyPr>
            <a:lstStyle/>
            <a:p>
              <a:pPr>
                <a:lnSpc>
                  <a:spcPct val="120000"/>
                </a:lnSpc>
              </a:pPr>
              <a:r>
                <a:rPr lang="zh-CN" altLang="en-US" sz="12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负责专业</a:t>
              </a:r>
              <a:r>
                <a:rPr lang="zh-CN" altLang="en-US" sz="12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、课程质量自我诊改，编制专业标准、人才培养方案、课程标准（教学大纲），进行学生学业情况调查分析，保证课程实施质量，撰写专业（课程）</a:t>
              </a:r>
              <a:r>
                <a:rPr lang="zh-CN" altLang="en-US" sz="12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质量</a:t>
              </a:r>
              <a:r>
                <a:rPr lang="zh-CN" altLang="en-US" sz="12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诊改</a:t>
              </a:r>
              <a:r>
                <a:rPr lang="zh-CN" altLang="en-US" sz="12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报告</a:t>
              </a:r>
              <a:r>
                <a:rPr lang="zh-CN" altLang="en-US" sz="12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等工作。</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20" name="TextBox 6"/>
          <p:cNvSpPr txBox="1"/>
          <p:nvPr/>
        </p:nvSpPr>
        <p:spPr>
          <a:xfrm>
            <a:off x="744988" y="767579"/>
            <a:ext cx="3683508" cy="276871"/>
          </a:xfrm>
          <a:prstGeom prst="rect">
            <a:avLst/>
          </a:prstGeom>
          <a:noFill/>
        </p:spPr>
        <p:txBody>
          <a:bodyPr vert="horz" wrap="square" lIns="0" tIns="0" rIns="0" bIns="0" rtlCol="0" anchor="ctr">
            <a:spAutoFit/>
          </a:bodyPr>
          <a:lstStyle/>
          <a:p>
            <a:r>
              <a:rPr lang="zh-CN" altLang="zh-CN" sz="1799" dirty="0">
                <a:solidFill>
                  <a:srgbClr val="005478"/>
                </a:solidFill>
                <a:latin typeface="Impact" pitchFamily="34" charset="0"/>
                <a:ea typeface="微软雅黑" pitchFamily="34" charset="-122"/>
              </a:rPr>
              <a:t>（</a:t>
            </a:r>
            <a:r>
              <a:rPr lang="zh-CN" altLang="en-US" sz="1799" dirty="0">
                <a:solidFill>
                  <a:srgbClr val="005478"/>
                </a:solidFill>
                <a:latin typeface="Impact" pitchFamily="34" charset="0"/>
                <a:ea typeface="微软雅黑" pitchFamily="34" charset="-122"/>
              </a:rPr>
              <a:t>一）健全组织，形成组织体系</a:t>
            </a:r>
            <a:r>
              <a:rPr lang="en-US" altLang="zh-CN" sz="1799" dirty="0">
                <a:solidFill>
                  <a:srgbClr val="005478"/>
                </a:solidFill>
                <a:latin typeface="Impact" pitchFamily="34" charset="0"/>
                <a:ea typeface="微软雅黑" pitchFamily="34" charset="-122"/>
              </a:rPr>
              <a:t>    </a:t>
            </a:r>
            <a:endParaRPr lang="en-US" altLang="zh-CN" sz="1799" dirty="0">
              <a:solidFill>
                <a:srgbClr val="005478"/>
              </a:solidFill>
              <a:latin typeface="微软雅黑" pitchFamily="34" charset="-122"/>
              <a:ea typeface="微软雅黑" pitchFamily="34" charset="-122"/>
            </a:endParaRPr>
          </a:p>
        </p:txBody>
      </p:sp>
    </p:spTree>
    <p:extLst>
      <p:ext uri="{BB962C8B-B14F-4D97-AF65-F5344CB8AC3E}">
        <p14:creationId xmlns:p14="http://schemas.microsoft.com/office/powerpoint/2010/main" xmlns="" val="10121241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2" fill="hold"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6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3" name="矩形 2"/>
          <p:cNvSpPr/>
          <p:nvPr/>
        </p:nvSpPr>
        <p:spPr>
          <a:xfrm>
            <a:off x="4" y="2178899"/>
            <a:ext cx="2394065" cy="403957"/>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3"/>
          <p:cNvSpPr txBox="1"/>
          <p:nvPr/>
        </p:nvSpPr>
        <p:spPr>
          <a:xfrm>
            <a:off x="2493818" y="1804311"/>
            <a:ext cx="1107996" cy="369332"/>
          </a:xfrm>
          <a:prstGeom prst="rect">
            <a:avLst/>
          </a:prstGeom>
          <a:noFill/>
        </p:spPr>
        <p:txBody>
          <a:bodyPr wrap="none" rtlCol="0">
            <a:spAutoFit/>
          </a:bodyPr>
          <a:lstStyle/>
          <a:p>
            <a:r>
              <a:rPr lang="zh-CN" altLang="en-US" dirty="0">
                <a:solidFill>
                  <a:srgbClr val="2A2E31"/>
                </a:solidFill>
                <a:latin typeface="微软雅黑" panose="020B0503020204020204" pitchFamily="34" charset="-122"/>
                <a:ea typeface="微软雅黑" panose="020B0503020204020204" pitchFamily="34" charset="-122"/>
              </a:rPr>
              <a:t>第一部分</a:t>
            </a:r>
          </a:p>
        </p:txBody>
      </p:sp>
      <p:sp>
        <p:nvSpPr>
          <p:cNvPr id="5" name="文本框 4"/>
          <p:cNvSpPr txBox="1"/>
          <p:nvPr/>
        </p:nvSpPr>
        <p:spPr>
          <a:xfrm>
            <a:off x="2493819" y="2178897"/>
            <a:ext cx="4359782" cy="553998"/>
          </a:xfrm>
          <a:prstGeom prst="rect">
            <a:avLst/>
          </a:prstGeom>
          <a:noFill/>
        </p:spPr>
        <p:txBody>
          <a:bodyPr wrap="square" rtlCol="0">
            <a:spAutoFit/>
          </a:bodyPr>
          <a:lstStyle/>
          <a:p>
            <a:r>
              <a:rPr lang="zh-CN" altLang="en-US" sz="3000" b="1" dirty="0">
                <a:solidFill>
                  <a:srgbClr val="2A2E31"/>
                </a:solidFill>
                <a:latin typeface="微软雅黑" panose="020B0503020204020204" pitchFamily="34" charset="-122"/>
                <a:ea typeface="微软雅黑" panose="020B0503020204020204" pitchFamily="34" charset="-122"/>
              </a:rPr>
              <a:t>诊改</a:t>
            </a:r>
            <a:r>
              <a:rPr lang="zh-CN" altLang="en-US" sz="3000" b="1" dirty="0" smtClean="0">
                <a:solidFill>
                  <a:srgbClr val="2A2E31"/>
                </a:solidFill>
                <a:latin typeface="微软雅黑" panose="020B0503020204020204" pitchFamily="34" charset="-122"/>
                <a:ea typeface="微软雅黑" panose="020B0503020204020204" pitchFamily="34" charset="-122"/>
              </a:rPr>
              <a:t>工作开展</a:t>
            </a:r>
            <a:r>
              <a:rPr lang="zh-CN" altLang="en-US" sz="3000" b="1" dirty="0">
                <a:solidFill>
                  <a:srgbClr val="2A2E31"/>
                </a:solidFill>
                <a:latin typeface="微软雅黑" panose="020B0503020204020204" pitchFamily="34" charset="-122"/>
                <a:ea typeface="微软雅黑" panose="020B0503020204020204" pitchFamily="34" charset="-122"/>
              </a:rPr>
              <a:t>情况</a:t>
            </a:r>
          </a:p>
        </p:txBody>
      </p:sp>
      <p:sp>
        <p:nvSpPr>
          <p:cNvPr id="6" name="矩形 5"/>
          <p:cNvSpPr/>
          <p:nvPr/>
        </p:nvSpPr>
        <p:spPr>
          <a:xfrm>
            <a:off x="6618506" y="2625534"/>
            <a:ext cx="2525495" cy="113012"/>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p:nvSpPr>
        <p:spPr>
          <a:xfrm>
            <a:off x="5710421" y="2566624"/>
            <a:ext cx="780470" cy="300082"/>
          </a:xfrm>
          <a:prstGeom prst="rect">
            <a:avLst/>
          </a:prstGeom>
          <a:noFill/>
        </p:spPr>
        <p:txBody>
          <a:bodyPr wrap="none" rtlCol="0">
            <a:spAutoFit/>
          </a:bodyPr>
          <a:lstStyle/>
          <a:p>
            <a:r>
              <a:rPr lang="en-US" altLang="zh-CN" sz="1350" dirty="0">
                <a:solidFill>
                  <a:srgbClr val="2A2E31"/>
                </a:solidFill>
              </a:rPr>
              <a:t>Part one</a:t>
            </a:r>
            <a:endParaRPr lang="zh-CN" altLang="en-US" sz="1350" dirty="0">
              <a:solidFill>
                <a:srgbClr val="2A2E31"/>
              </a:solidFill>
            </a:endParaRPr>
          </a:p>
        </p:txBody>
      </p:sp>
    </p:spTree>
    <p:extLst>
      <p:ext uri="{BB962C8B-B14F-4D97-AF65-F5344CB8AC3E}">
        <p14:creationId xmlns:p14="http://schemas.microsoft.com/office/powerpoint/2010/main" xmlns="" val="33181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2"/>
          <p:cNvSpPr/>
          <p:nvPr/>
        </p:nvSpPr>
        <p:spPr>
          <a:xfrm>
            <a:off x="74788" y="1454229"/>
            <a:ext cx="8955103" cy="3679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a:xfrm>
            <a:off x="744989" y="197611"/>
            <a:ext cx="5471308" cy="503392"/>
          </a:xfrm>
        </p:spPr>
        <p:txBody>
          <a:bodyPr/>
          <a:lstStyle/>
          <a:p>
            <a:r>
              <a:rPr lang="zh-CN" altLang="en-US" dirty="0" smtClean="0"/>
              <a:t>四、体系建设</a:t>
            </a:r>
            <a:endParaRPr lang="zh-CN" altLang="en-US" dirty="0"/>
          </a:p>
        </p:txBody>
      </p:sp>
      <p:grpSp>
        <p:nvGrpSpPr>
          <p:cNvPr id="3" name="组合 1"/>
          <p:cNvGrpSpPr/>
          <p:nvPr/>
        </p:nvGrpSpPr>
        <p:grpSpPr>
          <a:xfrm>
            <a:off x="201802" y="1806768"/>
            <a:ext cx="8689817" cy="3257603"/>
            <a:chOff x="506636" y="580288"/>
            <a:chExt cx="11586422" cy="5365315"/>
          </a:xfrm>
        </p:grpSpPr>
        <p:sp>
          <p:nvSpPr>
            <p:cNvPr id="4" name="矩形 3"/>
            <p:cNvSpPr/>
            <p:nvPr/>
          </p:nvSpPr>
          <p:spPr>
            <a:xfrm>
              <a:off x="3143727" y="580288"/>
              <a:ext cx="526247" cy="192684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200" dirty="0">
                  <a:latin typeface="微软雅黑"/>
                  <a:ea typeface="微软雅黑"/>
                  <a:cs typeface="微软雅黑"/>
                </a:rPr>
                <a:t>决策指挥系统</a:t>
              </a:r>
            </a:p>
          </p:txBody>
        </p:sp>
        <p:sp>
          <p:nvSpPr>
            <p:cNvPr id="5" name="矩形 4"/>
            <p:cNvSpPr/>
            <p:nvPr/>
          </p:nvSpPr>
          <p:spPr>
            <a:xfrm>
              <a:off x="4317876" y="797234"/>
              <a:ext cx="1008000" cy="359999"/>
            </a:xfrm>
            <a:prstGeom prst="rect">
              <a:avLst/>
            </a:prstGeom>
            <a:solidFill>
              <a:schemeClr val="accent1">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200" dirty="0">
                  <a:latin typeface="微软雅黑"/>
                  <a:ea typeface="微软雅黑"/>
                  <a:cs typeface="微软雅黑"/>
                </a:rPr>
                <a:t>党委</a:t>
              </a:r>
            </a:p>
          </p:txBody>
        </p:sp>
        <p:sp>
          <p:nvSpPr>
            <p:cNvPr id="6" name="矩形 5"/>
            <p:cNvSpPr/>
            <p:nvPr/>
          </p:nvSpPr>
          <p:spPr>
            <a:xfrm>
              <a:off x="4317876" y="1473490"/>
              <a:ext cx="1008000" cy="359999"/>
            </a:xfrm>
            <a:prstGeom prst="rect">
              <a:avLst/>
            </a:prstGeom>
            <a:solidFill>
              <a:schemeClr val="accent1">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200" dirty="0">
                  <a:latin typeface="微软雅黑"/>
                  <a:ea typeface="微软雅黑"/>
                  <a:cs typeface="微软雅黑"/>
                </a:rPr>
                <a:t>院长</a:t>
              </a:r>
            </a:p>
          </p:txBody>
        </p:sp>
        <p:sp>
          <p:nvSpPr>
            <p:cNvPr id="7" name="矩形 6"/>
            <p:cNvSpPr/>
            <p:nvPr/>
          </p:nvSpPr>
          <p:spPr>
            <a:xfrm>
              <a:off x="4288497" y="2048553"/>
              <a:ext cx="1134349" cy="379497"/>
            </a:xfrm>
            <a:prstGeom prst="rect">
              <a:avLst/>
            </a:prstGeom>
            <a:solidFill>
              <a:schemeClr val="accent1">
                <a:lumMod val="20000"/>
                <a:lumOff val="80000"/>
              </a:schemeClr>
            </a:solidFill>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050" spc="-113" dirty="0">
                  <a:latin typeface="微软雅黑"/>
                  <a:ea typeface="微软雅黑"/>
                  <a:cs typeface="微软雅黑"/>
                </a:rPr>
                <a:t>质保委员会</a:t>
              </a:r>
            </a:p>
          </p:txBody>
        </p:sp>
        <p:cxnSp>
          <p:nvCxnSpPr>
            <p:cNvPr id="9" name="直接连接符 9"/>
            <p:cNvCxnSpPr/>
            <p:nvPr/>
          </p:nvCxnSpPr>
          <p:spPr>
            <a:xfrm>
              <a:off x="3649138" y="1665041"/>
              <a:ext cx="6687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0" name="直接连接符 10"/>
            <p:cNvCxnSpPr/>
            <p:nvPr/>
          </p:nvCxnSpPr>
          <p:spPr>
            <a:xfrm>
              <a:off x="3649138" y="2213800"/>
              <a:ext cx="668738"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1" name="直接连接符 12"/>
            <p:cNvCxnSpPr>
              <a:stCxn id="5" idx="2"/>
            </p:cNvCxnSpPr>
            <p:nvPr/>
          </p:nvCxnSpPr>
          <p:spPr>
            <a:xfrm flipH="1">
              <a:off x="4821874" y="1157233"/>
              <a:ext cx="1" cy="354872"/>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2" name="直接连接符 13"/>
            <p:cNvCxnSpPr/>
            <p:nvPr/>
          </p:nvCxnSpPr>
          <p:spPr>
            <a:xfrm>
              <a:off x="4821875" y="1872106"/>
              <a:ext cx="0" cy="191567"/>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3" name="直接连接符 14"/>
            <p:cNvCxnSpPr/>
            <p:nvPr/>
          </p:nvCxnSpPr>
          <p:spPr>
            <a:xfrm flipH="1">
              <a:off x="4821875" y="2350276"/>
              <a:ext cx="1" cy="32400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4" name="直接连接符 15"/>
            <p:cNvCxnSpPr/>
            <p:nvPr/>
          </p:nvCxnSpPr>
          <p:spPr>
            <a:xfrm>
              <a:off x="5391414" y="2206975"/>
              <a:ext cx="668739" cy="0"/>
            </a:xfrm>
            <a:prstGeom prst="line">
              <a:avLst/>
            </a:prstGeom>
            <a:ln w="28575">
              <a:headEnd type="non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15" name="直接连接符 16"/>
            <p:cNvCxnSpPr/>
            <p:nvPr/>
          </p:nvCxnSpPr>
          <p:spPr>
            <a:xfrm>
              <a:off x="6011624" y="1712430"/>
              <a:ext cx="1" cy="769251"/>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6" name="直接连接符 17"/>
            <p:cNvCxnSpPr/>
            <p:nvPr/>
          </p:nvCxnSpPr>
          <p:spPr>
            <a:xfrm flipV="1">
              <a:off x="6011624" y="1694555"/>
              <a:ext cx="681897" cy="8909"/>
            </a:xfrm>
            <a:prstGeom prst="line">
              <a:avLst/>
            </a:prstGeom>
            <a:ln w="28575">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7" name="直接连接符 18"/>
            <p:cNvCxnSpPr/>
            <p:nvPr/>
          </p:nvCxnSpPr>
          <p:spPr>
            <a:xfrm>
              <a:off x="6011618" y="2473566"/>
              <a:ext cx="668738" cy="0"/>
            </a:xfrm>
            <a:prstGeom prst="line">
              <a:avLst/>
            </a:prstGeom>
            <a:ln w="28575">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18" name="矩形 17"/>
            <p:cNvSpPr/>
            <p:nvPr/>
          </p:nvSpPr>
          <p:spPr>
            <a:xfrm>
              <a:off x="6701075" y="1340927"/>
              <a:ext cx="1436912" cy="645228"/>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lnSpc>
                  <a:spcPct val="120000"/>
                </a:lnSpc>
              </a:pPr>
              <a:r>
                <a:rPr lang="zh-CN" altLang="en-US" sz="1050" spc="-113" dirty="0">
                  <a:latin typeface="微软雅黑"/>
                  <a:ea typeface="微软雅黑"/>
                  <a:cs typeface="微软雅黑"/>
                </a:rPr>
                <a:t>二级学院（部）质量保证工作组</a:t>
              </a:r>
            </a:p>
          </p:txBody>
        </p:sp>
        <p:sp>
          <p:nvSpPr>
            <p:cNvPr id="19" name="矩形 18"/>
            <p:cNvSpPr/>
            <p:nvPr/>
          </p:nvSpPr>
          <p:spPr>
            <a:xfrm>
              <a:off x="6685444" y="2216358"/>
              <a:ext cx="2364681" cy="37273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050" dirty="0">
                  <a:latin typeface="微软雅黑"/>
                  <a:ea typeface="微软雅黑"/>
                  <a:cs typeface="微软雅黑"/>
                </a:rPr>
                <a:t>质量管理办公室</a:t>
              </a:r>
            </a:p>
          </p:txBody>
        </p:sp>
        <p:cxnSp>
          <p:nvCxnSpPr>
            <p:cNvPr id="20" name="直接连接符 24"/>
            <p:cNvCxnSpPr/>
            <p:nvPr/>
          </p:nvCxnSpPr>
          <p:spPr>
            <a:xfrm flipV="1">
              <a:off x="8106741" y="1703914"/>
              <a:ext cx="530490" cy="2"/>
            </a:xfrm>
            <a:prstGeom prst="line">
              <a:avLst/>
            </a:prstGeom>
            <a:ln w="28575"/>
          </p:spPr>
          <p:style>
            <a:lnRef idx="3">
              <a:schemeClr val="accent5"/>
            </a:lnRef>
            <a:fillRef idx="0">
              <a:schemeClr val="accent5"/>
            </a:fillRef>
            <a:effectRef idx="2">
              <a:schemeClr val="accent5"/>
            </a:effectRef>
            <a:fontRef idx="minor">
              <a:schemeClr val="tx1"/>
            </a:fontRef>
          </p:style>
        </p:cxnSp>
        <p:sp>
          <p:nvSpPr>
            <p:cNvPr id="21" name="矩形 20"/>
            <p:cNvSpPr/>
            <p:nvPr/>
          </p:nvSpPr>
          <p:spPr>
            <a:xfrm>
              <a:off x="8640104" y="1360521"/>
              <a:ext cx="1436912" cy="62370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050" dirty="0">
                  <a:latin typeface="微软雅黑"/>
                  <a:ea typeface="微软雅黑"/>
                  <a:cs typeface="微软雅黑"/>
                </a:rPr>
                <a:t>专业</a:t>
              </a:r>
              <a:r>
                <a:rPr lang="en-US" altLang="zh-CN" sz="1050" dirty="0">
                  <a:latin typeface="微软雅黑"/>
                  <a:ea typeface="微软雅黑"/>
                  <a:cs typeface="微软雅黑"/>
                </a:rPr>
                <a:t>(</a:t>
              </a:r>
              <a:r>
                <a:rPr lang="zh-CN" altLang="en-US" sz="1050" dirty="0">
                  <a:latin typeface="微软雅黑"/>
                  <a:ea typeface="微软雅黑"/>
                  <a:cs typeface="微软雅黑"/>
                </a:rPr>
                <a:t>课程</a:t>
              </a:r>
              <a:r>
                <a:rPr lang="en-US" altLang="zh-CN" sz="1050" dirty="0">
                  <a:latin typeface="微软雅黑"/>
                  <a:ea typeface="微软雅黑"/>
                  <a:cs typeface="微软雅黑"/>
                </a:rPr>
                <a:t>)</a:t>
              </a:r>
              <a:r>
                <a:rPr lang="zh-CN" altLang="en-US" sz="1050" dirty="0">
                  <a:latin typeface="微软雅黑"/>
                  <a:ea typeface="微软雅黑"/>
                  <a:cs typeface="微软雅黑"/>
                </a:rPr>
                <a:t>质量保证小组</a:t>
              </a:r>
            </a:p>
          </p:txBody>
        </p:sp>
        <p:cxnSp>
          <p:nvCxnSpPr>
            <p:cNvPr id="22" name="直接连接符 28"/>
            <p:cNvCxnSpPr/>
            <p:nvPr/>
          </p:nvCxnSpPr>
          <p:spPr>
            <a:xfrm>
              <a:off x="1385603" y="2683251"/>
              <a:ext cx="10008000"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23" name="直接连接符 29"/>
            <p:cNvCxnSpPr/>
            <p:nvPr/>
          </p:nvCxnSpPr>
          <p:spPr>
            <a:xfrm flipH="1">
              <a:off x="1365494" y="2672184"/>
              <a:ext cx="1" cy="32400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24" name="直接连接符 30"/>
            <p:cNvCxnSpPr/>
            <p:nvPr/>
          </p:nvCxnSpPr>
          <p:spPr>
            <a:xfrm flipH="1">
              <a:off x="4821875" y="2700023"/>
              <a:ext cx="1" cy="32400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25" name="直接连接符 31"/>
            <p:cNvCxnSpPr/>
            <p:nvPr/>
          </p:nvCxnSpPr>
          <p:spPr>
            <a:xfrm flipH="1">
              <a:off x="8003922" y="2691687"/>
              <a:ext cx="1" cy="32400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26" name="直接连接符 32"/>
            <p:cNvCxnSpPr/>
            <p:nvPr/>
          </p:nvCxnSpPr>
          <p:spPr>
            <a:xfrm flipH="1">
              <a:off x="11373293" y="2683251"/>
              <a:ext cx="1" cy="324000"/>
            </a:xfrm>
            <a:prstGeom prst="line">
              <a:avLst/>
            </a:prstGeom>
            <a:ln w="28575"/>
          </p:spPr>
          <p:style>
            <a:lnRef idx="3">
              <a:schemeClr val="accent5"/>
            </a:lnRef>
            <a:fillRef idx="0">
              <a:schemeClr val="accent5"/>
            </a:fillRef>
            <a:effectRef idx="2">
              <a:schemeClr val="accent5"/>
            </a:effectRef>
            <a:fontRef idx="minor">
              <a:schemeClr val="tx1"/>
            </a:fontRef>
          </p:style>
        </p:cxnSp>
        <p:sp>
          <p:nvSpPr>
            <p:cNvPr id="27" name="矩形 26"/>
            <p:cNvSpPr/>
            <p:nvPr/>
          </p:nvSpPr>
          <p:spPr>
            <a:xfrm>
              <a:off x="506636" y="3040795"/>
              <a:ext cx="2342597" cy="36000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200" dirty="0">
                  <a:latin typeface="微软雅黑"/>
                  <a:ea typeface="微软雅黑"/>
                  <a:cs typeface="微软雅黑"/>
                </a:rPr>
                <a:t>质量生成系统</a:t>
              </a:r>
            </a:p>
          </p:txBody>
        </p:sp>
        <p:sp>
          <p:nvSpPr>
            <p:cNvPr id="28" name="矩形 27"/>
            <p:cNvSpPr/>
            <p:nvPr/>
          </p:nvSpPr>
          <p:spPr>
            <a:xfrm>
              <a:off x="3203253" y="3040794"/>
              <a:ext cx="2744065" cy="360000"/>
            </a:xfrm>
            <a:prstGeom prst="rect">
              <a:avLst/>
            </a:prstGeom>
            <a:solidFill>
              <a:srgbClr val="005478"/>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200" dirty="0">
                  <a:latin typeface="微软雅黑"/>
                  <a:ea typeface="微软雅黑"/>
                  <a:cs typeface="微软雅黑"/>
                </a:rPr>
                <a:t>资源建设系统</a:t>
              </a:r>
            </a:p>
          </p:txBody>
        </p:sp>
        <p:sp>
          <p:nvSpPr>
            <p:cNvPr id="29" name="矩形 28"/>
            <p:cNvSpPr/>
            <p:nvPr/>
          </p:nvSpPr>
          <p:spPr>
            <a:xfrm>
              <a:off x="6556003" y="3023157"/>
              <a:ext cx="3670970" cy="360000"/>
            </a:xfrm>
            <a:prstGeom prst="rect">
              <a:avLst/>
            </a:prstGeom>
            <a:solidFill>
              <a:srgbClr val="7030A0"/>
            </a:solidFill>
            <a:ln>
              <a:solidFill>
                <a:srgbClr val="7030A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200" dirty="0">
                  <a:latin typeface="微软雅黑"/>
                  <a:ea typeface="微软雅黑"/>
                  <a:cs typeface="微软雅黑"/>
                </a:rPr>
                <a:t>支持服务系统</a:t>
              </a:r>
            </a:p>
          </p:txBody>
        </p:sp>
        <p:sp>
          <p:nvSpPr>
            <p:cNvPr id="30" name="矩形 29"/>
            <p:cNvSpPr/>
            <p:nvPr/>
          </p:nvSpPr>
          <p:spPr>
            <a:xfrm>
              <a:off x="10564051" y="3021077"/>
              <a:ext cx="1529007" cy="404943"/>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200" dirty="0">
                  <a:latin typeface="微软雅黑"/>
                  <a:ea typeface="微软雅黑"/>
                  <a:cs typeface="微软雅黑"/>
                </a:rPr>
                <a:t>监督控制系统</a:t>
              </a:r>
            </a:p>
          </p:txBody>
        </p:sp>
        <p:cxnSp>
          <p:nvCxnSpPr>
            <p:cNvPr id="31" name="直接连接符 37"/>
            <p:cNvCxnSpPr/>
            <p:nvPr/>
          </p:nvCxnSpPr>
          <p:spPr>
            <a:xfrm flipH="1">
              <a:off x="654533" y="3342442"/>
              <a:ext cx="1" cy="32400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2" name="直接连接符 38"/>
            <p:cNvCxnSpPr/>
            <p:nvPr/>
          </p:nvCxnSpPr>
          <p:spPr>
            <a:xfrm flipH="1">
              <a:off x="1692428" y="3342442"/>
              <a:ext cx="1" cy="32400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3" name="直接连接符 39"/>
            <p:cNvCxnSpPr/>
            <p:nvPr/>
          </p:nvCxnSpPr>
          <p:spPr>
            <a:xfrm flipH="1">
              <a:off x="2213393" y="3332043"/>
              <a:ext cx="1" cy="32400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4" name="直接连接符 40"/>
            <p:cNvCxnSpPr/>
            <p:nvPr/>
          </p:nvCxnSpPr>
          <p:spPr>
            <a:xfrm flipH="1">
              <a:off x="1173472" y="3354734"/>
              <a:ext cx="1" cy="32400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35" name="矩形 34"/>
            <p:cNvSpPr/>
            <p:nvPr/>
          </p:nvSpPr>
          <p:spPr>
            <a:xfrm>
              <a:off x="506636" y="3597377"/>
              <a:ext cx="368490" cy="828000"/>
            </a:xfrm>
            <a:prstGeom prst="rect">
              <a:avLst/>
            </a:prstGeom>
            <a:ln w="28575"/>
          </p:spPr>
          <p:style>
            <a:lnRef idx="2">
              <a:schemeClr val="accent6"/>
            </a:lnRef>
            <a:fillRef idx="1">
              <a:schemeClr val="lt1"/>
            </a:fillRef>
            <a:effectRef idx="0">
              <a:schemeClr val="accent6"/>
            </a:effectRef>
            <a:fontRef idx="minor">
              <a:schemeClr val="dk1"/>
            </a:fontRef>
          </p:style>
          <p:txBody>
            <a:bodyPr vert="eaVert" rtlCol="0" anchor="ctr"/>
            <a:lstStyle/>
            <a:p>
              <a:r>
                <a:rPr lang="zh-CN" altLang="en-US" sz="1050" dirty="0">
                  <a:latin typeface="微软雅黑"/>
                  <a:ea typeface="微软雅黑"/>
                  <a:cs typeface="微软雅黑"/>
                </a:rPr>
                <a:t>教务处</a:t>
              </a:r>
            </a:p>
          </p:txBody>
        </p:sp>
        <p:sp>
          <p:nvSpPr>
            <p:cNvPr id="36" name="矩形 35"/>
            <p:cNvSpPr/>
            <p:nvPr/>
          </p:nvSpPr>
          <p:spPr>
            <a:xfrm>
              <a:off x="1009179" y="3597377"/>
              <a:ext cx="368490" cy="828000"/>
            </a:xfrm>
            <a:prstGeom prst="rect">
              <a:avLst/>
            </a:prstGeom>
            <a:ln w="28575"/>
          </p:spPr>
          <p:style>
            <a:lnRef idx="2">
              <a:schemeClr val="accent6"/>
            </a:lnRef>
            <a:fillRef idx="1">
              <a:schemeClr val="lt1"/>
            </a:fillRef>
            <a:effectRef idx="0">
              <a:schemeClr val="accent6"/>
            </a:effectRef>
            <a:fontRef idx="minor">
              <a:schemeClr val="dk1"/>
            </a:fontRef>
          </p:style>
          <p:txBody>
            <a:bodyPr vert="eaVert" rtlCol="0" anchor="ctr"/>
            <a:lstStyle/>
            <a:p>
              <a:r>
                <a:rPr lang="zh-CN" altLang="en-US" sz="1050" dirty="0">
                  <a:latin typeface="微软雅黑"/>
                  <a:ea typeface="微软雅黑"/>
                  <a:cs typeface="微软雅黑"/>
                </a:rPr>
                <a:t>学工处</a:t>
              </a:r>
            </a:p>
          </p:txBody>
        </p:sp>
        <p:sp>
          <p:nvSpPr>
            <p:cNvPr id="37" name="矩形 36"/>
            <p:cNvSpPr/>
            <p:nvPr/>
          </p:nvSpPr>
          <p:spPr>
            <a:xfrm>
              <a:off x="2482532" y="3597376"/>
              <a:ext cx="368491" cy="2263087"/>
            </a:xfrm>
            <a:prstGeom prst="rect">
              <a:avLst/>
            </a:prstGeom>
            <a:ln w="28575"/>
          </p:spPr>
          <p:style>
            <a:lnRef idx="2">
              <a:schemeClr val="accent6"/>
            </a:lnRef>
            <a:fillRef idx="1">
              <a:schemeClr val="lt1"/>
            </a:fillRef>
            <a:effectRef idx="0">
              <a:schemeClr val="accent6"/>
            </a:effectRef>
            <a:fontRef idx="minor">
              <a:schemeClr val="dk1"/>
            </a:fontRef>
          </p:style>
          <p:txBody>
            <a:bodyPr vert="eaVert" rtlCol="0" anchor="ctr"/>
            <a:lstStyle/>
            <a:p>
              <a:r>
                <a:rPr lang="zh-CN" altLang="en-US" sz="1050" dirty="0">
                  <a:latin typeface="微软雅黑"/>
                  <a:ea typeface="微软雅黑"/>
                  <a:cs typeface="微软雅黑"/>
                </a:rPr>
                <a:t>继教与国际交流学院</a:t>
              </a:r>
            </a:p>
          </p:txBody>
        </p:sp>
        <p:sp>
          <p:nvSpPr>
            <p:cNvPr id="38" name="矩形 37"/>
            <p:cNvSpPr/>
            <p:nvPr/>
          </p:nvSpPr>
          <p:spPr>
            <a:xfrm>
              <a:off x="2012696" y="3597377"/>
              <a:ext cx="368490" cy="828000"/>
            </a:xfrm>
            <a:prstGeom prst="rect">
              <a:avLst/>
            </a:prstGeom>
            <a:ln w="28575"/>
          </p:spPr>
          <p:style>
            <a:lnRef idx="2">
              <a:schemeClr val="accent6"/>
            </a:lnRef>
            <a:fillRef idx="1">
              <a:schemeClr val="lt1"/>
            </a:fillRef>
            <a:effectRef idx="0">
              <a:schemeClr val="accent6"/>
            </a:effectRef>
            <a:fontRef idx="minor">
              <a:schemeClr val="dk1"/>
            </a:fontRef>
          </p:style>
          <p:txBody>
            <a:bodyPr vert="eaVert" rtlCol="0" anchor="ctr"/>
            <a:lstStyle/>
            <a:p>
              <a:r>
                <a:rPr lang="zh-CN" altLang="en-US" sz="1050" dirty="0">
                  <a:latin typeface="微软雅黑"/>
                  <a:ea typeface="微软雅黑"/>
                  <a:cs typeface="微软雅黑"/>
                </a:rPr>
                <a:t>团委</a:t>
              </a:r>
            </a:p>
          </p:txBody>
        </p:sp>
        <p:cxnSp>
          <p:nvCxnSpPr>
            <p:cNvPr id="39" name="直接连接符 45"/>
            <p:cNvCxnSpPr/>
            <p:nvPr/>
          </p:nvCxnSpPr>
          <p:spPr>
            <a:xfrm flipH="1">
              <a:off x="3408417" y="3328145"/>
              <a:ext cx="1" cy="324000"/>
            </a:xfrm>
            <a:prstGeom prst="line">
              <a:avLst/>
            </a:prstGeom>
            <a:ln w="28575">
              <a:solidFill>
                <a:srgbClr val="005478"/>
              </a:solidFill>
            </a:ln>
          </p:spPr>
          <p:style>
            <a:lnRef idx="2">
              <a:schemeClr val="accent3"/>
            </a:lnRef>
            <a:fillRef idx="1">
              <a:schemeClr val="lt1"/>
            </a:fillRef>
            <a:effectRef idx="0">
              <a:schemeClr val="accent3"/>
            </a:effectRef>
            <a:fontRef idx="minor">
              <a:schemeClr val="dk1"/>
            </a:fontRef>
          </p:style>
        </p:cxnSp>
        <p:cxnSp>
          <p:nvCxnSpPr>
            <p:cNvPr id="40" name="直接连接符 46"/>
            <p:cNvCxnSpPr/>
            <p:nvPr/>
          </p:nvCxnSpPr>
          <p:spPr>
            <a:xfrm flipH="1">
              <a:off x="3859522" y="3342442"/>
              <a:ext cx="1" cy="324000"/>
            </a:xfrm>
            <a:prstGeom prst="line">
              <a:avLst/>
            </a:prstGeom>
            <a:ln w="28575">
              <a:solidFill>
                <a:srgbClr val="005478"/>
              </a:solidFill>
            </a:ln>
          </p:spPr>
          <p:style>
            <a:lnRef idx="2">
              <a:schemeClr val="accent3"/>
            </a:lnRef>
            <a:fillRef idx="1">
              <a:schemeClr val="lt1"/>
            </a:fillRef>
            <a:effectRef idx="0">
              <a:schemeClr val="accent3"/>
            </a:effectRef>
            <a:fontRef idx="minor">
              <a:schemeClr val="dk1"/>
            </a:fontRef>
          </p:style>
        </p:cxnSp>
        <p:cxnSp>
          <p:nvCxnSpPr>
            <p:cNvPr id="41" name="直接连接符 47"/>
            <p:cNvCxnSpPr/>
            <p:nvPr/>
          </p:nvCxnSpPr>
          <p:spPr>
            <a:xfrm flipH="1">
              <a:off x="4314928" y="3318558"/>
              <a:ext cx="1" cy="324000"/>
            </a:xfrm>
            <a:prstGeom prst="line">
              <a:avLst/>
            </a:prstGeom>
            <a:ln w="28575">
              <a:solidFill>
                <a:srgbClr val="005478"/>
              </a:solidFill>
            </a:ln>
          </p:spPr>
          <p:style>
            <a:lnRef idx="2">
              <a:schemeClr val="accent3"/>
            </a:lnRef>
            <a:fillRef idx="1">
              <a:schemeClr val="lt1"/>
            </a:fillRef>
            <a:effectRef idx="0">
              <a:schemeClr val="accent3"/>
            </a:effectRef>
            <a:fontRef idx="minor">
              <a:schemeClr val="dk1"/>
            </a:fontRef>
          </p:style>
        </p:cxnSp>
        <p:cxnSp>
          <p:nvCxnSpPr>
            <p:cNvPr id="42" name="直接连接符 48"/>
            <p:cNvCxnSpPr/>
            <p:nvPr/>
          </p:nvCxnSpPr>
          <p:spPr>
            <a:xfrm flipH="1">
              <a:off x="4832509" y="3332341"/>
              <a:ext cx="1" cy="324000"/>
            </a:xfrm>
            <a:prstGeom prst="line">
              <a:avLst/>
            </a:prstGeom>
            <a:ln w="28575">
              <a:solidFill>
                <a:srgbClr val="005478"/>
              </a:solidFill>
            </a:ln>
          </p:spPr>
          <p:style>
            <a:lnRef idx="2">
              <a:schemeClr val="accent3"/>
            </a:lnRef>
            <a:fillRef idx="1">
              <a:schemeClr val="lt1"/>
            </a:fillRef>
            <a:effectRef idx="0">
              <a:schemeClr val="accent3"/>
            </a:effectRef>
            <a:fontRef idx="minor">
              <a:schemeClr val="dk1"/>
            </a:fontRef>
          </p:style>
        </p:cxnSp>
        <p:sp>
          <p:nvSpPr>
            <p:cNvPr id="43" name="矩形 42"/>
            <p:cNvSpPr/>
            <p:nvPr/>
          </p:nvSpPr>
          <p:spPr>
            <a:xfrm>
              <a:off x="3205627" y="3597377"/>
              <a:ext cx="368490" cy="828000"/>
            </a:xfrm>
            <a:prstGeom prst="rect">
              <a:avLst/>
            </a:prstGeom>
            <a:ln w="28575">
              <a:solidFill>
                <a:srgbClr val="005478"/>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人事处</a:t>
              </a:r>
            </a:p>
          </p:txBody>
        </p:sp>
        <p:sp>
          <p:nvSpPr>
            <p:cNvPr id="44" name="矩形 43"/>
            <p:cNvSpPr/>
            <p:nvPr/>
          </p:nvSpPr>
          <p:spPr>
            <a:xfrm>
              <a:off x="3688908" y="3597378"/>
              <a:ext cx="368490" cy="828000"/>
            </a:xfrm>
            <a:prstGeom prst="rect">
              <a:avLst/>
            </a:prstGeom>
            <a:ln w="28575">
              <a:solidFill>
                <a:srgbClr val="005478"/>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财务处</a:t>
              </a:r>
            </a:p>
          </p:txBody>
        </p:sp>
        <p:sp>
          <p:nvSpPr>
            <p:cNvPr id="45" name="矩形 44"/>
            <p:cNvSpPr/>
            <p:nvPr/>
          </p:nvSpPr>
          <p:spPr>
            <a:xfrm>
              <a:off x="4150801" y="3597378"/>
              <a:ext cx="368490" cy="828000"/>
            </a:xfrm>
            <a:prstGeom prst="rect">
              <a:avLst/>
            </a:prstGeom>
            <a:ln w="28575">
              <a:solidFill>
                <a:srgbClr val="005478"/>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国资处</a:t>
              </a:r>
            </a:p>
          </p:txBody>
        </p:sp>
        <p:sp>
          <p:nvSpPr>
            <p:cNvPr id="46" name="矩形 45"/>
            <p:cNvSpPr/>
            <p:nvPr/>
          </p:nvSpPr>
          <p:spPr>
            <a:xfrm>
              <a:off x="4628067" y="3597377"/>
              <a:ext cx="368490" cy="1231903"/>
            </a:xfrm>
            <a:prstGeom prst="rect">
              <a:avLst/>
            </a:prstGeom>
            <a:ln w="28575">
              <a:solidFill>
                <a:srgbClr val="005478"/>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smtClean="0">
                  <a:latin typeface="微软雅黑"/>
                  <a:ea typeface="微软雅黑"/>
                  <a:cs typeface="微软雅黑"/>
                </a:rPr>
                <a:t>实训部</a:t>
              </a:r>
              <a:endParaRPr lang="zh-CN" altLang="en-US" sz="1050" dirty="0">
                <a:latin typeface="微软雅黑"/>
                <a:ea typeface="微软雅黑"/>
                <a:cs typeface="微软雅黑"/>
              </a:endParaRPr>
            </a:p>
          </p:txBody>
        </p:sp>
        <p:cxnSp>
          <p:nvCxnSpPr>
            <p:cNvPr id="47" name="直接连接符 53"/>
            <p:cNvCxnSpPr/>
            <p:nvPr/>
          </p:nvCxnSpPr>
          <p:spPr>
            <a:xfrm flipH="1">
              <a:off x="5325218" y="3321902"/>
              <a:ext cx="1" cy="324000"/>
            </a:xfrm>
            <a:prstGeom prst="line">
              <a:avLst/>
            </a:prstGeom>
            <a:ln w="28575">
              <a:solidFill>
                <a:srgbClr val="005478"/>
              </a:solidFill>
            </a:ln>
          </p:spPr>
          <p:style>
            <a:lnRef idx="2">
              <a:schemeClr val="accent3"/>
            </a:lnRef>
            <a:fillRef idx="1">
              <a:schemeClr val="lt1"/>
            </a:fillRef>
            <a:effectRef idx="0">
              <a:schemeClr val="accent3"/>
            </a:effectRef>
            <a:fontRef idx="minor">
              <a:schemeClr val="dk1"/>
            </a:fontRef>
          </p:style>
        </p:cxnSp>
        <p:sp>
          <p:nvSpPr>
            <p:cNvPr id="48" name="矩形 47"/>
            <p:cNvSpPr/>
            <p:nvPr/>
          </p:nvSpPr>
          <p:spPr>
            <a:xfrm>
              <a:off x="5120776" y="3597374"/>
              <a:ext cx="368491" cy="1609868"/>
            </a:xfrm>
            <a:prstGeom prst="rect">
              <a:avLst/>
            </a:prstGeom>
            <a:ln w="28575">
              <a:solidFill>
                <a:srgbClr val="005478"/>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smtClean="0">
                  <a:latin typeface="微软雅黑"/>
                  <a:ea typeface="微软雅黑"/>
                  <a:cs typeface="微软雅黑"/>
                </a:rPr>
                <a:t>东区工业中心</a:t>
              </a:r>
              <a:endParaRPr lang="zh-CN" altLang="en-US" sz="1050" dirty="0">
                <a:latin typeface="微软雅黑"/>
                <a:ea typeface="微软雅黑"/>
                <a:cs typeface="微软雅黑"/>
              </a:endParaRPr>
            </a:p>
          </p:txBody>
        </p:sp>
        <p:cxnSp>
          <p:nvCxnSpPr>
            <p:cNvPr id="49" name="直接连接符 55"/>
            <p:cNvCxnSpPr/>
            <p:nvPr/>
          </p:nvCxnSpPr>
          <p:spPr>
            <a:xfrm flipH="1">
              <a:off x="10829425" y="3308256"/>
              <a:ext cx="1" cy="324000"/>
            </a:xfrm>
            <a:prstGeom prst="line">
              <a:avLst/>
            </a:prstGeom>
            <a:ln w="28575"/>
          </p:spPr>
          <p:style>
            <a:lnRef idx="2">
              <a:schemeClr val="accent2"/>
            </a:lnRef>
            <a:fillRef idx="1">
              <a:schemeClr val="lt1"/>
            </a:fillRef>
            <a:effectRef idx="0">
              <a:schemeClr val="accent2"/>
            </a:effectRef>
            <a:fontRef idx="minor">
              <a:schemeClr val="dk1"/>
            </a:fontRef>
          </p:style>
        </p:cxnSp>
        <p:cxnSp>
          <p:nvCxnSpPr>
            <p:cNvPr id="50" name="直接连接符 56"/>
            <p:cNvCxnSpPr/>
            <p:nvPr/>
          </p:nvCxnSpPr>
          <p:spPr>
            <a:xfrm flipH="1">
              <a:off x="11393609" y="3302350"/>
              <a:ext cx="1" cy="324000"/>
            </a:xfrm>
            <a:prstGeom prst="line">
              <a:avLst/>
            </a:prstGeom>
            <a:ln w="28575"/>
          </p:spPr>
          <p:style>
            <a:lnRef idx="2">
              <a:schemeClr val="accent2"/>
            </a:lnRef>
            <a:fillRef idx="1">
              <a:schemeClr val="lt1"/>
            </a:fillRef>
            <a:effectRef idx="0">
              <a:schemeClr val="accent2"/>
            </a:effectRef>
            <a:fontRef idx="minor">
              <a:schemeClr val="dk1"/>
            </a:fontRef>
          </p:style>
        </p:cxnSp>
        <p:cxnSp>
          <p:nvCxnSpPr>
            <p:cNvPr id="51" name="直接连接符 57"/>
            <p:cNvCxnSpPr/>
            <p:nvPr/>
          </p:nvCxnSpPr>
          <p:spPr>
            <a:xfrm flipH="1">
              <a:off x="11894008" y="3302296"/>
              <a:ext cx="1" cy="324000"/>
            </a:xfrm>
            <a:prstGeom prst="line">
              <a:avLst/>
            </a:prstGeom>
            <a:ln w="28575"/>
          </p:spPr>
          <p:style>
            <a:lnRef idx="2">
              <a:schemeClr val="accent2"/>
            </a:lnRef>
            <a:fillRef idx="1">
              <a:schemeClr val="lt1"/>
            </a:fillRef>
            <a:effectRef idx="0">
              <a:schemeClr val="accent2"/>
            </a:effectRef>
            <a:fontRef idx="minor">
              <a:schemeClr val="dk1"/>
            </a:fontRef>
          </p:style>
        </p:cxnSp>
        <p:sp>
          <p:nvSpPr>
            <p:cNvPr id="52" name="矩形 51"/>
            <p:cNvSpPr/>
            <p:nvPr/>
          </p:nvSpPr>
          <p:spPr>
            <a:xfrm>
              <a:off x="10645174" y="3597377"/>
              <a:ext cx="368490" cy="828000"/>
            </a:xfrm>
            <a:prstGeom prst="rect">
              <a:avLst/>
            </a:prstGeom>
            <a:ln w="28575"/>
          </p:spPr>
          <p:style>
            <a:lnRef idx="2">
              <a:schemeClr val="accent2"/>
            </a:lnRef>
            <a:fillRef idx="1">
              <a:schemeClr val="lt1"/>
            </a:fillRef>
            <a:effectRef idx="0">
              <a:schemeClr val="accent2"/>
            </a:effectRef>
            <a:fontRef idx="minor">
              <a:schemeClr val="dk1"/>
            </a:fontRef>
          </p:style>
          <p:txBody>
            <a:bodyPr vert="eaVert" rtlCol="0" anchor="ctr"/>
            <a:lstStyle/>
            <a:p>
              <a:r>
                <a:rPr lang="zh-CN" altLang="en-US" sz="1050" dirty="0">
                  <a:latin typeface="微软雅黑"/>
                  <a:ea typeface="微软雅黑"/>
                  <a:cs typeface="微软雅黑"/>
                </a:rPr>
                <a:t>质管办</a:t>
              </a:r>
            </a:p>
          </p:txBody>
        </p:sp>
        <p:sp>
          <p:nvSpPr>
            <p:cNvPr id="53" name="矩形 52"/>
            <p:cNvSpPr/>
            <p:nvPr/>
          </p:nvSpPr>
          <p:spPr>
            <a:xfrm>
              <a:off x="11190357" y="3597377"/>
              <a:ext cx="368490" cy="828000"/>
            </a:xfrm>
            <a:prstGeom prst="rect">
              <a:avLst/>
            </a:prstGeom>
            <a:ln w="28575"/>
          </p:spPr>
          <p:style>
            <a:lnRef idx="2">
              <a:schemeClr val="accent2"/>
            </a:lnRef>
            <a:fillRef idx="1">
              <a:schemeClr val="lt1"/>
            </a:fillRef>
            <a:effectRef idx="0">
              <a:schemeClr val="accent2"/>
            </a:effectRef>
            <a:fontRef idx="minor">
              <a:schemeClr val="dk1"/>
            </a:fontRef>
          </p:style>
          <p:txBody>
            <a:bodyPr vert="eaVert" rtlCol="0" anchor="ctr"/>
            <a:lstStyle/>
            <a:p>
              <a:r>
                <a:rPr lang="zh-CN" altLang="en-US" sz="1050" dirty="0">
                  <a:latin typeface="微软雅黑"/>
                  <a:ea typeface="微软雅黑"/>
                  <a:cs typeface="微软雅黑"/>
                </a:rPr>
                <a:t>审计处</a:t>
              </a:r>
            </a:p>
          </p:txBody>
        </p:sp>
        <p:sp>
          <p:nvSpPr>
            <p:cNvPr id="54" name="矩形 53"/>
            <p:cNvSpPr/>
            <p:nvPr/>
          </p:nvSpPr>
          <p:spPr>
            <a:xfrm>
              <a:off x="11709757" y="3597377"/>
              <a:ext cx="368490" cy="828000"/>
            </a:xfrm>
            <a:prstGeom prst="rect">
              <a:avLst/>
            </a:prstGeom>
            <a:ln w="28575"/>
          </p:spPr>
          <p:style>
            <a:lnRef idx="2">
              <a:schemeClr val="accent2"/>
            </a:lnRef>
            <a:fillRef idx="1">
              <a:schemeClr val="lt1"/>
            </a:fillRef>
            <a:effectRef idx="0">
              <a:schemeClr val="accent2"/>
            </a:effectRef>
            <a:fontRef idx="minor">
              <a:schemeClr val="dk1"/>
            </a:fontRef>
          </p:style>
          <p:txBody>
            <a:bodyPr vert="eaVert" rtlCol="0" anchor="ctr"/>
            <a:lstStyle/>
            <a:p>
              <a:r>
                <a:rPr lang="zh-CN" altLang="en-US" sz="1050" dirty="0">
                  <a:latin typeface="微软雅黑"/>
                  <a:ea typeface="微软雅黑"/>
                  <a:cs typeface="微软雅黑"/>
                </a:rPr>
                <a:t>监察处</a:t>
              </a:r>
            </a:p>
          </p:txBody>
        </p:sp>
        <p:cxnSp>
          <p:nvCxnSpPr>
            <p:cNvPr id="55" name="直接连接符 61"/>
            <p:cNvCxnSpPr/>
            <p:nvPr/>
          </p:nvCxnSpPr>
          <p:spPr>
            <a:xfrm flipH="1">
              <a:off x="5775302" y="3318601"/>
              <a:ext cx="1" cy="324000"/>
            </a:xfrm>
            <a:prstGeom prst="line">
              <a:avLst/>
            </a:prstGeom>
            <a:ln w="28575">
              <a:solidFill>
                <a:srgbClr val="005478"/>
              </a:solidFill>
            </a:ln>
          </p:spPr>
          <p:style>
            <a:lnRef idx="2">
              <a:schemeClr val="accent3"/>
            </a:lnRef>
            <a:fillRef idx="1">
              <a:schemeClr val="lt1"/>
            </a:fillRef>
            <a:effectRef idx="0">
              <a:schemeClr val="accent3"/>
            </a:effectRef>
            <a:fontRef idx="minor">
              <a:schemeClr val="dk1"/>
            </a:fontRef>
          </p:style>
        </p:cxnSp>
        <p:cxnSp>
          <p:nvCxnSpPr>
            <p:cNvPr id="56" name="直接连接符 62"/>
            <p:cNvCxnSpPr/>
            <p:nvPr/>
          </p:nvCxnSpPr>
          <p:spPr>
            <a:xfrm flipH="1">
              <a:off x="6726617" y="3307498"/>
              <a:ext cx="1" cy="324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cxnSp>
          <p:nvCxnSpPr>
            <p:cNvPr id="57" name="直接连接符 63"/>
            <p:cNvCxnSpPr/>
            <p:nvPr/>
          </p:nvCxnSpPr>
          <p:spPr>
            <a:xfrm flipH="1">
              <a:off x="7413114" y="3283614"/>
              <a:ext cx="1" cy="324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cxnSp>
          <p:nvCxnSpPr>
            <p:cNvPr id="58" name="直接连接符 64"/>
            <p:cNvCxnSpPr/>
            <p:nvPr/>
          </p:nvCxnSpPr>
          <p:spPr>
            <a:xfrm flipH="1">
              <a:off x="8175682" y="3312033"/>
              <a:ext cx="1" cy="324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59" name="矩形 58"/>
            <p:cNvSpPr/>
            <p:nvPr/>
          </p:nvSpPr>
          <p:spPr>
            <a:xfrm>
              <a:off x="5572513" y="3597376"/>
              <a:ext cx="368491" cy="1500999"/>
            </a:xfrm>
            <a:prstGeom prst="rect">
              <a:avLst/>
            </a:prstGeom>
            <a:ln w="28575">
              <a:solidFill>
                <a:srgbClr val="005478"/>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校企合作处</a:t>
              </a:r>
            </a:p>
          </p:txBody>
        </p:sp>
        <p:sp>
          <p:nvSpPr>
            <p:cNvPr id="60" name="矩形 59"/>
            <p:cNvSpPr/>
            <p:nvPr/>
          </p:nvSpPr>
          <p:spPr>
            <a:xfrm>
              <a:off x="6556003" y="3597377"/>
              <a:ext cx="368490" cy="828000"/>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招就处</a:t>
              </a:r>
            </a:p>
          </p:txBody>
        </p:sp>
        <p:sp>
          <p:nvSpPr>
            <p:cNvPr id="61" name="矩形 60"/>
            <p:cNvSpPr/>
            <p:nvPr/>
          </p:nvSpPr>
          <p:spPr>
            <a:xfrm>
              <a:off x="7248987" y="3597377"/>
              <a:ext cx="368490" cy="828000"/>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高教所</a:t>
              </a:r>
            </a:p>
          </p:txBody>
        </p:sp>
        <p:sp>
          <p:nvSpPr>
            <p:cNvPr id="62" name="矩形 61"/>
            <p:cNvSpPr/>
            <p:nvPr/>
          </p:nvSpPr>
          <p:spPr>
            <a:xfrm>
              <a:off x="7971240" y="3597377"/>
              <a:ext cx="379643" cy="828000"/>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保卫处</a:t>
              </a:r>
            </a:p>
          </p:txBody>
        </p:sp>
        <p:cxnSp>
          <p:nvCxnSpPr>
            <p:cNvPr id="63" name="直接连接符 69"/>
            <p:cNvCxnSpPr/>
            <p:nvPr/>
          </p:nvCxnSpPr>
          <p:spPr>
            <a:xfrm flipH="1">
              <a:off x="8915134" y="3301594"/>
              <a:ext cx="1" cy="324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64" name="矩形 63"/>
            <p:cNvSpPr/>
            <p:nvPr/>
          </p:nvSpPr>
          <p:spPr>
            <a:xfrm>
              <a:off x="8710692" y="3597377"/>
              <a:ext cx="368490" cy="828000"/>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工会</a:t>
              </a:r>
            </a:p>
          </p:txBody>
        </p:sp>
        <p:cxnSp>
          <p:nvCxnSpPr>
            <p:cNvPr id="65" name="直接连接符 71"/>
            <p:cNvCxnSpPr/>
            <p:nvPr/>
          </p:nvCxnSpPr>
          <p:spPr>
            <a:xfrm flipH="1">
              <a:off x="9677770" y="3301540"/>
              <a:ext cx="1" cy="324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66" name="矩形 65"/>
            <p:cNvSpPr/>
            <p:nvPr/>
          </p:nvSpPr>
          <p:spPr>
            <a:xfrm>
              <a:off x="9473328" y="3597377"/>
              <a:ext cx="368490" cy="828000"/>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宣传部</a:t>
              </a:r>
            </a:p>
          </p:txBody>
        </p:sp>
        <p:cxnSp>
          <p:nvCxnSpPr>
            <p:cNvPr id="69" name="直接连接符 75"/>
            <p:cNvCxnSpPr/>
            <p:nvPr/>
          </p:nvCxnSpPr>
          <p:spPr>
            <a:xfrm flipH="1">
              <a:off x="7080381" y="3318400"/>
              <a:ext cx="1" cy="1368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70" name="矩形 69"/>
            <p:cNvSpPr/>
            <p:nvPr/>
          </p:nvSpPr>
          <p:spPr>
            <a:xfrm>
              <a:off x="6896130" y="4560900"/>
              <a:ext cx="368491" cy="1226982"/>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信息中心</a:t>
              </a:r>
            </a:p>
          </p:txBody>
        </p:sp>
        <p:cxnSp>
          <p:nvCxnSpPr>
            <p:cNvPr id="71" name="直接连接符 77"/>
            <p:cNvCxnSpPr/>
            <p:nvPr/>
          </p:nvCxnSpPr>
          <p:spPr>
            <a:xfrm flipH="1">
              <a:off x="7804200" y="3318400"/>
              <a:ext cx="1" cy="1368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72" name="矩形 71"/>
            <p:cNvSpPr/>
            <p:nvPr/>
          </p:nvSpPr>
          <p:spPr>
            <a:xfrm>
              <a:off x="7619949" y="4560900"/>
              <a:ext cx="368490" cy="923916"/>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图书馆</a:t>
              </a:r>
            </a:p>
          </p:txBody>
        </p:sp>
        <p:cxnSp>
          <p:nvCxnSpPr>
            <p:cNvPr id="73" name="直接连接符 79"/>
            <p:cNvCxnSpPr/>
            <p:nvPr/>
          </p:nvCxnSpPr>
          <p:spPr>
            <a:xfrm flipH="1">
              <a:off x="8525969" y="3318400"/>
              <a:ext cx="1" cy="1368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74" name="矩形 73"/>
            <p:cNvSpPr/>
            <p:nvPr/>
          </p:nvSpPr>
          <p:spPr>
            <a:xfrm>
              <a:off x="8341718" y="4560900"/>
              <a:ext cx="368490" cy="923916"/>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组织部</a:t>
              </a:r>
            </a:p>
          </p:txBody>
        </p:sp>
        <p:cxnSp>
          <p:nvCxnSpPr>
            <p:cNvPr id="75" name="直接连接符 81"/>
            <p:cNvCxnSpPr/>
            <p:nvPr/>
          </p:nvCxnSpPr>
          <p:spPr>
            <a:xfrm flipH="1">
              <a:off x="9263433" y="3307498"/>
              <a:ext cx="1" cy="1368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76" name="矩形 75"/>
            <p:cNvSpPr/>
            <p:nvPr/>
          </p:nvSpPr>
          <p:spPr>
            <a:xfrm>
              <a:off x="9100217" y="4560900"/>
              <a:ext cx="343876" cy="1384703"/>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后勤服务</a:t>
              </a:r>
            </a:p>
          </p:txBody>
        </p:sp>
        <p:cxnSp>
          <p:nvCxnSpPr>
            <p:cNvPr id="77" name="直接连接符 83"/>
            <p:cNvCxnSpPr/>
            <p:nvPr/>
          </p:nvCxnSpPr>
          <p:spPr>
            <a:xfrm flipH="1">
              <a:off x="10042734" y="3317014"/>
              <a:ext cx="1" cy="1368000"/>
            </a:xfrm>
            <a:prstGeom prst="line">
              <a:avLst/>
            </a:prstGeom>
            <a:ln w="28575">
              <a:solidFill>
                <a:srgbClr val="7030A0"/>
              </a:solidFill>
            </a:ln>
          </p:spPr>
          <p:style>
            <a:lnRef idx="2">
              <a:schemeClr val="accent3"/>
            </a:lnRef>
            <a:fillRef idx="1">
              <a:schemeClr val="lt1"/>
            </a:fillRef>
            <a:effectRef idx="0">
              <a:schemeClr val="accent3"/>
            </a:effectRef>
            <a:fontRef idx="minor">
              <a:schemeClr val="dk1"/>
            </a:fontRef>
          </p:style>
        </p:cxnSp>
        <p:sp>
          <p:nvSpPr>
            <p:cNvPr id="78" name="矩形 77"/>
            <p:cNvSpPr/>
            <p:nvPr/>
          </p:nvSpPr>
          <p:spPr>
            <a:xfrm>
              <a:off x="9858483" y="4560900"/>
              <a:ext cx="368490" cy="923916"/>
            </a:xfrm>
            <a:prstGeom prst="rect">
              <a:avLst/>
            </a:prstGeom>
            <a:ln w="28575">
              <a:solidFill>
                <a:srgbClr val="7030A0"/>
              </a:solidFill>
            </a:ln>
          </p:spPr>
          <p:style>
            <a:lnRef idx="2">
              <a:schemeClr val="accent3"/>
            </a:lnRef>
            <a:fillRef idx="1">
              <a:schemeClr val="lt1"/>
            </a:fillRef>
            <a:effectRef idx="0">
              <a:schemeClr val="accent3"/>
            </a:effectRef>
            <a:fontRef idx="minor">
              <a:schemeClr val="dk1"/>
            </a:fontRef>
          </p:style>
          <p:txBody>
            <a:bodyPr vert="eaVert" rtlCol="0" anchor="ctr"/>
            <a:lstStyle/>
            <a:p>
              <a:r>
                <a:rPr lang="zh-CN" altLang="en-US" sz="1050" dirty="0">
                  <a:latin typeface="微软雅黑"/>
                  <a:ea typeface="微软雅黑"/>
                  <a:cs typeface="微软雅黑"/>
                </a:rPr>
                <a:t>科技处</a:t>
              </a:r>
            </a:p>
          </p:txBody>
        </p:sp>
        <p:cxnSp>
          <p:nvCxnSpPr>
            <p:cNvPr id="79" name="直接连接符 85"/>
            <p:cNvCxnSpPr/>
            <p:nvPr/>
          </p:nvCxnSpPr>
          <p:spPr>
            <a:xfrm flipH="1">
              <a:off x="2660919" y="3342442"/>
              <a:ext cx="1" cy="32400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80" name="矩形 79"/>
            <p:cNvSpPr/>
            <p:nvPr/>
          </p:nvSpPr>
          <p:spPr>
            <a:xfrm>
              <a:off x="1523203" y="3597378"/>
              <a:ext cx="368491" cy="2009057"/>
            </a:xfrm>
            <a:prstGeom prst="rect">
              <a:avLst/>
            </a:prstGeom>
            <a:ln w="28575"/>
          </p:spPr>
          <p:style>
            <a:lnRef idx="2">
              <a:schemeClr val="accent6"/>
            </a:lnRef>
            <a:fillRef idx="1">
              <a:schemeClr val="lt1"/>
            </a:fillRef>
            <a:effectRef idx="0">
              <a:schemeClr val="accent6"/>
            </a:effectRef>
            <a:fontRef idx="minor">
              <a:schemeClr val="dk1"/>
            </a:fontRef>
          </p:style>
          <p:txBody>
            <a:bodyPr vert="eaVert" rtlCol="0" anchor="ctr"/>
            <a:lstStyle/>
            <a:p>
              <a:r>
                <a:rPr lang="zh-CN" altLang="en-US" sz="1050" dirty="0">
                  <a:latin typeface="微软雅黑"/>
                  <a:ea typeface="微软雅黑"/>
                  <a:cs typeface="微软雅黑"/>
                </a:rPr>
                <a:t>二级教学单位</a:t>
              </a:r>
            </a:p>
          </p:txBody>
        </p:sp>
      </p:grpSp>
      <p:sp>
        <p:nvSpPr>
          <p:cNvPr id="81" name="Rectangle 2"/>
          <p:cNvSpPr txBox="1">
            <a:spLocks noChangeArrowheads="1"/>
          </p:cNvSpPr>
          <p:nvPr/>
        </p:nvSpPr>
        <p:spPr>
          <a:xfrm>
            <a:off x="701924" y="1085743"/>
            <a:ext cx="6079934"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650" dirty="0"/>
              <a:t>2､</a:t>
            </a:r>
            <a:r>
              <a:rPr lang="zh-CN" altLang="en-US" sz="1650" dirty="0"/>
              <a:t>厘清各部门归属，编制工作</a:t>
            </a:r>
            <a:r>
              <a:rPr lang="zh-CN" altLang="en-US" sz="1650" dirty="0" smtClean="0"/>
              <a:t>标准</a:t>
            </a:r>
            <a:endParaRPr lang="zh-CN" altLang="en-US" sz="1650" dirty="0"/>
          </a:p>
        </p:txBody>
      </p:sp>
      <p:sp>
        <p:nvSpPr>
          <p:cNvPr id="82" name="矩形 81"/>
          <p:cNvSpPr/>
          <p:nvPr/>
        </p:nvSpPr>
        <p:spPr>
          <a:xfrm>
            <a:off x="201797" y="1356670"/>
            <a:ext cx="3776292" cy="438390"/>
          </a:xfrm>
          <a:prstGeom prst="rect">
            <a:avLst/>
          </a:prstGeom>
        </p:spPr>
        <p:txBody>
          <a:bodyPr wrap="square">
            <a:spAutoFit/>
          </a:bodyPr>
          <a:lstStyle/>
          <a:p>
            <a:pPr marL="257098" indent="-257098">
              <a:lnSpc>
                <a:spcPct val="150000"/>
              </a:lnSpc>
              <a:buFont typeface="Wingdings" charset="2"/>
              <a:buChar char="n"/>
            </a:pPr>
            <a:r>
              <a:rPr lang="zh-CN" altLang="en-US" sz="1499" dirty="0">
                <a:solidFill>
                  <a:srgbClr val="571415"/>
                </a:solidFill>
                <a:latin typeface="微软雅黑" pitchFamily="34" charset="-122"/>
                <a:ea typeface="微软雅黑" pitchFamily="34" charset="-122"/>
              </a:rPr>
              <a:t>各部门在纵向</a:t>
            </a:r>
            <a:r>
              <a:rPr lang="en-US" altLang="zh-CN" sz="1499" dirty="0">
                <a:solidFill>
                  <a:srgbClr val="571415"/>
                </a:solidFill>
                <a:latin typeface="微软雅黑" pitchFamily="34" charset="-122"/>
                <a:ea typeface="微软雅黑" pitchFamily="34" charset="-122"/>
              </a:rPr>
              <a:t>5</a:t>
            </a:r>
            <a:r>
              <a:rPr lang="zh-CN" altLang="en-US" sz="1499" dirty="0">
                <a:solidFill>
                  <a:srgbClr val="571415"/>
                </a:solidFill>
                <a:latin typeface="微软雅黑" pitchFamily="34" charset="-122"/>
                <a:ea typeface="微软雅黑" pitchFamily="34" charset="-122"/>
              </a:rPr>
              <a:t>系统中归属</a:t>
            </a:r>
            <a:endParaRPr lang="en-US" altLang="zh-CN" sz="1499" dirty="0">
              <a:solidFill>
                <a:srgbClr val="571415"/>
              </a:solidFill>
              <a:latin typeface="微软雅黑" pitchFamily="34" charset="-122"/>
              <a:ea typeface="微软雅黑" pitchFamily="34" charset="-122"/>
            </a:endParaRPr>
          </a:p>
        </p:txBody>
      </p:sp>
      <p:cxnSp>
        <p:nvCxnSpPr>
          <p:cNvPr id="86" name="直接连接符 10"/>
          <p:cNvCxnSpPr/>
          <p:nvPr/>
        </p:nvCxnSpPr>
        <p:spPr>
          <a:xfrm>
            <a:off x="2556462" y="2047621"/>
            <a:ext cx="501554" cy="0"/>
          </a:xfrm>
          <a:prstGeom prst="line">
            <a:avLst/>
          </a:prstGeom>
          <a:ln w="28575"/>
        </p:spPr>
        <p:style>
          <a:lnRef idx="3">
            <a:schemeClr val="accent5"/>
          </a:lnRef>
          <a:fillRef idx="0">
            <a:schemeClr val="accent5"/>
          </a:fillRef>
          <a:effectRef idx="2">
            <a:schemeClr val="accent5"/>
          </a:effectRef>
          <a:fontRef idx="minor">
            <a:schemeClr val="tx1"/>
          </a:fontRef>
        </p:style>
      </p:cxnSp>
      <p:sp>
        <p:nvSpPr>
          <p:cNvPr id="84" name="TextBox 6"/>
          <p:cNvSpPr txBox="1"/>
          <p:nvPr/>
        </p:nvSpPr>
        <p:spPr>
          <a:xfrm>
            <a:off x="686637" y="751113"/>
            <a:ext cx="3683508" cy="276871"/>
          </a:xfrm>
          <a:prstGeom prst="rect">
            <a:avLst/>
          </a:prstGeom>
          <a:noFill/>
        </p:spPr>
        <p:txBody>
          <a:bodyPr vert="horz" wrap="square" lIns="0" tIns="0" rIns="0" bIns="0" rtlCol="0" anchor="ctr">
            <a:spAutoFit/>
          </a:bodyPr>
          <a:lstStyle/>
          <a:p>
            <a:r>
              <a:rPr lang="zh-CN" altLang="zh-CN" sz="1799" dirty="0">
                <a:solidFill>
                  <a:srgbClr val="005478"/>
                </a:solidFill>
                <a:latin typeface="Impact" pitchFamily="34" charset="0"/>
                <a:ea typeface="微软雅黑" pitchFamily="34" charset="-122"/>
              </a:rPr>
              <a:t>（</a:t>
            </a:r>
            <a:r>
              <a:rPr lang="zh-CN" altLang="en-US" sz="1799" dirty="0">
                <a:solidFill>
                  <a:srgbClr val="005478"/>
                </a:solidFill>
                <a:latin typeface="Impact" pitchFamily="34" charset="0"/>
                <a:ea typeface="微软雅黑" pitchFamily="34" charset="-122"/>
              </a:rPr>
              <a:t>一）健全组织，形成组织体系</a:t>
            </a:r>
            <a:r>
              <a:rPr lang="en-US" altLang="zh-CN" sz="1799" dirty="0">
                <a:solidFill>
                  <a:srgbClr val="005478"/>
                </a:solidFill>
                <a:latin typeface="Impact" pitchFamily="34" charset="0"/>
                <a:ea typeface="微软雅黑" pitchFamily="34" charset="-122"/>
              </a:rPr>
              <a:t>    </a:t>
            </a:r>
            <a:endParaRPr lang="en-US" altLang="zh-CN" sz="1799" dirty="0">
              <a:solidFill>
                <a:srgbClr val="005478"/>
              </a:solidFill>
              <a:latin typeface="微软雅黑" pitchFamily="34" charset="-122"/>
              <a:ea typeface="微软雅黑" pitchFamily="34" charset="-122"/>
            </a:endParaRPr>
          </a:p>
        </p:txBody>
      </p:sp>
      <p:sp>
        <p:nvSpPr>
          <p:cNvPr id="87" name="矩形 86"/>
          <p:cNvSpPr/>
          <p:nvPr/>
        </p:nvSpPr>
        <p:spPr>
          <a:xfrm>
            <a:off x="3822228" y="2121877"/>
            <a:ext cx="937342" cy="211035"/>
          </a:xfrm>
          <a:prstGeom prst="rect">
            <a:avLst/>
          </a:prstGeom>
          <a:solidFill>
            <a:schemeClr val="bg1"/>
          </a:solidFill>
          <a:ln w="28575">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200" dirty="0" smtClean="0">
                <a:latin typeface="微软雅黑"/>
                <a:ea typeface="微软雅黑"/>
                <a:cs typeface="微软雅黑"/>
              </a:rPr>
              <a:t>党办 院办</a:t>
            </a:r>
            <a:endParaRPr lang="zh-CN" altLang="en-US" sz="1200" dirty="0">
              <a:latin typeface="微软雅黑"/>
              <a:ea typeface="微软雅黑"/>
              <a:cs typeface="微软雅黑"/>
            </a:endParaRPr>
          </a:p>
        </p:txBody>
      </p:sp>
    </p:spTree>
    <p:extLst>
      <p:ext uri="{BB962C8B-B14F-4D97-AF65-F5344CB8AC3E}">
        <p14:creationId xmlns:p14="http://schemas.microsoft.com/office/powerpoint/2010/main" xmlns="" val="32771215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1389464"/>
            <a:ext cx="9144000" cy="43255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aphicFrame>
        <p:nvGraphicFramePr>
          <p:cNvPr id="32" name="表格 31"/>
          <p:cNvGraphicFramePr>
            <a:graphicFrameLocks noGrp="1"/>
          </p:cNvGraphicFramePr>
          <p:nvPr>
            <p:extLst>
              <p:ext uri="{D42A27DB-BD31-4B8C-83A1-F6EECF244321}">
                <p14:modId xmlns:p14="http://schemas.microsoft.com/office/powerpoint/2010/main" xmlns="" val="3550729786"/>
              </p:ext>
            </p:extLst>
          </p:nvPr>
        </p:nvGraphicFramePr>
        <p:xfrm>
          <a:off x="468619" y="2640347"/>
          <a:ext cx="8152783" cy="2290109"/>
        </p:xfrm>
        <a:graphic>
          <a:graphicData uri="http://schemas.openxmlformats.org/drawingml/2006/table">
            <a:tbl>
              <a:tblPr firstRow="1" bandCol="1">
                <a:tableStyleId>{FABFCF23-3B69-468F-B69F-88F6DE6A72F2}</a:tableStyleId>
              </a:tblPr>
              <a:tblGrid>
                <a:gridCol w="1727742">
                  <a:extLst>
                    <a:ext uri="{9D8B030D-6E8A-4147-A177-3AD203B41FA5}">
                      <a16:colId xmlns:a16="http://schemas.microsoft.com/office/drawing/2014/main" xmlns="" val="20000"/>
                    </a:ext>
                  </a:extLst>
                </a:gridCol>
                <a:gridCol w="6425041"/>
              </a:tblGrid>
              <a:tr h="607532">
                <a:tc>
                  <a:txBody>
                    <a:bodyPr/>
                    <a:lstStyle/>
                    <a:p>
                      <a:pPr algn="ctr"/>
                      <a:r>
                        <a:rPr lang="zh-CN" altLang="en-US" sz="1300" dirty="0" smtClean="0">
                          <a:latin typeface="微软雅黑" panose="020B0503020204020204" pitchFamily="34" charset="-122"/>
                          <a:ea typeface="微软雅黑" panose="020B0503020204020204" pitchFamily="34" charset="-122"/>
                        </a:rPr>
                        <a:t>部门名称</a:t>
                      </a:r>
                      <a:endParaRPr lang="zh-CN" altLang="en-US" sz="1300" b="1" dirty="0">
                        <a:latin typeface="微软雅黑" panose="020B0503020204020204" pitchFamily="34" charset="-122"/>
                        <a:ea typeface="微软雅黑" panose="020B0503020204020204" pitchFamily="34" charset="-122"/>
                        <a:cs typeface="微软雅黑"/>
                      </a:endParaRPr>
                    </a:p>
                  </a:txBody>
                  <a:tcPr marL="68562" marR="68562" marT="28568" marB="28568" anchor="ctr"/>
                </a:tc>
                <a:tc>
                  <a:txBody>
                    <a:bodyPr/>
                    <a:lstStyle/>
                    <a:p>
                      <a:endParaRPr lang="zh-CN" altLang="en-US" sz="1300" dirty="0">
                        <a:latin typeface="微软雅黑" panose="020B0503020204020204" pitchFamily="34" charset="-122"/>
                        <a:ea typeface="微软雅黑" panose="020B0503020204020204" pitchFamily="34" charset="-122"/>
                        <a:cs typeface="微软雅黑"/>
                      </a:endParaRPr>
                    </a:p>
                  </a:txBody>
                  <a:tcPr marL="68562" marR="68562" marT="28568" marB="28568" anchor="ctr"/>
                </a:tc>
                <a:extLst>
                  <a:ext uri="{0D108BD9-81ED-4DB2-BD59-A6C34878D82A}">
                    <a16:rowId xmlns:a16="http://schemas.microsoft.com/office/drawing/2014/main" xmlns="" val="10000"/>
                  </a:ext>
                </a:extLst>
              </a:tr>
              <a:tr h="260337">
                <a:tc gridSpan="2">
                  <a:txBody>
                    <a:bodyPr/>
                    <a:lstStyle/>
                    <a:p>
                      <a:pPr algn="ctr"/>
                      <a:endParaRPr lang="zh-CN" altLang="en-US" sz="1300" b="1" dirty="0">
                        <a:solidFill>
                          <a:sysClr val="windowText" lastClr="000000"/>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hMerge="1">
                  <a:txBody>
                    <a:bodyPr/>
                    <a:lstStyle/>
                    <a:p>
                      <a:endParaRPr lang="zh-CN" altLang="en-US"/>
                    </a:p>
                  </a:txBody>
                  <a:tcPr/>
                </a:tc>
                <a:extLst>
                  <a:ext uri="{0D108BD9-81ED-4DB2-BD59-A6C34878D82A}">
                    <a16:rowId xmlns:a16="http://schemas.microsoft.com/office/drawing/2014/main" xmlns="" val="10001"/>
                  </a:ext>
                </a:extLst>
              </a:tr>
              <a:tr h="747341">
                <a:tc>
                  <a:txBody>
                    <a:bodyPr/>
                    <a:lstStyle/>
                    <a:p>
                      <a:pPr algn="l"/>
                      <a:r>
                        <a:rPr lang="zh-CN" altLang="en-US" sz="1300" kern="1200" dirty="0" smtClean="0">
                          <a:latin typeface="微软雅黑" panose="020B0503020204020204" pitchFamily="34" charset="-122"/>
                          <a:ea typeface="微软雅黑" panose="020B0503020204020204" pitchFamily="34" charset="-122"/>
                        </a:rPr>
                        <a:t>在系统内的职责</a:t>
                      </a:r>
                      <a:endParaRPr lang="zh-CN" altLang="en-US" sz="1300" dirty="0">
                        <a:solidFill>
                          <a:schemeClr val="bg1"/>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a:txBody>
                    <a:bodyPr/>
                    <a:lstStyle/>
                    <a:p>
                      <a:pPr algn="l"/>
                      <a:r>
                        <a:rPr lang="zh-CN" altLang="en-US" sz="1300" dirty="0" smtClean="0">
                          <a:latin typeface="微软雅黑" panose="020B0503020204020204" pitchFamily="34" charset="-122"/>
                          <a:ea typeface="微软雅黑" panose="020B0503020204020204" pitchFamily="34" charset="-122"/>
                        </a:rPr>
                        <a:t>能够支持部门所归属系统的目前本部门职责</a:t>
                      </a:r>
                      <a:endParaRPr lang="zh-CN" altLang="en-US" sz="1300" dirty="0">
                        <a:solidFill>
                          <a:srgbClr val="7E070D"/>
                        </a:solidFill>
                        <a:latin typeface="微软雅黑" panose="020B0503020204020204" pitchFamily="34" charset="-122"/>
                        <a:ea typeface="微软雅黑" panose="020B0503020204020204" pitchFamily="34" charset="-122"/>
                        <a:cs typeface="微软雅黑"/>
                      </a:endParaRPr>
                    </a:p>
                  </a:txBody>
                  <a:tcPr marL="91416" marR="91416" marT="28568" marB="28568" anchor="ctr"/>
                </a:tc>
                <a:extLst>
                  <a:ext uri="{0D108BD9-81ED-4DB2-BD59-A6C34878D82A}">
                    <a16:rowId xmlns:a16="http://schemas.microsoft.com/office/drawing/2014/main" xmlns="" val="10003"/>
                  </a:ext>
                </a:extLst>
              </a:tr>
              <a:tr h="674899">
                <a:tc>
                  <a:txBody>
                    <a:bodyPr/>
                    <a:lstStyle/>
                    <a:p>
                      <a:pPr algn="l"/>
                      <a:r>
                        <a:rPr lang="zh-CN" altLang="en-US" sz="1300" dirty="0" smtClean="0">
                          <a:latin typeface="微软雅黑" panose="020B0503020204020204" pitchFamily="34" charset="-122"/>
                          <a:ea typeface="微软雅黑" panose="020B0503020204020204" pitchFamily="34" charset="-122"/>
                        </a:rPr>
                        <a:t>在系统外的职责</a:t>
                      </a:r>
                      <a:endParaRPr lang="zh-CN" altLang="en-US" sz="1300" dirty="0">
                        <a:solidFill>
                          <a:srgbClr val="FFFFFF"/>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a:txBody>
                    <a:bodyPr/>
                    <a:lstStyle/>
                    <a:p>
                      <a:pPr algn="l"/>
                      <a:r>
                        <a:rPr lang="zh-CN" altLang="en-US" sz="1300" dirty="0" smtClean="0">
                          <a:latin typeface="微软雅黑" panose="020B0503020204020204" pitchFamily="34" charset="-122"/>
                          <a:ea typeface="微软雅黑" panose="020B0503020204020204" pitchFamily="34" charset="-122"/>
                        </a:rPr>
                        <a:t>对照系统的功能不能明确界定且目前属本部门的职责</a:t>
                      </a:r>
                      <a:endParaRPr lang="zh-CN" altLang="en-US" sz="1300" dirty="0">
                        <a:solidFill>
                          <a:srgbClr val="7E070D"/>
                        </a:solidFill>
                        <a:latin typeface="微软雅黑" panose="020B0503020204020204" pitchFamily="34" charset="-122"/>
                        <a:ea typeface="微软雅黑" panose="020B0503020204020204" pitchFamily="34" charset="-122"/>
                        <a:cs typeface="微软雅黑"/>
                      </a:endParaRPr>
                    </a:p>
                  </a:txBody>
                  <a:tcPr marL="91416" marR="91416" marT="28568" marB="28568" anchor="ctr"/>
                </a:tc>
                <a:extLst>
                  <a:ext uri="{0D108BD9-81ED-4DB2-BD59-A6C34878D82A}">
                    <a16:rowId xmlns:a16="http://schemas.microsoft.com/office/drawing/2014/main" xmlns="" val="10005"/>
                  </a:ext>
                </a:extLst>
              </a:tr>
            </a:tbl>
          </a:graphicData>
        </a:graphic>
      </p:graphicFrame>
      <p:sp>
        <p:nvSpPr>
          <p:cNvPr id="34" name="文本框 33"/>
          <p:cNvSpPr txBox="1"/>
          <p:nvPr/>
        </p:nvSpPr>
        <p:spPr>
          <a:xfrm>
            <a:off x="954546" y="2280399"/>
            <a:ext cx="6748993" cy="338554"/>
          </a:xfrm>
          <a:prstGeom prst="rect">
            <a:avLst/>
          </a:prstGeom>
          <a:noFill/>
        </p:spPr>
        <p:txBody>
          <a:bodyPr wrap="square" rtlCol="0">
            <a:spAutoFit/>
          </a:bodyPr>
          <a:lstStyle/>
          <a:p>
            <a:pPr algn="ctr"/>
            <a:r>
              <a:rPr lang="zh-CN" altLang="en-US" sz="1600" b="1" dirty="0">
                <a:solidFill>
                  <a:sysClr val="windowText" lastClr="000000"/>
                </a:solidFill>
                <a:latin typeface="微软雅黑" pitchFamily="34" charset="-122"/>
                <a:ea typeface="微软雅黑" pitchFamily="34" charset="-122"/>
              </a:rPr>
              <a:t>表</a:t>
            </a:r>
            <a:r>
              <a:rPr lang="en-US" altLang="zh-CN" sz="1600" b="1" dirty="0">
                <a:solidFill>
                  <a:sysClr val="windowText" lastClr="000000"/>
                </a:solidFill>
                <a:latin typeface="微软雅黑" pitchFamily="34" charset="-122"/>
                <a:ea typeface="微软雅黑" pitchFamily="34" charset="-122"/>
              </a:rPr>
              <a:t>1  </a:t>
            </a:r>
            <a:r>
              <a:rPr lang="zh-CN" altLang="en-US" sz="1600" b="1" dirty="0">
                <a:solidFill>
                  <a:sysClr val="windowText" lastClr="000000"/>
                </a:solidFill>
                <a:latin typeface="微软雅黑" pitchFamily="34" charset="-122"/>
                <a:ea typeface="微软雅黑" pitchFamily="34" charset="-122"/>
              </a:rPr>
              <a:t>职能部门职责厘清一览表</a:t>
            </a:r>
            <a:endParaRPr kumimoji="1" lang="zh-CN" altLang="en-US" sz="1600" dirty="0"/>
          </a:p>
        </p:txBody>
      </p:sp>
      <p:sp>
        <p:nvSpPr>
          <p:cNvPr id="2" name="标题 1"/>
          <p:cNvSpPr>
            <a:spLocks noGrp="1"/>
          </p:cNvSpPr>
          <p:nvPr>
            <p:ph type="title"/>
          </p:nvPr>
        </p:nvSpPr>
        <p:spPr/>
        <p:txBody>
          <a:bodyPr>
            <a:normAutofit/>
          </a:bodyPr>
          <a:lstStyle/>
          <a:p>
            <a:r>
              <a:rPr lang="zh-CN" altLang="en-US" dirty="0" smtClean="0"/>
              <a:t>四、体系建设</a:t>
            </a:r>
            <a:endParaRPr lang="zh-CN" altLang="en-US" dirty="0"/>
          </a:p>
        </p:txBody>
      </p:sp>
      <p:sp>
        <p:nvSpPr>
          <p:cNvPr id="8" name="矩形 7"/>
          <p:cNvSpPr/>
          <p:nvPr/>
        </p:nvSpPr>
        <p:spPr>
          <a:xfrm>
            <a:off x="744988" y="1330500"/>
            <a:ext cx="4017512" cy="507831"/>
          </a:xfrm>
          <a:prstGeom prst="rect">
            <a:avLst/>
          </a:prstGeom>
        </p:spPr>
        <p:txBody>
          <a:bodyPr wrap="square">
            <a:spAutoFit/>
          </a:bodyPr>
          <a:lstStyle/>
          <a:p>
            <a:pPr marL="257098" indent="-257098">
              <a:lnSpc>
                <a:spcPct val="150000"/>
              </a:lnSpc>
              <a:buFont typeface="Wingdings" charset="2"/>
              <a:buChar char="n"/>
            </a:pPr>
            <a:r>
              <a:rPr lang="zh-CN" altLang="en-US" dirty="0">
                <a:solidFill>
                  <a:srgbClr val="571415"/>
                </a:solidFill>
                <a:latin typeface="微软雅黑" pitchFamily="34" charset="-122"/>
                <a:ea typeface="微软雅黑" pitchFamily="34" charset="-122"/>
              </a:rPr>
              <a:t>厘清部门职责－岗位－工作标准</a:t>
            </a:r>
            <a:endParaRPr lang="en-US" altLang="zh-CN" dirty="0">
              <a:solidFill>
                <a:srgbClr val="571415"/>
              </a:solidFill>
              <a:latin typeface="微软雅黑" pitchFamily="34" charset="-122"/>
              <a:ea typeface="微软雅黑" pitchFamily="34" charset="-122"/>
            </a:endParaRPr>
          </a:p>
        </p:txBody>
      </p:sp>
      <p:sp>
        <p:nvSpPr>
          <p:cNvPr id="7" name="TextBox 6"/>
          <p:cNvSpPr txBox="1"/>
          <p:nvPr/>
        </p:nvSpPr>
        <p:spPr>
          <a:xfrm>
            <a:off x="744988" y="851763"/>
            <a:ext cx="3683508" cy="307777"/>
          </a:xfrm>
          <a:prstGeom prst="rect">
            <a:avLst/>
          </a:prstGeom>
          <a:noFill/>
        </p:spPr>
        <p:txBody>
          <a:bodyPr vert="horz" wrap="square" lIns="0" tIns="0" rIns="0" bIns="0" rtlCol="0" anchor="ctr">
            <a:spAutoFit/>
          </a:bodyPr>
          <a:lstStyle/>
          <a:p>
            <a:r>
              <a:rPr lang="zh-CN" altLang="zh-CN" sz="2000" dirty="0">
                <a:solidFill>
                  <a:srgbClr val="005478"/>
                </a:solidFill>
                <a:latin typeface="Impact" pitchFamily="34" charset="0"/>
                <a:ea typeface="微软雅黑" pitchFamily="34" charset="-122"/>
              </a:rPr>
              <a:t>（</a:t>
            </a:r>
            <a:r>
              <a:rPr lang="zh-CN" altLang="en-US" sz="2000" dirty="0">
                <a:solidFill>
                  <a:srgbClr val="005478"/>
                </a:solidFill>
                <a:latin typeface="Impact" pitchFamily="34" charset="0"/>
                <a:ea typeface="微软雅黑" pitchFamily="34" charset="-122"/>
              </a:rPr>
              <a:t>一）健全组织，形成组织体系</a:t>
            </a:r>
            <a:r>
              <a:rPr lang="en-US" altLang="zh-CN" sz="2000" dirty="0">
                <a:solidFill>
                  <a:srgbClr val="005478"/>
                </a:solidFill>
                <a:latin typeface="Impact" pitchFamily="34" charset="0"/>
                <a:ea typeface="微软雅黑" pitchFamily="34" charset="-122"/>
              </a:rPr>
              <a:t>    </a:t>
            </a:r>
            <a:endParaRPr lang="en-US" altLang="zh-CN" sz="2000" dirty="0">
              <a:solidFill>
                <a:srgbClr val="005478"/>
              </a:solidFill>
              <a:latin typeface="微软雅黑" pitchFamily="34" charset="-122"/>
              <a:ea typeface="微软雅黑" pitchFamily="34" charset="-122"/>
            </a:endParaRPr>
          </a:p>
        </p:txBody>
      </p:sp>
    </p:spTree>
    <p:extLst>
      <p:ext uri="{BB962C8B-B14F-4D97-AF65-F5344CB8AC3E}">
        <p14:creationId xmlns:p14="http://schemas.microsoft.com/office/powerpoint/2010/main" xmlns="" val="33344094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656436" y="316887"/>
            <a:ext cx="4950998" cy="584775"/>
          </a:xfrm>
          <a:prstGeom prst="rect">
            <a:avLst/>
          </a:prstGeom>
          <a:noFill/>
        </p:spPr>
        <p:txBody>
          <a:bodyPr wrap="square" rtlCol="0">
            <a:spAutoFit/>
          </a:bodyPr>
          <a:lstStyle/>
          <a:p>
            <a:pPr algn="ctr"/>
            <a:r>
              <a:rPr lang="zh-CN" altLang="en-US" sz="1600" b="1" dirty="0">
                <a:solidFill>
                  <a:sysClr val="windowText" lastClr="000000"/>
                </a:solidFill>
                <a:latin typeface="微软雅黑" pitchFamily="34" charset="-122"/>
                <a:ea typeface="微软雅黑" pitchFamily="34" charset="-122"/>
              </a:rPr>
              <a:t>表</a:t>
            </a:r>
            <a:r>
              <a:rPr lang="en-US" altLang="zh-CN" sz="1600" b="1" dirty="0">
                <a:solidFill>
                  <a:sysClr val="windowText" lastClr="000000"/>
                </a:solidFill>
                <a:latin typeface="微软雅黑" pitchFamily="34" charset="-122"/>
                <a:ea typeface="微软雅黑" pitchFamily="34" charset="-122"/>
              </a:rPr>
              <a:t>2   </a:t>
            </a:r>
            <a:r>
              <a:rPr lang="zh-CN" altLang="en-US" sz="1600" b="1" dirty="0">
                <a:solidFill>
                  <a:sysClr val="windowText" lastClr="000000"/>
                </a:solidFill>
                <a:latin typeface="微软雅黑" pitchFamily="34" charset="-122"/>
                <a:ea typeface="微软雅黑" pitchFamily="34" charset="-122"/>
              </a:rPr>
              <a:t>职能部门</a:t>
            </a:r>
            <a:r>
              <a:rPr lang="zh-CN" altLang="en-US" sz="1600" b="1" dirty="0">
                <a:solidFill>
                  <a:sysClr val="windowText" lastClr="000000"/>
                </a:solidFill>
                <a:latin typeface="微软雅黑" pitchFamily="34" charset="-122"/>
                <a:ea typeface="微软雅黑" pitchFamily="34" charset="-122"/>
                <a:hlinkClick r:id="rId3" action="ppaction://hlinkfile"/>
              </a:rPr>
              <a:t>岗位工作一览表</a:t>
            </a:r>
            <a:endParaRPr lang="en-US" altLang="zh-CN" sz="1600" b="1" dirty="0">
              <a:solidFill>
                <a:sysClr val="windowText" lastClr="000000"/>
              </a:solidFill>
              <a:latin typeface="微软雅黑" pitchFamily="34" charset="-122"/>
              <a:ea typeface="微软雅黑" pitchFamily="34" charset="-122"/>
            </a:endParaRPr>
          </a:p>
          <a:p>
            <a:endParaRPr kumimoji="1" lang="zh-CN" altLang="en-US" sz="1600" dirty="0"/>
          </a:p>
        </p:txBody>
      </p:sp>
      <p:graphicFrame>
        <p:nvGraphicFramePr>
          <p:cNvPr id="11" name="表格 10"/>
          <p:cNvGraphicFramePr>
            <a:graphicFrameLocks noGrp="1"/>
          </p:cNvGraphicFramePr>
          <p:nvPr>
            <p:extLst>
              <p:ext uri="{D42A27DB-BD31-4B8C-83A1-F6EECF244321}">
                <p14:modId xmlns:p14="http://schemas.microsoft.com/office/powerpoint/2010/main" xmlns="" val="1964818331"/>
              </p:ext>
            </p:extLst>
          </p:nvPr>
        </p:nvGraphicFramePr>
        <p:xfrm>
          <a:off x="684583" y="676828"/>
          <a:ext cx="7654646" cy="1630068"/>
        </p:xfrm>
        <a:graphic>
          <a:graphicData uri="http://schemas.openxmlformats.org/drawingml/2006/table">
            <a:tbl>
              <a:tblPr firstRow="1">
                <a:tableStyleId>{7DF18680-E054-41AD-8BC1-D1AEF772440D}</a:tableStyleId>
              </a:tblPr>
              <a:tblGrid>
                <a:gridCol w="1827369">
                  <a:extLst>
                    <a:ext uri="{9D8B030D-6E8A-4147-A177-3AD203B41FA5}">
                      <a16:colId xmlns:a16="http://schemas.microsoft.com/office/drawing/2014/main" xmlns="" val="20000"/>
                    </a:ext>
                  </a:extLst>
                </a:gridCol>
                <a:gridCol w="2052193">
                  <a:extLst>
                    <a:ext uri="{9D8B030D-6E8A-4147-A177-3AD203B41FA5}">
                      <a16:colId xmlns:a16="http://schemas.microsoft.com/office/drawing/2014/main" xmlns="" val="20001"/>
                    </a:ext>
                  </a:extLst>
                </a:gridCol>
                <a:gridCol w="2049235">
                  <a:extLst>
                    <a:ext uri="{9D8B030D-6E8A-4147-A177-3AD203B41FA5}">
                      <a16:colId xmlns:a16="http://schemas.microsoft.com/office/drawing/2014/main" xmlns="" val="20002"/>
                    </a:ext>
                  </a:extLst>
                </a:gridCol>
                <a:gridCol w="1725849">
                  <a:extLst>
                    <a:ext uri="{9D8B030D-6E8A-4147-A177-3AD203B41FA5}">
                      <a16:colId xmlns:a16="http://schemas.microsoft.com/office/drawing/2014/main" xmlns="" val="20003"/>
                    </a:ext>
                  </a:extLst>
                </a:gridCol>
              </a:tblGrid>
              <a:tr h="302479">
                <a:tc>
                  <a:txBody>
                    <a:bodyPr/>
                    <a:lstStyle/>
                    <a:p>
                      <a:pPr algn="ctr"/>
                      <a:r>
                        <a:rPr lang="zh-CN" altLang="en-US" sz="1300" dirty="0" smtClean="0">
                          <a:latin typeface="微软雅黑" panose="020B0503020204020204" pitchFamily="34" charset="-122"/>
                          <a:ea typeface="微软雅黑" panose="020B0503020204020204" pitchFamily="34" charset="-122"/>
                        </a:rPr>
                        <a:t>部门名称</a:t>
                      </a:r>
                      <a:endParaRPr lang="zh-CN" altLang="en-US" sz="1300" b="1" dirty="0">
                        <a:latin typeface="微软雅黑" panose="020B0503020204020204" pitchFamily="34" charset="-122"/>
                        <a:ea typeface="微软雅黑" panose="020B0503020204020204" pitchFamily="34" charset="-122"/>
                        <a:cs typeface="微软雅黑"/>
                      </a:endParaRPr>
                    </a:p>
                  </a:txBody>
                  <a:tcPr marL="68562" marR="68562" marT="28568" marB="28568" anchor="ctr"/>
                </a:tc>
                <a:tc gridSpan="3">
                  <a:txBody>
                    <a:bodyPr/>
                    <a:lstStyle/>
                    <a:p>
                      <a:pPr algn="ctr"/>
                      <a:endParaRPr lang="zh-CN" altLang="en-US" sz="1300" b="1" dirty="0">
                        <a:latin typeface="微软雅黑" panose="020B0503020204020204" pitchFamily="34" charset="-122"/>
                        <a:ea typeface="微软雅黑" panose="020B0503020204020204" pitchFamily="34" charset="-122"/>
                        <a:cs typeface="微软雅黑"/>
                      </a:endParaRPr>
                    </a:p>
                  </a:txBody>
                  <a:tcPr marL="68562" marR="68562" marT="28568" marB="28568" anchor="ctr"/>
                </a:tc>
                <a:tc hMerge="1">
                  <a:txBody>
                    <a:bodyPr/>
                    <a:lstStyle/>
                    <a:p>
                      <a:pPr algn="ctr"/>
                      <a:endParaRPr lang="zh-CN" altLang="en-US" sz="2000" b="1" dirty="0">
                        <a:latin typeface="微软雅黑"/>
                        <a:ea typeface="微软雅黑"/>
                        <a:cs typeface="微软雅黑"/>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pPr algn="ctr"/>
                      <a:endParaRPr lang="zh-CN" altLang="en-US" sz="2000" b="1" dirty="0">
                        <a:latin typeface="微软雅黑"/>
                        <a:ea typeface="微软雅黑"/>
                        <a:cs typeface="微软雅黑"/>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xmlns="" val="10000"/>
                  </a:ext>
                </a:extLst>
              </a:tr>
              <a:tr h="260337">
                <a:tc gridSpan="4">
                  <a:txBody>
                    <a:bodyPr/>
                    <a:lstStyle/>
                    <a:p>
                      <a:pPr algn="ctr"/>
                      <a:endParaRPr lang="zh-CN" altLang="en-US" sz="1300" b="1" dirty="0">
                        <a:solidFill>
                          <a:sysClr val="windowText" lastClr="000000"/>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hMerge="1">
                  <a:txBody>
                    <a:bodyPr/>
                    <a:lstStyle/>
                    <a:p>
                      <a:endParaRPr lang="zh-CN" altLang="en-US"/>
                    </a:p>
                  </a:txBody>
                  <a:tcPr/>
                </a:tc>
                <a:tc hMerge="1">
                  <a:txBody>
                    <a:bodyPr/>
                    <a:lstStyle/>
                    <a:p>
                      <a:pPr algn="ctr"/>
                      <a:endParaRPr lang="zh-CN" altLang="en-US" b="1" dirty="0">
                        <a:latin typeface="微软雅黑" pitchFamily="34" charset="-122"/>
                        <a:ea typeface="微软雅黑" pitchFamily="34" charset="-122"/>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zh-CN" altLang="en-US"/>
                    </a:p>
                  </a:txBody>
                  <a:tcPr/>
                </a:tc>
                <a:extLst>
                  <a:ext uri="{0D108BD9-81ED-4DB2-BD59-A6C34878D82A}">
                    <a16:rowId xmlns:a16="http://schemas.microsoft.com/office/drawing/2014/main" xmlns="" val="10001"/>
                  </a:ext>
                </a:extLst>
              </a:tr>
              <a:tr h="523296">
                <a:tc>
                  <a:txBody>
                    <a:bodyPr/>
                    <a:lstStyle/>
                    <a:p>
                      <a:pPr marL="0" marR="0" indent="0" algn="ctr" defTabSz="457191" rtl="0" eaLnBrk="1" fontAlgn="auto" latinLnBrk="0" hangingPunct="1">
                        <a:lnSpc>
                          <a:spcPct val="100000"/>
                        </a:lnSpc>
                        <a:spcBef>
                          <a:spcPts val="0"/>
                        </a:spcBef>
                        <a:spcAft>
                          <a:spcPts val="0"/>
                        </a:spcAft>
                        <a:buClrTx/>
                        <a:buSzTx/>
                        <a:buFontTx/>
                        <a:buNone/>
                        <a:tabLst/>
                        <a:defRPr/>
                      </a:pPr>
                      <a:r>
                        <a:rPr lang="zh-CN" altLang="en-US" sz="1300" dirty="0" smtClean="0">
                          <a:latin typeface="微软雅黑" panose="020B0503020204020204" pitchFamily="34" charset="-122"/>
                          <a:ea typeface="微软雅黑" panose="020B0503020204020204" pitchFamily="34" charset="-122"/>
                        </a:rPr>
                        <a:t>部门职责</a:t>
                      </a:r>
                      <a:endParaRPr lang="zh-CN" altLang="en-US" sz="1300" dirty="0" smtClean="0">
                        <a:solidFill>
                          <a:srgbClr val="000000"/>
                        </a:solidFill>
                        <a:latin typeface="微软雅黑" panose="020B0503020204020204" pitchFamily="34" charset="-122"/>
                        <a:ea typeface="微软雅黑" panose="020B0503020204020204" pitchFamily="34" charset="-122"/>
                        <a:cs typeface="微软雅黑"/>
                      </a:endParaRPr>
                    </a:p>
                  </a:txBody>
                  <a:tcPr marL="68562" marR="68562" marT="28568" marB="28568" anchor="ctr"/>
                </a:tc>
                <a:tc>
                  <a:txBody>
                    <a:bodyPr/>
                    <a:lstStyle/>
                    <a:p>
                      <a:pPr algn="ctr"/>
                      <a:r>
                        <a:rPr lang="zh-CN" altLang="en-US" sz="1300" dirty="0" smtClean="0">
                          <a:latin typeface="微软雅黑" panose="020B0503020204020204" pitchFamily="34" charset="-122"/>
                          <a:ea typeface="微软雅黑" panose="020B0503020204020204" pitchFamily="34" charset="-122"/>
                        </a:rPr>
                        <a:t>具体化的工作</a:t>
                      </a:r>
                      <a:endParaRPr lang="zh-CN" altLang="en-US" sz="1300" dirty="0">
                        <a:solidFill>
                          <a:srgbClr val="000000"/>
                        </a:solidFill>
                        <a:latin typeface="微软雅黑" panose="020B0503020204020204" pitchFamily="34" charset="-122"/>
                        <a:ea typeface="微软雅黑" panose="020B0503020204020204" pitchFamily="34" charset="-122"/>
                        <a:cs typeface="微软雅黑"/>
                      </a:endParaRPr>
                    </a:p>
                  </a:txBody>
                  <a:tcPr marL="68562" marR="68562" marT="28568" marB="28568" anchor="ctr"/>
                </a:tc>
                <a:tc>
                  <a:txBody>
                    <a:bodyPr/>
                    <a:lstStyle/>
                    <a:p>
                      <a:pPr algn="ctr"/>
                      <a:r>
                        <a:rPr lang="zh-CN" altLang="en-US" sz="1300" dirty="0" smtClean="0">
                          <a:latin typeface="微软雅黑" panose="020B0503020204020204" pitchFamily="34" charset="-122"/>
                          <a:ea typeface="微软雅黑" panose="020B0503020204020204" pitchFamily="34" charset="-122"/>
                        </a:rPr>
                        <a:t>工作归属岗位</a:t>
                      </a:r>
                      <a:endParaRPr lang="zh-CN" altLang="en-US" sz="1300" dirty="0">
                        <a:solidFill>
                          <a:srgbClr val="000000"/>
                        </a:solidFill>
                        <a:latin typeface="微软雅黑" panose="020B0503020204020204" pitchFamily="34" charset="-122"/>
                        <a:ea typeface="微软雅黑" panose="020B0503020204020204" pitchFamily="34" charset="-122"/>
                        <a:cs typeface="微软雅黑"/>
                      </a:endParaRPr>
                    </a:p>
                  </a:txBody>
                  <a:tcPr marL="68562" marR="68562" marT="28568" marB="28568" anchor="ctr"/>
                </a:tc>
                <a:tc>
                  <a:txBody>
                    <a:bodyPr/>
                    <a:lstStyle/>
                    <a:p>
                      <a:pPr algn="ctr"/>
                      <a:r>
                        <a:rPr lang="zh-CN" altLang="en-US" sz="1300" dirty="0" smtClean="0">
                          <a:latin typeface="微软雅黑" panose="020B0503020204020204" pitchFamily="34" charset="-122"/>
                          <a:ea typeface="微软雅黑" panose="020B0503020204020204" pitchFamily="34" charset="-122"/>
                        </a:rPr>
                        <a:t>岗位所在科室</a:t>
                      </a:r>
                      <a:endParaRPr lang="zh-CN" altLang="en-US" sz="1300" dirty="0">
                        <a:solidFill>
                          <a:srgbClr val="000000"/>
                        </a:solidFill>
                        <a:latin typeface="微软雅黑" panose="020B0503020204020204" pitchFamily="34" charset="-122"/>
                        <a:ea typeface="微软雅黑" panose="020B0503020204020204" pitchFamily="34" charset="-122"/>
                        <a:cs typeface="微软雅黑"/>
                      </a:endParaRPr>
                    </a:p>
                  </a:txBody>
                  <a:tcPr marL="68562" marR="68562" marT="28568" marB="28568" anchor="ctr"/>
                </a:tc>
                <a:extLst>
                  <a:ext uri="{0D108BD9-81ED-4DB2-BD59-A6C34878D82A}">
                    <a16:rowId xmlns:a16="http://schemas.microsoft.com/office/drawing/2014/main" xmlns="" val="10003"/>
                  </a:ext>
                </a:extLst>
              </a:tr>
              <a:tr h="543956">
                <a:tc>
                  <a:txBody>
                    <a:bodyPr/>
                    <a:lstStyle/>
                    <a:p>
                      <a:pPr marL="0" marR="0" indent="0" algn="ctr" defTabSz="457191" rtl="0" eaLnBrk="1" fontAlgn="auto" latinLnBrk="0" hangingPunct="1">
                        <a:lnSpc>
                          <a:spcPct val="100000"/>
                        </a:lnSpc>
                        <a:spcBef>
                          <a:spcPts val="0"/>
                        </a:spcBef>
                        <a:spcAft>
                          <a:spcPts val="0"/>
                        </a:spcAft>
                        <a:buClrTx/>
                        <a:buSzTx/>
                        <a:buFontTx/>
                        <a:buNone/>
                        <a:tabLst/>
                        <a:defRPr/>
                      </a:pPr>
                      <a:r>
                        <a:rPr lang="zh-CN" altLang="en-US" sz="1300" dirty="0" smtClean="0">
                          <a:solidFill>
                            <a:srgbClr val="7E070D"/>
                          </a:solidFill>
                          <a:latin typeface="微软雅黑" panose="020B0503020204020204" pitchFamily="34" charset="-122"/>
                          <a:ea typeface="微软雅黑" panose="020B0503020204020204" pitchFamily="34" charset="-122"/>
                        </a:rPr>
                        <a:t>表</a:t>
                      </a:r>
                      <a:r>
                        <a:rPr lang="en-US" altLang="zh-CN" sz="1300" dirty="0" smtClean="0">
                          <a:solidFill>
                            <a:srgbClr val="7E070D"/>
                          </a:solidFill>
                          <a:latin typeface="微软雅黑" panose="020B0503020204020204" pitchFamily="34" charset="-122"/>
                          <a:ea typeface="微软雅黑" panose="020B0503020204020204" pitchFamily="34" charset="-122"/>
                        </a:rPr>
                        <a:t>1</a:t>
                      </a:r>
                      <a:r>
                        <a:rPr lang="zh-CN" altLang="en-US" sz="1300" dirty="0" smtClean="0">
                          <a:solidFill>
                            <a:srgbClr val="7E070D"/>
                          </a:solidFill>
                          <a:latin typeface="微软雅黑" panose="020B0503020204020204" pitchFamily="34" charset="-122"/>
                          <a:ea typeface="微软雅黑" panose="020B0503020204020204" pitchFamily="34" charset="-122"/>
                        </a:rPr>
                        <a:t>中的职责</a:t>
                      </a:r>
                      <a:endParaRPr lang="zh-CN" altLang="en-US" sz="1300" dirty="0" smtClean="0">
                        <a:solidFill>
                          <a:srgbClr val="7E070D"/>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a:txBody>
                    <a:bodyPr/>
                    <a:lstStyle/>
                    <a:p>
                      <a:pPr marL="0" marR="0" indent="0" algn="l" defTabSz="457191" rtl="0" eaLnBrk="1" fontAlgn="auto" latinLnBrk="0" hangingPunct="1">
                        <a:lnSpc>
                          <a:spcPct val="100000"/>
                        </a:lnSpc>
                        <a:spcBef>
                          <a:spcPts val="0"/>
                        </a:spcBef>
                        <a:spcAft>
                          <a:spcPts val="0"/>
                        </a:spcAft>
                        <a:buClrTx/>
                        <a:buSzTx/>
                        <a:buFontTx/>
                        <a:buNone/>
                        <a:tabLst/>
                        <a:defRPr/>
                      </a:pPr>
                      <a:r>
                        <a:rPr lang="zh-CN" altLang="en-US" sz="1300" dirty="0" smtClean="0">
                          <a:solidFill>
                            <a:srgbClr val="7E070D"/>
                          </a:solidFill>
                          <a:latin typeface="微软雅黑" panose="020B0503020204020204" pitchFamily="34" charset="-122"/>
                          <a:ea typeface="微软雅黑" panose="020B0503020204020204" pitchFamily="34" charset="-122"/>
                        </a:rPr>
                        <a:t>按</a:t>
                      </a:r>
                      <a:r>
                        <a:rPr lang="en-US" altLang="zh-CN" sz="1300" dirty="0" smtClean="0">
                          <a:solidFill>
                            <a:srgbClr val="7E070D"/>
                          </a:solidFill>
                          <a:latin typeface="微软雅黑" panose="020B0503020204020204" pitchFamily="34" charset="-122"/>
                          <a:ea typeface="微软雅黑" panose="020B0503020204020204" pitchFamily="34" charset="-122"/>
                        </a:rPr>
                        <a:t>SMART</a:t>
                      </a:r>
                      <a:r>
                        <a:rPr lang="zh-CN" altLang="en-US" sz="1300" dirty="0" smtClean="0">
                          <a:solidFill>
                            <a:srgbClr val="7E070D"/>
                          </a:solidFill>
                          <a:latin typeface="微软雅黑" panose="020B0503020204020204" pitchFamily="34" charset="-122"/>
                          <a:ea typeface="微软雅黑" panose="020B0503020204020204" pitchFamily="34" charset="-122"/>
                        </a:rPr>
                        <a:t>原则描述工作</a:t>
                      </a:r>
                      <a:endParaRPr lang="zh-CN" altLang="en-US" sz="1300" dirty="0" smtClean="0">
                        <a:solidFill>
                          <a:srgbClr val="7E070D"/>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a:txBody>
                    <a:bodyPr/>
                    <a:lstStyle/>
                    <a:p>
                      <a:pPr algn="l"/>
                      <a:r>
                        <a:rPr lang="zh-CN" altLang="en-US" sz="1300" dirty="0" smtClean="0">
                          <a:solidFill>
                            <a:srgbClr val="7E070D"/>
                          </a:solidFill>
                          <a:latin typeface="微软雅黑" panose="020B0503020204020204" pitchFamily="34" charset="-122"/>
                          <a:ea typeface="微软雅黑" panose="020B0503020204020204" pitchFamily="34" charset="-122"/>
                        </a:rPr>
                        <a:t>按描述的工作分配到目前部门的岗位</a:t>
                      </a:r>
                      <a:endParaRPr lang="zh-CN" altLang="en-US" sz="1300" dirty="0">
                        <a:solidFill>
                          <a:srgbClr val="7E070D"/>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a:txBody>
                    <a:bodyPr/>
                    <a:lstStyle/>
                    <a:p>
                      <a:pPr algn="l"/>
                      <a:r>
                        <a:rPr lang="zh-CN" altLang="en-US" sz="1300" dirty="0" smtClean="0">
                          <a:solidFill>
                            <a:srgbClr val="7E070D"/>
                          </a:solidFill>
                          <a:latin typeface="微软雅黑" panose="020B0503020204020204" pitchFamily="34" charset="-122"/>
                          <a:ea typeface="微软雅黑" panose="020B0503020204020204" pitchFamily="34" charset="-122"/>
                        </a:rPr>
                        <a:t>岗位归属的科室名</a:t>
                      </a:r>
                      <a:endParaRPr lang="zh-CN" altLang="en-US" sz="1300" dirty="0">
                        <a:solidFill>
                          <a:srgbClr val="7E070D"/>
                        </a:solidFill>
                        <a:latin typeface="微软雅黑" panose="020B0503020204020204" pitchFamily="34" charset="-122"/>
                        <a:ea typeface="微软雅黑" panose="020B0503020204020204" pitchFamily="34" charset="-122"/>
                        <a:cs typeface="微软雅黑"/>
                      </a:endParaRPr>
                    </a:p>
                  </a:txBody>
                  <a:tcPr marL="91416" marR="91416" marT="28568" marB="28568" anchor="ctr"/>
                </a:tc>
                <a:extLst>
                  <a:ext uri="{0D108BD9-81ED-4DB2-BD59-A6C34878D82A}">
                    <a16:rowId xmlns:a16="http://schemas.microsoft.com/office/drawing/2014/main" xmlns="" val="10006"/>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xmlns="" val="3122588597"/>
              </p:ext>
            </p:extLst>
          </p:nvPr>
        </p:nvGraphicFramePr>
        <p:xfrm>
          <a:off x="696571" y="3278879"/>
          <a:ext cx="7654873" cy="1867435"/>
        </p:xfrm>
        <a:graphic>
          <a:graphicData uri="http://schemas.openxmlformats.org/drawingml/2006/table">
            <a:tbl>
              <a:tblPr firstRow="1" bandRow="1">
                <a:tableStyleId>{7DF18680-E054-41AD-8BC1-D1AEF772440D}</a:tableStyleId>
              </a:tblPr>
              <a:tblGrid>
                <a:gridCol w="1827423">
                  <a:extLst>
                    <a:ext uri="{9D8B030D-6E8A-4147-A177-3AD203B41FA5}">
                      <a16:colId xmlns:a16="http://schemas.microsoft.com/office/drawing/2014/main" xmlns="" val="20000"/>
                    </a:ext>
                  </a:extLst>
                </a:gridCol>
                <a:gridCol w="2052254">
                  <a:extLst>
                    <a:ext uri="{9D8B030D-6E8A-4147-A177-3AD203B41FA5}">
                      <a16:colId xmlns:a16="http://schemas.microsoft.com/office/drawing/2014/main" xmlns="" val="20001"/>
                    </a:ext>
                  </a:extLst>
                </a:gridCol>
                <a:gridCol w="2049296">
                  <a:extLst>
                    <a:ext uri="{9D8B030D-6E8A-4147-A177-3AD203B41FA5}">
                      <a16:colId xmlns:a16="http://schemas.microsoft.com/office/drawing/2014/main" xmlns="" val="20002"/>
                    </a:ext>
                  </a:extLst>
                </a:gridCol>
                <a:gridCol w="1725900">
                  <a:extLst>
                    <a:ext uri="{9D8B030D-6E8A-4147-A177-3AD203B41FA5}">
                      <a16:colId xmlns:a16="http://schemas.microsoft.com/office/drawing/2014/main" xmlns="" val="20003"/>
                    </a:ext>
                  </a:extLst>
                </a:gridCol>
              </a:tblGrid>
              <a:tr h="281059">
                <a:tc>
                  <a:txBody>
                    <a:bodyPr/>
                    <a:lstStyle/>
                    <a:p>
                      <a:pPr algn="ctr"/>
                      <a:r>
                        <a:rPr lang="zh-CN" altLang="en-US" sz="1300" dirty="0" smtClean="0">
                          <a:latin typeface="微软雅黑" panose="020B0503020204020204" pitchFamily="34" charset="-122"/>
                          <a:ea typeface="微软雅黑" panose="020B0503020204020204" pitchFamily="34" charset="-122"/>
                        </a:rPr>
                        <a:t>部门名称</a:t>
                      </a:r>
                      <a:endParaRPr lang="zh-CN" altLang="en-US" sz="1300" b="1" dirty="0">
                        <a:latin typeface="微软雅黑" panose="020B0503020204020204" pitchFamily="34" charset="-122"/>
                        <a:ea typeface="微软雅黑" panose="020B0503020204020204" pitchFamily="34" charset="-122"/>
                        <a:cs typeface="微软雅黑"/>
                      </a:endParaRPr>
                    </a:p>
                  </a:txBody>
                  <a:tcPr marL="68562" marR="68562" marT="28568" marB="28568" anchor="ctr"/>
                </a:tc>
                <a:tc gridSpan="3">
                  <a:txBody>
                    <a:bodyPr/>
                    <a:lstStyle/>
                    <a:p>
                      <a:pPr algn="ctr"/>
                      <a:endParaRPr lang="zh-CN" altLang="en-US" sz="1300" b="1" dirty="0">
                        <a:latin typeface="微软雅黑" panose="020B0503020204020204" pitchFamily="34" charset="-122"/>
                        <a:ea typeface="微软雅黑" panose="020B0503020204020204" pitchFamily="34" charset="-122"/>
                        <a:cs typeface="微软雅黑"/>
                      </a:endParaRPr>
                    </a:p>
                  </a:txBody>
                  <a:tcPr marL="68562" marR="68562" marT="28568" marB="28568" anchor="ctr"/>
                </a:tc>
                <a:tc hMerge="1">
                  <a:txBody>
                    <a:bodyPr/>
                    <a:lstStyle/>
                    <a:p>
                      <a:pPr algn="ctr"/>
                      <a:endParaRPr lang="zh-CN" altLang="en-US" sz="2000" b="1" dirty="0">
                        <a:latin typeface="微软雅黑"/>
                        <a:ea typeface="微软雅黑"/>
                        <a:cs typeface="微软雅黑"/>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pPr algn="ctr"/>
                      <a:endParaRPr lang="zh-CN" altLang="en-US" sz="2000" b="1" dirty="0">
                        <a:latin typeface="微软雅黑"/>
                        <a:ea typeface="微软雅黑"/>
                        <a:cs typeface="微软雅黑"/>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xmlns="" val="10000"/>
                  </a:ext>
                </a:extLst>
              </a:tr>
              <a:tr h="260337">
                <a:tc gridSpan="4">
                  <a:txBody>
                    <a:bodyPr/>
                    <a:lstStyle/>
                    <a:p>
                      <a:pPr algn="ctr"/>
                      <a:endParaRPr lang="zh-CN" altLang="en-US" sz="1300" b="1" dirty="0">
                        <a:solidFill>
                          <a:sysClr val="windowText" lastClr="000000"/>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hMerge="1">
                  <a:txBody>
                    <a:bodyPr/>
                    <a:lstStyle/>
                    <a:p>
                      <a:endParaRPr lang="zh-CN" altLang="en-US"/>
                    </a:p>
                  </a:txBody>
                  <a:tcPr/>
                </a:tc>
                <a:tc hMerge="1">
                  <a:txBody>
                    <a:bodyPr/>
                    <a:lstStyle/>
                    <a:p>
                      <a:pPr algn="ctr"/>
                      <a:endParaRPr lang="zh-CN" altLang="en-US" b="1" dirty="0">
                        <a:latin typeface="微软雅黑" pitchFamily="34" charset="-122"/>
                        <a:ea typeface="微软雅黑" pitchFamily="34" charset="-122"/>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zh-CN" altLang="en-US"/>
                    </a:p>
                  </a:txBody>
                  <a:tcPr/>
                </a:tc>
                <a:extLst>
                  <a:ext uri="{0D108BD9-81ED-4DB2-BD59-A6C34878D82A}">
                    <a16:rowId xmlns:a16="http://schemas.microsoft.com/office/drawing/2014/main" xmlns="" val="10001"/>
                  </a:ext>
                </a:extLst>
              </a:tr>
              <a:tr h="486238">
                <a:tc>
                  <a:txBody>
                    <a:bodyPr/>
                    <a:lstStyle/>
                    <a:p>
                      <a:pPr marL="0" marR="0" indent="0" algn="ctr" defTabSz="457191" rtl="0" eaLnBrk="1" fontAlgn="auto" latinLnBrk="0" hangingPunct="1">
                        <a:lnSpc>
                          <a:spcPct val="100000"/>
                        </a:lnSpc>
                        <a:spcBef>
                          <a:spcPts val="0"/>
                        </a:spcBef>
                        <a:spcAft>
                          <a:spcPts val="0"/>
                        </a:spcAft>
                        <a:buClrTx/>
                        <a:buSzTx/>
                        <a:buFontTx/>
                        <a:buNone/>
                        <a:tabLst/>
                        <a:defRPr/>
                      </a:pPr>
                      <a:r>
                        <a:rPr lang="zh-CN" altLang="en-US" sz="1300" dirty="0" smtClean="0">
                          <a:latin typeface="微软雅黑" panose="020B0503020204020204" pitchFamily="34" charset="-122"/>
                          <a:ea typeface="微软雅黑" panose="020B0503020204020204" pitchFamily="34" charset="-122"/>
                        </a:rPr>
                        <a:t>科室</a:t>
                      </a:r>
                      <a:endParaRPr lang="zh-CN" altLang="en-US" sz="1300" dirty="0" smtClean="0">
                        <a:solidFill>
                          <a:schemeClr val="tx1"/>
                        </a:solidFill>
                        <a:latin typeface="微软雅黑" panose="020B0503020204020204" pitchFamily="34" charset="-122"/>
                        <a:ea typeface="微软雅黑" panose="020B0503020204020204" pitchFamily="34" charset="-122"/>
                        <a:cs typeface="微软雅黑"/>
                      </a:endParaRPr>
                    </a:p>
                  </a:txBody>
                  <a:tcPr marL="68562" marR="68562" marT="28568" marB="28568" anchor="ctr"/>
                </a:tc>
                <a:tc>
                  <a:txBody>
                    <a:bodyPr/>
                    <a:lstStyle/>
                    <a:p>
                      <a:pPr algn="ctr"/>
                      <a:r>
                        <a:rPr lang="zh-CN" altLang="en-US" sz="1300" dirty="0" smtClean="0">
                          <a:latin typeface="微软雅黑" panose="020B0503020204020204" pitchFamily="34" charset="-122"/>
                          <a:ea typeface="微软雅黑" panose="020B0503020204020204" pitchFamily="34" charset="-122"/>
                        </a:rPr>
                        <a:t>岗位</a:t>
                      </a:r>
                      <a:endParaRPr lang="zh-CN" altLang="en-US" sz="1300" dirty="0">
                        <a:solidFill>
                          <a:schemeClr val="tx1"/>
                        </a:solidFill>
                        <a:latin typeface="微软雅黑" panose="020B0503020204020204" pitchFamily="34" charset="-122"/>
                        <a:ea typeface="微软雅黑" panose="020B0503020204020204" pitchFamily="34" charset="-122"/>
                        <a:cs typeface="微软雅黑"/>
                      </a:endParaRPr>
                    </a:p>
                  </a:txBody>
                  <a:tcPr marL="68562" marR="68562" marT="28568" marB="28568" anchor="ctr"/>
                </a:tc>
                <a:tc>
                  <a:txBody>
                    <a:bodyPr/>
                    <a:lstStyle/>
                    <a:p>
                      <a:pPr algn="ctr"/>
                      <a:r>
                        <a:rPr lang="zh-CN" altLang="en-US" sz="1300" dirty="0" smtClean="0">
                          <a:latin typeface="微软雅黑" panose="020B0503020204020204" pitchFamily="34" charset="-122"/>
                          <a:ea typeface="微软雅黑" panose="020B0503020204020204" pitchFamily="34" charset="-122"/>
                        </a:rPr>
                        <a:t>具体化的工作</a:t>
                      </a:r>
                      <a:endParaRPr lang="zh-CN" altLang="en-US" sz="1300" dirty="0">
                        <a:solidFill>
                          <a:schemeClr val="tx1"/>
                        </a:solidFill>
                        <a:latin typeface="微软雅黑" panose="020B0503020204020204" pitchFamily="34" charset="-122"/>
                        <a:ea typeface="微软雅黑" panose="020B0503020204020204" pitchFamily="34" charset="-122"/>
                        <a:cs typeface="微软雅黑"/>
                      </a:endParaRPr>
                    </a:p>
                  </a:txBody>
                  <a:tcPr marL="68562" marR="68562" marT="28568" marB="28568" anchor="ctr"/>
                </a:tc>
                <a:tc>
                  <a:txBody>
                    <a:bodyPr/>
                    <a:lstStyle/>
                    <a:p>
                      <a:pPr algn="ctr"/>
                      <a:r>
                        <a:rPr lang="zh-CN" altLang="en-US" sz="1300" dirty="0" smtClean="0">
                          <a:latin typeface="微软雅黑" panose="020B0503020204020204" pitchFamily="34" charset="-122"/>
                          <a:ea typeface="微软雅黑" panose="020B0503020204020204" pitchFamily="34" charset="-122"/>
                        </a:rPr>
                        <a:t>工作标准</a:t>
                      </a:r>
                      <a:endParaRPr lang="zh-CN" altLang="en-US" sz="1300" dirty="0">
                        <a:solidFill>
                          <a:schemeClr val="tx1"/>
                        </a:solidFill>
                        <a:latin typeface="微软雅黑" panose="020B0503020204020204" pitchFamily="34" charset="-122"/>
                        <a:ea typeface="微软雅黑" panose="020B0503020204020204" pitchFamily="34" charset="-122"/>
                        <a:cs typeface="微软雅黑"/>
                      </a:endParaRPr>
                    </a:p>
                  </a:txBody>
                  <a:tcPr marL="68562" marR="68562" marT="28568" marB="28568" anchor="ctr"/>
                </a:tc>
                <a:extLst>
                  <a:ext uri="{0D108BD9-81ED-4DB2-BD59-A6C34878D82A}">
                    <a16:rowId xmlns:a16="http://schemas.microsoft.com/office/drawing/2014/main" xmlns="" val="10003"/>
                  </a:ext>
                </a:extLst>
              </a:tr>
              <a:tr h="463537">
                <a:tc rowSpan="2">
                  <a:txBody>
                    <a:bodyPr/>
                    <a:lstStyle/>
                    <a:p>
                      <a:pPr algn="ctr"/>
                      <a:endParaRPr lang="zh-CN" altLang="en-US" sz="1300" dirty="0">
                        <a:solidFill>
                          <a:schemeClr val="tx1"/>
                        </a:solidFill>
                        <a:latin typeface="微软雅黑" panose="020B0503020204020204" pitchFamily="34" charset="-122"/>
                        <a:ea typeface="微软雅黑" panose="020B0503020204020204" pitchFamily="34" charset="-122"/>
                      </a:endParaRPr>
                    </a:p>
                  </a:txBody>
                  <a:tcPr marL="91416" marR="91416" marT="28568" marB="28568" anchor="ctr"/>
                </a:tc>
                <a:tc>
                  <a:txBody>
                    <a:bodyPr/>
                    <a:lstStyle/>
                    <a:p>
                      <a:pPr marL="0" marR="0" indent="0" algn="ctr" defTabSz="457191" rtl="0" eaLnBrk="1" fontAlgn="auto" latinLnBrk="0" hangingPunct="1">
                        <a:lnSpc>
                          <a:spcPct val="100000"/>
                        </a:lnSpc>
                        <a:spcBef>
                          <a:spcPts val="0"/>
                        </a:spcBef>
                        <a:spcAft>
                          <a:spcPts val="0"/>
                        </a:spcAft>
                        <a:buClrTx/>
                        <a:buSzTx/>
                        <a:buFontTx/>
                        <a:buNone/>
                        <a:tabLst/>
                        <a:defRPr/>
                      </a:pPr>
                      <a:endParaRPr lang="zh-CN" altLang="en-US" sz="1300" dirty="0" smtClean="0">
                        <a:solidFill>
                          <a:schemeClr val="tx1"/>
                        </a:solidFill>
                        <a:latin typeface="微软雅黑" panose="020B0503020204020204" pitchFamily="34" charset="-122"/>
                        <a:ea typeface="微软雅黑" panose="020B0503020204020204" pitchFamily="34" charset="-122"/>
                        <a:cs typeface="微软雅黑"/>
                      </a:endParaRPr>
                    </a:p>
                  </a:txBody>
                  <a:tcPr marL="91416" marR="91416" marT="28568" marB="28568" anchor="ctr">
                    <a:solidFill>
                      <a:schemeClr val="accent5">
                        <a:tint val="40000"/>
                        <a:alpha val="53000"/>
                      </a:schemeClr>
                    </a:solidFill>
                  </a:tcPr>
                </a:tc>
                <a:tc>
                  <a:txBody>
                    <a:bodyPr/>
                    <a:lstStyle/>
                    <a:p>
                      <a:pPr algn="ctr"/>
                      <a:endParaRPr lang="zh-CN" altLang="en-US" sz="1300" dirty="0">
                        <a:solidFill>
                          <a:schemeClr val="tx1"/>
                        </a:solidFill>
                        <a:latin typeface="微软雅黑" panose="020B0503020204020204" pitchFamily="34" charset="-122"/>
                        <a:ea typeface="微软雅黑" panose="020B0503020204020204" pitchFamily="34" charset="-122"/>
                        <a:cs typeface="微软雅黑"/>
                      </a:endParaRPr>
                    </a:p>
                  </a:txBody>
                  <a:tcPr marL="91416" marR="91416" marT="28568" marB="28568" anchor="ctr">
                    <a:solidFill>
                      <a:schemeClr val="accent5">
                        <a:tint val="40000"/>
                        <a:alpha val="53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dirty="0" smtClean="0">
                          <a:solidFill>
                            <a:srgbClr val="7E070D"/>
                          </a:solidFill>
                          <a:latin typeface="微软雅黑" panose="020B0503020204020204" pitchFamily="34" charset="-122"/>
                          <a:ea typeface="微软雅黑" panose="020B0503020204020204" pitchFamily="34" charset="-122"/>
                        </a:rPr>
                        <a:t>按</a:t>
                      </a:r>
                      <a:r>
                        <a:rPr lang="en-US" altLang="zh-CN" sz="1300" dirty="0" smtClean="0">
                          <a:solidFill>
                            <a:srgbClr val="7E070D"/>
                          </a:solidFill>
                          <a:latin typeface="微软雅黑" panose="020B0503020204020204" pitchFamily="34" charset="-122"/>
                          <a:ea typeface="微软雅黑" panose="020B0503020204020204" pitchFamily="34" charset="-122"/>
                        </a:rPr>
                        <a:t>SMART</a:t>
                      </a:r>
                      <a:r>
                        <a:rPr lang="zh-CN" altLang="en-US" sz="1300" dirty="0" smtClean="0">
                          <a:solidFill>
                            <a:srgbClr val="7E070D"/>
                          </a:solidFill>
                          <a:latin typeface="微软雅黑" panose="020B0503020204020204" pitchFamily="34" charset="-122"/>
                          <a:ea typeface="微软雅黑" panose="020B0503020204020204" pitchFamily="34" charset="-122"/>
                        </a:rPr>
                        <a:t>原则描述工作</a:t>
                      </a:r>
                      <a:endParaRPr lang="zh-CN" altLang="en-US" sz="1300" dirty="0" smtClean="0">
                        <a:solidFill>
                          <a:srgbClr val="7E070D"/>
                        </a:solidFill>
                        <a:latin typeface="微软雅黑" panose="020B0503020204020204" pitchFamily="34" charset="-122"/>
                        <a:ea typeface="微软雅黑" panose="020B0503020204020204" pitchFamily="34" charset="-122"/>
                        <a:cs typeface="微软雅黑"/>
                      </a:endParaRPr>
                    </a:p>
                  </a:txBody>
                  <a:tcPr marL="91416" marR="91416" marT="28568" marB="28568" anchor="ctr">
                    <a:solidFill>
                      <a:schemeClr val="accent5">
                        <a:tint val="40000"/>
                        <a:alpha val="53000"/>
                      </a:schemeClr>
                    </a:solidFill>
                  </a:tcPr>
                </a:tc>
              </a:tr>
              <a:tr h="376264">
                <a:tc vMerge="1">
                  <a:txBody>
                    <a:bodyPr/>
                    <a:lstStyle/>
                    <a:p>
                      <a:pPr marL="0" marR="0" indent="0" algn="l" defTabSz="457191" rtl="0" eaLnBrk="1" fontAlgn="auto" latinLnBrk="0" hangingPunct="1">
                        <a:lnSpc>
                          <a:spcPct val="100000"/>
                        </a:lnSpc>
                        <a:spcBef>
                          <a:spcPts val="0"/>
                        </a:spcBef>
                        <a:spcAft>
                          <a:spcPts val="0"/>
                        </a:spcAft>
                        <a:buClrTx/>
                        <a:buSzTx/>
                        <a:buFontTx/>
                        <a:buNone/>
                        <a:tabLst/>
                        <a:defRPr/>
                      </a:pPr>
                      <a:endParaRPr lang="zh-CN" altLang="en-US" sz="1800" dirty="0" smtClean="0">
                        <a:solidFill>
                          <a:srgbClr val="FFFFFF"/>
                        </a:solidFill>
                        <a:latin typeface="微软雅黑"/>
                        <a:ea typeface="微软雅黑"/>
                        <a:cs typeface="微软雅黑"/>
                      </a:endParaRPr>
                    </a:p>
                  </a:txBody>
                  <a:tcPr marL="121920" marR="121920" anchor="ctr">
                    <a:lnL w="762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191" rtl="0" eaLnBrk="1" fontAlgn="auto" latinLnBrk="0" hangingPunct="1">
                        <a:lnSpc>
                          <a:spcPct val="100000"/>
                        </a:lnSpc>
                        <a:spcBef>
                          <a:spcPts val="0"/>
                        </a:spcBef>
                        <a:spcAft>
                          <a:spcPts val="0"/>
                        </a:spcAft>
                        <a:buClrTx/>
                        <a:buSzTx/>
                        <a:buFontTx/>
                        <a:buNone/>
                        <a:tabLst/>
                        <a:defRPr/>
                      </a:pPr>
                      <a:endParaRPr lang="zh-CN" altLang="en-US" sz="1300" dirty="0" smtClean="0">
                        <a:solidFill>
                          <a:schemeClr val="tx1"/>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a:txBody>
                    <a:bodyPr/>
                    <a:lstStyle/>
                    <a:p>
                      <a:pPr algn="ctr"/>
                      <a:endParaRPr lang="zh-CN" altLang="en-US" sz="1300" dirty="0">
                        <a:solidFill>
                          <a:schemeClr val="tx1"/>
                        </a:solidFill>
                        <a:latin typeface="微软雅黑" panose="020B0503020204020204" pitchFamily="34" charset="-122"/>
                        <a:ea typeface="微软雅黑" panose="020B0503020204020204" pitchFamily="34" charset="-122"/>
                        <a:cs typeface="微软雅黑"/>
                      </a:endParaRPr>
                    </a:p>
                  </a:txBody>
                  <a:tcPr marL="91416" marR="91416" marT="28568" marB="28568" anchor="ctr"/>
                </a:tc>
                <a:tc>
                  <a:txBody>
                    <a:bodyPr/>
                    <a:lstStyle/>
                    <a:p>
                      <a:pPr algn="ctr"/>
                      <a:endParaRPr lang="zh-CN" altLang="en-US" sz="1300" dirty="0">
                        <a:solidFill>
                          <a:schemeClr val="tx1"/>
                        </a:solidFill>
                        <a:latin typeface="微软雅黑" panose="020B0503020204020204" pitchFamily="34" charset="-122"/>
                        <a:ea typeface="微软雅黑" panose="020B0503020204020204" pitchFamily="34" charset="-122"/>
                        <a:cs typeface="微软雅黑"/>
                      </a:endParaRPr>
                    </a:p>
                  </a:txBody>
                  <a:tcPr marL="91416" marR="91416" marT="28568" marB="28568" anchor="ctr"/>
                </a:tc>
                <a:extLst>
                  <a:ext uri="{0D108BD9-81ED-4DB2-BD59-A6C34878D82A}">
                    <a16:rowId xmlns:a16="http://schemas.microsoft.com/office/drawing/2014/main" xmlns="" val="10006"/>
                  </a:ext>
                </a:extLst>
              </a:tr>
            </a:tbl>
          </a:graphicData>
        </a:graphic>
      </p:graphicFrame>
      <p:sp>
        <p:nvSpPr>
          <p:cNvPr id="2" name="矩形 1"/>
          <p:cNvSpPr/>
          <p:nvPr/>
        </p:nvSpPr>
        <p:spPr>
          <a:xfrm>
            <a:off x="2447009" y="2915680"/>
            <a:ext cx="3921265" cy="338554"/>
          </a:xfrm>
          <a:prstGeom prst="rect">
            <a:avLst/>
          </a:prstGeom>
        </p:spPr>
        <p:txBody>
          <a:bodyPr wrap="none">
            <a:spAutoFit/>
          </a:bodyPr>
          <a:lstStyle/>
          <a:p>
            <a:pPr algn="ctr"/>
            <a:r>
              <a:rPr lang="zh-CN" altLang="en-US" sz="1600" b="1" dirty="0">
                <a:solidFill>
                  <a:sysClr val="windowText" lastClr="000000"/>
                </a:solidFill>
                <a:latin typeface="微软雅黑" pitchFamily="34" charset="-122"/>
                <a:ea typeface="微软雅黑" pitchFamily="34" charset="-122"/>
              </a:rPr>
              <a:t>表</a:t>
            </a:r>
            <a:r>
              <a:rPr lang="en-US" altLang="zh-CN" sz="1600" b="1" dirty="0">
                <a:solidFill>
                  <a:sysClr val="windowText" lastClr="000000"/>
                </a:solidFill>
                <a:latin typeface="微软雅黑" pitchFamily="34" charset="-122"/>
                <a:ea typeface="微软雅黑" pitchFamily="34" charset="-122"/>
              </a:rPr>
              <a:t>3  </a:t>
            </a:r>
            <a:r>
              <a:rPr lang="zh-CN" altLang="en-US" sz="1600" b="1" dirty="0">
                <a:solidFill>
                  <a:sysClr val="windowText" lastClr="000000"/>
                </a:solidFill>
                <a:latin typeface="微软雅黑" pitchFamily="34" charset="-122"/>
                <a:ea typeface="微软雅黑" pitchFamily="34" charset="-122"/>
              </a:rPr>
              <a:t>职能部门之科室岗位</a:t>
            </a:r>
            <a:r>
              <a:rPr lang="zh-CN" altLang="en-US" sz="1600" b="1" dirty="0">
                <a:solidFill>
                  <a:sysClr val="windowText" lastClr="000000"/>
                </a:solidFill>
                <a:latin typeface="微软雅黑" pitchFamily="34" charset="-122"/>
                <a:ea typeface="微软雅黑" pitchFamily="34" charset="-122"/>
                <a:hlinkClick r:id="rId4" action="ppaction://hlinkfile"/>
              </a:rPr>
              <a:t>工作标准一览表</a:t>
            </a:r>
            <a:endParaRPr lang="en-US" altLang="zh-CN" sz="1600" b="1" dirty="0">
              <a:solidFill>
                <a:sysClr val="windowText" lastClr="000000"/>
              </a:solidFill>
              <a:latin typeface="微软雅黑" pitchFamily="34" charset="-122"/>
              <a:ea typeface="微软雅黑" pitchFamily="34" charset="-122"/>
            </a:endParaRPr>
          </a:p>
        </p:txBody>
      </p:sp>
    </p:spTree>
    <p:extLst>
      <p:ext uri="{BB962C8B-B14F-4D97-AF65-F5344CB8AC3E}">
        <p14:creationId xmlns:p14="http://schemas.microsoft.com/office/powerpoint/2010/main" xmlns="" val="28593132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p:cNvSpPr/>
          <p:nvPr/>
        </p:nvSpPr>
        <p:spPr>
          <a:xfrm>
            <a:off x="1" y="1636486"/>
            <a:ext cx="9144000" cy="3891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endParaRPr lang="zh-CN" altLang="en-US" sz="1300"/>
          </a:p>
        </p:txBody>
      </p:sp>
      <p:sp>
        <p:nvSpPr>
          <p:cNvPr id="2" name="标题 1"/>
          <p:cNvSpPr>
            <a:spLocks noGrp="1"/>
          </p:cNvSpPr>
          <p:nvPr>
            <p:ph type="title"/>
          </p:nvPr>
        </p:nvSpPr>
        <p:spPr/>
        <p:txBody>
          <a:bodyPr>
            <a:normAutofit/>
          </a:bodyPr>
          <a:lstStyle/>
          <a:p>
            <a:r>
              <a:rPr lang="zh-CN" altLang="en-US" dirty="0" smtClean="0"/>
              <a:t>四、体系建设</a:t>
            </a:r>
            <a:endParaRPr lang="zh-CN" altLang="en-US" dirty="0"/>
          </a:p>
        </p:txBody>
      </p:sp>
      <p:sp>
        <p:nvSpPr>
          <p:cNvPr id="3" name="TextBox 6">
            <a:hlinkClick r:id="rId3" action="ppaction://hlinkfile"/>
          </p:cNvPr>
          <p:cNvSpPr txBox="1"/>
          <p:nvPr/>
        </p:nvSpPr>
        <p:spPr>
          <a:xfrm>
            <a:off x="707120" y="767290"/>
            <a:ext cx="3683508" cy="292388"/>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1900" dirty="0">
                <a:solidFill>
                  <a:srgbClr val="137C6A"/>
                </a:solidFill>
              </a:rPr>
              <a:t>（</a:t>
            </a:r>
            <a:r>
              <a:rPr lang="zh-CN" altLang="en-US" sz="1900" dirty="0">
                <a:solidFill>
                  <a:srgbClr val="137C6A"/>
                </a:solidFill>
              </a:rPr>
              <a:t>二）完善</a:t>
            </a:r>
            <a:r>
              <a:rPr lang="zh-CN" altLang="en-US" sz="1900" b="1" dirty="0">
                <a:solidFill>
                  <a:srgbClr val="137C6A"/>
                </a:solidFill>
                <a:hlinkClick r:id="rId4" action="ppaction://hlinkfile"/>
              </a:rPr>
              <a:t>规划</a:t>
            </a:r>
            <a:r>
              <a:rPr lang="zh-CN" altLang="en-US" sz="1900" dirty="0">
                <a:solidFill>
                  <a:srgbClr val="137C6A"/>
                </a:solidFill>
              </a:rPr>
              <a:t>，形成目标体系</a:t>
            </a:r>
            <a:r>
              <a:rPr lang="en-US" altLang="zh-CN" sz="1900" dirty="0">
                <a:solidFill>
                  <a:srgbClr val="137C6A"/>
                </a:solidFill>
              </a:rPr>
              <a:t>    </a:t>
            </a:r>
          </a:p>
        </p:txBody>
      </p:sp>
      <p:sp>
        <p:nvSpPr>
          <p:cNvPr id="4" name="Rectangle 2"/>
          <p:cNvSpPr txBox="1">
            <a:spLocks noChangeArrowheads="1"/>
          </p:cNvSpPr>
          <p:nvPr/>
        </p:nvSpPr>
        <p:spPr>
          <a:xfrm>
            <a:off x="744991" y="1273572"/>
            <a:ext cx="6309975" cy="289643"/>
          </a:xfrm>
          <a:prstGeom prst="rect">
            <a:avLst/>
          </a:prstGeom>
        </p:spPr>
        <p:txBody>
          <a:bodyPr vert="horz" lIns="68533" tIns="34266" rIns="68533" bIns="34266"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1､</a:t>
            </a:r>
            <a:r>
              <a:rPr lang="zh-CN" altLang="en-US" sz="1800" dirty="0" smtClean="0"/>
              <a:t>基于</a:t>
            </a:r>
            <a:r>
              <a:rPr lang="zh-CN" altLang="zh-CN" sz="1800" dirty="0" smtClean="0">
                <a:hlinkClick r:id="rId5" action="ppaction://hlinkpres?slideindex=1&amp;slidetitle="/>
              </a:rPr>
              <a:t>S</a:t>
            </a:r>
            <a:r>
              <a:rPr lang="en-US" altLang="zh-CN" sz="1800" dirty="0" smtClean="0">
                <a:hlinkClick r:id="rId5" action="ppaction://hlinkpres?slideindex=1&amp;slidetitle="/>
              </a:rPr>
              <a:t>WOT</a:t>
            </a:r>
            <a:r>
              <a:rPr lang="zh-CN" altLang="en-US" sz="1800" dirty="0" smtClean="0">
                <a:hlinkClick r:id="rId5" action="ppaction://hlinkpres?slideindex=1&amp;slidetitle="/>
              </a:rPr>
              <a:t>分析</a:t>
            </a:r>
            <a:r>
              <a:rPr lang="zh-CN" altLang="en-US" sz="1800" dirty="0" smtClean="0"/>
              <a:t>编制</a:t>
            </a:r>
            <a:r>
              <a:rPr lang="zh-CN" altLang="en-US" sz="1800" dirty="0"/>
              <a:t>学院规划，形成完整的</a:t>
            </a:r>
            <a:r>
              <a:rPr lang="zh-CN" altLang="en-US" sz="1800" dirty="0">
                <a:solidFill>
                  <a:srgbClr val="CC0000"/>
                </a:solidFill>
                <a:hlinkClick r:id="rId6" action="ppaction://hlinkpres?slideindex=1&amp;slidetitle="/>
              </a:rPr>
              <a:t>目标链</a:t>
            </a:r>
            <a:endParaRPr lang="zh-CN" altLang="en-US" sz="1800" dirty="0">
              <a:solidFill>
                <a:srgbClr val="CC0000"/>
              </a:solidFill>
            </a:endParaRPr>
          </a:p>
        </p:txBody>
      </p:sp>
      <p:grpSp>
        <p:nvGrpSpPr>
          <p:cNvPr id="5" name="组合 84"/>
          <p:cNvGrpSpPr/>
          <p:nvPr/>
        </p:nvGrpSpPr>
        <p:grpSpPr>
          <a:xfrm>
            <a:off x="380267" y="1975119"/>
            <a:ext cx="8484334" cy="3422043"/>
            <a:chOff x="702442" y="500587"/>
            <a:chExt cx="10062541" cy="5413696"/>
          </a:xfrm>
        </p:grpSpPr>
        <p:sp>
          <p:nvSpPr>
            <p:cNvPr id="6" name="矩形 5"/>
            <p:cNvSpPr/>
            <p:nvPr/>
          </p:nvSpPr>
          <p:spPr>
            <a:xfrm>
              <a:off x="728473" y="3629951"/>
              <a:ext cx="10036510" cy="2284332"/>
            </a:xfrm>
            <a:prstGeom prst="rect">
              <a:avLst/>
            </a:prstGeom>
            <a:solidFill>
              <a:schemeClr val="bg1">
                <a:lumMod val="65000"/>
                <a:alpha val="36863"/>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p>
          </p:txBody>
        </p:sp>
        <p:sp>
          <p:nvSpPr>
            <p:cNvPr id="7" name="矩形 6"/>
            <p:cNvSpPr/>
            <p:nvPr/>
          </p:nvSpPr>
          <p:spPr>
            <a:xfrm>
              <a:off x="728473" y="1440873"/>
              <a:ext cx="10036510" cy="180109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8" name="圆角矩形 7"/>
            <p:cNvSpPr/>
            <p:nvPr/>
          </p:nvSpPr>
          <p:spPr>
            <a:xfrm>
              <a:off x="1970629" y="2059518"/>
              <a:ext cx="705540" cy="621324"/>
            </a:xfrm>
            <a:prstGeom prst="roundRect">
              <a:avLst>
                <a:gd name="adj" fmla="val 50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424446"/>
                  </a:solidFill>
                  <a:latin typeface="微软雅黑" panose="020B0503020204020204" pitchFamily="34" charset="-122"/>
                  <a:ea typeface="微软雅黑" panose="020B0503020204020204" pitchFamily="34" charset="-122"/>
                </a:rPr>
                <a:t>专业建设</a:t>
              </a:r>
            </a:p>
          </p:txBody>
        </p:sp>
        <p:grpSp>
          <p:nvGrpSpPr>
            <p:cNvPr id="9" name="组合 13"/>
            <p:cNvGrpSpPr/>
            <p:nvPr/>
          </p:nvGrpSpPr>
          <p:grpSpPr>
            <a:xfrm>
              <a:off x="5159695" y="500587"/>
              <a:ext cx="1856936" cy="791655"/>
              <a:chOff x="5655213" y="854261"/>
              <a:chExt cx="1856936" cy="791655"/>
            </a:xfrm>
          </p:grpSpPr>
          <p:sp>
            <p:nvSpPr>
              <p:cNvPr id="64" name="圆角矩形 63"/>
              <p:cNvSpPr/>
              <p:nvPr/>
            </p:nvSpPr>
            <p:spPr>
              <a:xfrm>
                <a:off x="5655214" y="854261"/>
                <a:ext cx="1856935" cy="560348"/>
              </a:xfrm>
              <a:prstGeom prst="roundRect">
                <a:avLst>
                  <a:gd name="adj" fmla="val 5039"/>
                </a:avLst>
              </a:prstGeom>
              <a:solidFill>
                <a:srgbClr val="424446">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学院总规划</a:t>
                </a:r>
              </a:p>
            </p:txBody>
          </p:sp>
          <p:sp>
            <p:nvSpPr>
              <p:cNvPr id="65" name="等腰三角形 64"/>
              <p:cNvSpPr/>
              <p:nvPr/>
            </p:nvSpPr>
            <p:spPr>
              <a:xfrm rot="10800000">
                <a:off x="5655213" y="1434904"/>
                <a:ext cx="1856936" cy="2110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66" name="等腰三角形 65"/>
              <p:cNvSpPr/>
              <p:nvPr/>
            </p:nvSpPr>
            <p:spPr>
              <a:xfrm rot="10800000">
                <a:off x="6443005" y="1390130"/>
                <a:ext cx="281353" cy="112179"/>
              </a:xfrm>
              <a:prstGeom prst="triangle">
                <a:avLst/>
              </a:prstGeom>
              <a:solidFill>
                <a:srgbClr val="424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sp>
          <p:nvSpPr>
            <p:cNvPr id="10" name="圆角矩形 9"/>
            <p:cNvSpPr/>
            <p:nvPr/>
          </p:nvSpPr>
          <p:spPr>
            <a:xfrm>
              <a:off x="2943410" y="2059518"/>
              <a:ext cx="1270781" cy="621324"/>
            </a:xfrm>
            <a:prstGeom prst="roundRect">
              <a:avLst>
                <a:gd name="adj" fmla="val 50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424446"/>
                  </a:solidFill>
                  <a:latin typeface="微软雅黑" panose="020B0503020204020204" pitchFamily="34" charset="-122"/>
                  <a:ea typeface="微软雅黑" panose="020B0503020204020204" pitchFamily="34" charset="-122"/>
                </a:rPr>
                <a:t>科技与校企合作</a:t>
              </a:r>
            </a:p>
          </p:txBody>
        </p:sp>
        <p:sp>
          <p:nvSpPr>
            <p:cNvPr id="11" name="圆角矩形 10"/>
            <p:cNvSpPr/>
            <p:nvPr/>
          </p:nvSpPr>
          <p:spPr>
            <a:xfrm>
              <a:off x="4529777" y="2059518"/>
              <a:ext cx="705540" cy="621324"/>
            </a:xfrm>
            <a:prstGeom prst="roundRect">
              <a:avLst>
                <a:gd name="adj" fmla="val 50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424446"/>
                  </a:solidFill>
                  <a:latin typeface="微软雅黑" panose="020B0503020204020204" pitchFamily="34" charset="-122"/>
                  <a:ea typeface="微软雅黑" panose="020B0503020204020204" pitchFamily="34" charset="-122"/>
                </a:rPr>
                <a:t>师资队伍</a:t>
              </a:r>
            </a:p>
          </p:txBody>
        </p:sp>
        <p:sp>
          <p:nvSpPr>
            <p:cNvPr id="12" name="圆角矩形 11"/>
            <p:cNvSpPr/>
            <p:nvPr/>
          </p:nvSpPr>
          <p:spPr>
            <a:xfrm>
              <a:off x="5495491" y="2059518"/>
              <a:ext cx="705540" cy="621324"/>
            </a:xfrm>
            <a:prstGeom prst="roundRect">
              <a:avLst>
                <a:gd name="adj" fmla="val 5039"/>
              </a:avLst>
            </a:prstGeom>
            <a:solidFill>
              <a:schemeClr val="accent6">
                <a:lumMod val="7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424446"/>
                  </a:solidFill>
                  <a:latin typeface="微软雅黑" panose="020B0503020204020204" pitchFamily="34" charset="-122"/>
                  <a:ea typeface="微软雅黑" panose="020B0503020204020204" pitchFamily="34" charset="-122"/>
                </a:rPr>
                <a:t>质量保证</a:t>
              </a:r>
            </a:p>
          </p:txBody>
        </p:sp>
        <p:sp>
          <p:nvSpPr>
            <p:cNvPr id="13" name="圆角矩形 12"/>
            <p:cNvSpPr/>
            <p:nvPr/>
          </p:nvSpPr>
          <p:spPr>
            <a:xfrm>
              <a:off x="6468266" y="2059518"/>
              <a:ext cx="1141827" cy="621324"/>
            </a:xfrm>
            <a:prstGeom prst="roundRect">
              <a:avLst>
                <a:gd name="adj" fmla="val 50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424446"/>
                  </a:solidFill>
                  <a:latin typeface="微软雅黑" panose="020B0503020204020204" pitchFamily="34" charset="-122"/>
                  <a:ea typeface="微软雅黑" panose="020B0503020204020204" pitchFamily="34" charset="-122"/>
                </a:rPr>
                <a:t>继教与国际交流</a:t>
              </a:r>
            </a:p>
          </p:txBody>
        </p:sp>
        <p:sp>
          <p:nvSpPr>
            <p:cNvPr id="14" name="圆角矩形 13"/>
            <p:cNvSpPr/>
            <p:nvPr/>
          </p:nvSpPr>
          <p:spPr>
            <a:xfrm>
              <a:off x="7771069" y="2059518"/>
              <a:ext cx="995293" cy="621324"/>
            </a:xfrm>
            <a:prstGeom prst="roundRect">
              <a:avLst>
                <a:gd name="adj" fmla="val 50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424446"/>
                  </a:solidFill>
                  <a:latin typeface="微软雅黑" panose="020B0503020204020204" pitchFamily="34" charset="-122"/>
                  <a:ea typeface="微软雅黑" panose="020B0503020204020204" pitchFamily="34" charset="-122"/>
                </a:rPr>
                <a:t>教育信息化</a:t>
              </a:r>
              <a:endParaRPr lang="en-US" altLang="zh-CN" sz="1200" dirty="0">
                <a:solidFill>
                  <a:srgbClr val="424446"/>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8977763" y="2059518"/>
              <a:ext cx="733623" cy="621324"/>
            </a:xfrm>
            <a:prstGeom prst="roundRect">
              <a:avLst>
                <a:gd name="adj" fmla="val 50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424446"/>
                  </a:solidFill>
                  <a:latin typeface="微软雅黑" panose="020B0503020204020204" pitchFamily="34" charset="-122"/>
                  <a:ea typeface="微软雅黑" panose="020B0503020204020204" pitchFamily="34" charset="-122"/>
                </a:rPr>
                <a:t>校园文化</a:t>
              </a:r>
              <a:endParaRPr lang="en-US" altLang="zh-CN" sz="1200" dirty="0">
                <a:solidFill>
                  <a:srgbClr val="424446"/>
                </a:solidFill>
                <a:latin typeface="微软雅黑" panose="020B0503020204020204" pitchFamily="34" charset="-122"/>
                <a:ea typeface="微软雅黑" panose="020B0503020204020204" pitchFamily="34" charset="-122"/>
              </a:endParaRPr>
            </a:p>
          </p:txBody>
        </p:sp>
        <p:cxnSp>
          <p:nvCxnSpPr>
            <p:cNvPr id="16" name="肘形连接符 15"/>
            <p:cNvCxnSpPr>
              <a:stCxn id="65" idx="0"/>
              <a:endCxn id="8" idx="0"/>
            </p:cNvCxnSpPr>
            <p:nvPr/>
          </p:nvCxnSpPr>
          <p:spPr>
            <a:xfrm rot="5400000">
              <a:off x="3822143" y="-206502"/>
              <a:ext cx="767276" cy="3764764"/>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肘形连接符 16"/>
            <p:cNvCxnSpPr>
              <a:stCxn id="65" idx="0"/>
              <a:endCxn id="15" idx="0"/>
            </p:cNvCxnSpPr>
            <p:nvPr/>
          </p:nvCxnSpPr>
          <p:spPr>
            <a:xfrm rot="16200000" flipH="1">
              <a:off x="7332731" y="47674"/>
              <a:ext cx="767276" cy="3256412"/>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肘形连接符 17"/>
            <p:cNvCxnSpPr>
              <a:stCxn id="65" idx="0"/>
              <a:endCxn id="14" idx="0"/>
            </p:cNvCxnSpPr>
            <p:nvPr/>
          </p:nvCxnSpPr>
          <p:spPr>
            <a:xfrm rot="16200000" flipH="1">
              <a:off x="6794801" y="585603"/>
              <a:ext cx="767276" cy="2180553"/>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65" idx="0"/>
              <a:endCxn id="13" idx="0"/>
            </p:cNvCxnSpPr>
            <p:nvPr/>
          </p:nvCxnSpPr>
          <p:spPr>
            <a:xfrm rot="16200000" flipH="1">
              <a:off x="6180033" y="1200371"/>
              <a:ext cx="767276" cy="951017"/>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肘形连接符 19"/>
            <p:cNvCxnSpPr>
              <a:stCxn id="65" idx="0"/>
              <a:endCxn id="10" idx="0"/>
            </p:cNvCxnSpPr>
            <p:nvPr/>
          </p:nvCxnSpPr>
          <p:spPr>
            <a:xfrm rot="5400000">
              <a:off x="4449844" y="421199"/>
              <a:ext cx="767276" cy="2509362"/>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肘形连接符 20"/>
            <p:cNvCxnSpPr>
              <a:stCxn id="65" idx="0"/>
              <a:endCxn id="11" idx="0"/>
            </p:cNvCxnSpPr>
            <p:nvPr/>
          </p:nvCxnSpPr>
          <p:spPr>
            <a:xfrm rot="5400000">
              <a:off x="5101717" y="1073072"/>
              <a:ext cx="767276" cy="1205616"/>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圆角矩形 21"/>
            <p:cNvSpPr/>
            <p:nvPr/>
          </p:nvSpPr>
          <p:spPr>
            <a:xfrm>
              <a:off x="2037658" y="4190236"/>
              <a:ext cx="599663" cy="1255218"/>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化工学院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3159369" y="4190239"/>
              <a:ext cx="599663" cy="1272646"/>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制药学院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4323212" y="4190239"/>
              <a:ext cx="599663" cy="1272646"/>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建工学院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5508122" y="4190235"/>
              <a:ext cx="599663" cy="1255217"/>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艺术学院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6703564" y="4190235"/>
              <a:ext cx="599663" cy="1255217"/>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信息学院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8868041" y="4190239"/>
              <a:ext cx="599663" cy="1220359"/>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经管学院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9968683" y="4190238"/>
              <a:ext cx="599663" cy="1220360"/>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检测学院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29" name="肘形连接符 28"/>
            <p:cNvCxnSpPr>
              <a:stCxn id="22" idx="0"/>
              <a:endCxn id="30" idx="3"/>
            </p:cNvCxnSpPr>
            <p:nvPr/>
          </p:nvCxnSpPr>
          <p:spPr>
            <a:xfrm rot="5400000" flipH="1" flipV="1">
              <a:off x="4063904" y="2031256"/>
              <a:ext cx="432567" cy="3885395"/>
            </a:xfrm>
            <a:prstGeom prst="bentConnector2">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flipH="1">
              <a:off x="6222884" y="3721669"/>
              <a:ext cx="7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cxnSp>
          <p:nvCxnSpPr>
            <p:cNvPr id="31" name="肘形连接符 30"/>
            <p:cNvCxnSpPr>
              <a:stCxn id="23" idx="0"/>
              <a:endCxn id="30" idx="3"/>
            </p:cNvCxnSpPr>
            <p:nvPr/>
          </p:nvCxnSpPr>
          <p:spPr>
            <a:xfrm rot="5400000" flipH="1" flipV="1">
              <a:off x="4624758" y="2592113"/>
              <a:ext cx="432570" cy="2763684"/>
            </a:xfrm>
            <a:prstGeom prst="bentConnector2">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肘形连接符 31"/>
            <p:cNvCxnSpPr>
              <a:stCxn id="24" idx="0"/>
              <a:endCxn id="30" idx="3"/>
            </p:cNvCxnSpPr>
            <p:nvPr/>
          </p:nvCxnSpPr>
          <p:spPr>
            <a:xfrm rot="5400000" flipH="1" flipV="1">
              <a:off x="5206679" y="3174034"/>
              <a:ext cx="432570" cy="1599841"/>
            </a:xfrm>
            <a:prstGeom prst="bentConnector2">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肘形连接符 32"/>
            <p:cNvCxnSpPr>
              <a:stCxn id="28" idx="0"/>
              <a:endCxn id="30" idx="1"/>
            </p:cNvCxnSpPr>
            <p:nvPr/>
          </p:nvCxnSpPr>
          <p:spPr>
            <a:xfrm rot="16200000" flipV="1">
              <a:off x="8065416" y="1987139"/>
              <a:ext cx="432568" cy="3973630"/>
            </a:xfrm>
            <a:prstGeom prst="bentConnector2">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肘形连接符 33"/>
            <p:cNvCxnSpPr>
              <a:stCxn id="27" idx="0"/>
              <a:endCxn id="30" idx="1"/>
            </p:cNvCxnSpPr>
            <p:nvPr/>
          </p:nvCxnSpPr>
          <p:spPr>
            <a:xfrm rot="16200000" flipV="1">
              <a:off x="7515095" y="2537460"/>
              <a:ext cx="432570" cy="2872988"/>
            </a:xfrm>
            <a:prstGeom prst="bentConnector2">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肘形连接符 34"/>
            <p:cNvCxnSpPr>
              <a:stCxn id="26" idx="0"/>
              <a:endCxn id="30" idx="1"/>
            </p:cNvCxnSpPr>
            <p:nvPr/>
          </p:nvCxnSpPr>
          <p:spPr>
            <a:xfrm rot="16200000" flipV="1">
              <a:off x="6432857" y="3619698"/>
              <a:ext cx="432567" cy="708511"/>
            </a:xfrm>
            <a:prstGeom prst="bentConnector2">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flipH="1">
              <a:off x="6197484" y="3000839"/>
              <a:ext cx="7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cxnSp>
          <p:nvCxnSpPr>
            <p:cNvPr id="37" name="肘形连接符 36"/>
            <p:cNvCxnSpPr>
              <a:stCxn id="8" idx="2"/>
              <a:endCxn id="36" idx="3"/>
            </p:cNvCxnSpPr>
            <p:nvPr/>
          </p:nvCxnSpPr>
          <p:spPr>
            <a:xfrm rot="16200000" flipH="1">
              <a:off x="4082443" y="921797"/>
              <a:ext cx="355997" cy="3874085"/>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38" name="肘形连接符 37"/>
            <p:cNvCxnSpPr>
              <a:stCxn id="15" idx="2"/>
              <a:endCxn id="36" idx="1"/>
            </p:cNvCxnSpPr>
            <p:nvPr/>
          </p:nvCxnSpPr>
          <p:spPr>
            <a:xfrm rot="5400000">
              <a:off x="7629032" y="1321295"/>
              <a:ext cx="355997" cy="3075091"/>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39" name="肘形连接符 38"/>
            <p:cNvCxnSpPr>
              <a:stCxn id="14" idx="2"/>
              <a:endCxn id="36" idx="1"/>
            </p:cNvCxnSpPr>
            <p:nvPr/>
          </p:nvCxnSpPr>
          <p:spPr>
            <a:xfrm rot="5400000">
              <a:off x="7091102" y="1859224"/>
              <a:ext cx="355997" cy="1999232"/>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0" name="肘形连接符 39"/>
            <p:cNvCxnSpPr>
              <a:stCxn id="10" idx="2"/>
              <a:endCxn id="36" idx="3"/>
            </p:cNvCxnSpPr>
            <p:nvPr/>
          </p:nvCxnSpPr>
          <p:spPr>
            <a:xfrm rot="16200000" flipH="1">
              <a:off x="4710144" y="1549498"/>
              <a:ext cx="355997" cy="2618683"/>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1" name="肘形连接符 40"/>
            <p:cNvCxnSpPr>
              <a:stCxn id="11" idx="2"/>
              <a:endCxn id="36" idx="3"/>
            </p:cNvCxnSpPr>
            <p:nvPr/>
          </p:nvCxnSpPr>
          <p:spPr>
            <a:xfrm rot="16200000" flipH="1">
              <a:off x="5362017" y="2201371"/>
              <a:ext cx="355997" cy="1314937"/>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2" name="肘形连接符 41"/>
            <p:cNvCxnSpPr>
              <a:stCxn id="13" idx="2"/>
              <a:endCxn id="36" idx="1"/>
            </p:cNvCxnSpPr>
            <p:nvPr/>
          </p:nvCxnSpPr>
          <p:spPr>
            <a:xfrm rot="5400000">
              <a:off x="6476334" y="2473992"/>
              <a:ext cx="355997" cy="769696"/>
            </a:xfrm>
            <a:prstGeom prst="bentConnector2">
              <a:avLst/>
            </a:prstGeom>
            <a:ln w="28575"/>
          </p:spPr>
          <p:style>
            <a:lnRef idx="1">
              <a:schemeClr val="accent1"/>
            </a:lnRef>
            <a:fillRef idx="0">
              <a:schemeClr val="accent1"/>
            </a:fillRef>
            <a:effectRef idx="0">
              <a:schemeClr val="accent1"/>
            </a:effectRef>
            <a:fontRef idx="minor">
              <a:schemeClr val="tx1"/>
            </a:fontRef>
          </p:style>
        </p:cxnSp>
        <p:sp>
          <p:nvSpPr>
            <p:cNvPr id="43" name="上下箭头 42"/>
            <p:cNvSpPr/>
            <p:nvPr/>
          </p:nvSpPr>
          <p:spPr>
            <a:xfrm>
              <a:off x="5999146" y="3171325"/>
              <a:ext cx="456962" cy="497166"/>
            </a:xfrm>
            <a:prstGeom prst="upDownArrow">
              <a:avLst>
                <a:gd name="adj1" fmla="val 36386"/>
                <a:gd name="adj2" fmla="val 29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44" name="矩形 43"/>
            <p:cNvSpPr/>
            <p:nvPr/>
          </p:nvSpPr>
          <p:spPr>
            <a:xfrm flipH="1">
              <a:off x="6169219" y="5618017"/>
              <a:ext cx="360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cxnSp>
          <p:nvCxnSpPr>
            <p:cNvPr id="45" name="肘形连接符 44"/>
            <p:cNvCxnSpPr>
              <a:stCxn id="22" idx="2"/>
              <a:endCxn id="44" idx="3"/>
            </p:cNvCxnSpPr>
            <p:nvPr/>
          </p:nvCxnSpPr>
          <p:spPr>
            <a:xfrm rot="16200000" flipH="1">
              <a:off x="4158072" y="3624870"/>
              <a:ext cx="190562" cy="3831729"/>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6" name="肘形连接符 45"/>
            <p:cNvCxnSpPr>
              <a:stCxn id="23" idx="2"/>
              <a:endCxn id="44" idx="3"/>
            </p:cNvCxnSpPr>
            <p:nvPr/>
          </p:nvCxnSpPr>
          <p:spPr>
            <a:xfrm rot="16200000" flipH="1">
              <a:off x="4727644" y="4194441"/>
              <a:ext cx="173133" cy="2710019"/>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7" name="肘形连接符 46"/>
            <p:cNvCxnSpPr>
              <a:stCxn id="24" idx="2"/>
              <a:endCxn id="44" idx="3"/>
            </p:cNvCxnSpPr>
            <p:nvPr/>
          </p:nvCxnSpPr>
          <p:spPr>
            <a:xfrm rot="16200000" flipH="1">
              <a:off x="5309565" y="4776362"/>
              <a:ext cx="173133" cy="1546176"/>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8" name="肘形连接符 47"/>
            <p:cNvCxnSpPr>
              <a:stCxn id="28" idx="2"/>
              <a:endCxn id="44" idx="1"/>
            </p:cNvCxnSpPr>
            <p:nvPr/>
          </p:nvCxnSpPr>
          <p:spPr>
            <a:xfrm rot="5400000">
              <a:off x="8124159" y="3491660"/>
              <a:ext cx="225419" cy="4063296"/>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9" name="肘形连接符 48"/>
            <p:cNvCxnSpPr>
              <a:stCxn id="27" idx="2"/>
              <a:endCxn id="44" idx="1"/>
            </p:cNvCxnSpPr>
            <p:nvPr/>
          </p:nvCxnSpPr>
          <p:spPr>
            <a:xfrm rot="5400000">
              <a:off x="7573837" y="4041982"/>
              <a:ext cx="225420" cy="2962653"/>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50" name="肘形连接符 49"/>
            <p:cNvCxnSpPr>
              <a:stCxn id="26" idx="2"/>
              <a:endCxn id="44" idx="1"/>
            </p:cNvCxnSpPr>
            <p:nvPr/>
          </p:nvCxnSpPr>
          <p:spPr>
            <a:xfrm rot="5400000">
              <a:off x="6509025" y="5141647"/>
              <a:ext cx="190565" cy="798176"/>
            </a:xfrm>
            <a:prstGeom prst="bentConnector2">
              <a:avLst/>
            </a:prstGeom>
            <a:ln w="28575"/>
          </p:spPr>
          <p:style>
            <a:lnRef idx="1">
              <a:schemeClr val="accent1"/>
            </a:lnRef>
            <a:fillRef idx="0">
              <a:schemeClr val="accent1"/>
            </a:fillRef>
            <a:effectRef idx="0">
              <a:schemeClr val="accent1"/>
            </a:effectRef>
            <a:fontRef idx="minor">
              <a:schemeClr val="tx1"/>
            </a:fontRef>
          </p:style>
        </p:cxnSp>
        <p:sp>
          <p:nvSpPr>
            <p:cNvPr id="51" name="圆角矩形 50"/>
            <p:cNvSpPr/>
            <p:nvPr/>
          </p:nvSpPr>
          <p:spPr>
            <a:xfrm>
              <a:off x="9878951" y="2059518"/>
              <a:ext cx="733623" cy="621324"/>
            </a:xfrm>
            <a:prstGeom prst="roundRect">
              <a:avLst>
                <a:gd name="adj" fmla="val 50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rgbClr val="424446"/>
                  </a:solidFill>
                  <a:latin typeface="微软雅黑" panose="020B0503020204020204" pitchFamily="34" charset="-122"/>
                  <a:ea typeface="微软雅黑" panose="020B0503020204020204" pitchFamily="34" charset="-122"/>
                </a:rPr>
                <a:t>校园建设</a:t>
              </a:r>
              <a:endParaRPr lang="en-US" altLang="zh-CN" sz="1200" dirty="0">
                <a:solidFill>
                  <a:srgbClr val="424446"/>
                </a:solidFill>
                <a:latin typeface="微软雅黑" panose="020B0503020204020204" pitchFamily="34" charset="-122"/>
                <a:ea typeface="微软雅黑" panose="020B0503020204020204" pitchFamily="34" charset="-122"/>
              </a:endParaRPr>
            </a:p>
          </p:txBody>
        </p:sp>
        <p:cxnSp>
          <p:nvCxnSpPr>
            <p:cNvPr id="52" name="肘形连接符 51"/>
            <p:cNvCxnSpPr>
              <a:stCxn id="65" idx="0"/>
              <a:endCxn id="12" idx="0"/>
            </p:cNvCxnSpPr>
            <p:nvPr/>
          </p:nvCxnSpPr>
          <p:spPr>
            <a:xfrm rot="5400000">
              <a:off x="5584574" y="1555929"/>
              <a:ext cx="767276" cy="239902"/>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肘形连接符 52"/>
            <p:cNvCxnSpPr>
              <a:stCxn id="65" idx="0"/>
              <a:endCxn id="51" idx="0"/>
            </p:cNvCxnSpPr>
            <p:nvPr/>
          </p:nvCxnSpPr>
          <p:spPr>
            <a:xfrm rot="16200000" flipH="1">
              <a:off x="7783325" y="-402920"/>
              <a:ext cx="767276" cy="4157600"/>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肘形连接符 53"/>
            <p:cNvCxnSpPr>
              <a:stCxn id="12" idx="2"/>
              <a:endCxn id="36" idx="3"/>
            </p:cNvCxnSpPr>
            <p:nvPr/>
          </p:nvCxnSpPr>
          <p:spPr>
            <a:xfrm rot="16200000" flipH="1">
              <a:off x="5844874" y="2684228"/>
              <a:ext cx="355997" cy="349223"/>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55" name="肘形连接符 54"/>
            <p:cNvCxnSpPr>
              <a:stCxn id="51" idx="2"/>
              <a:endCxn id="36" idx="1"/>
            </p:cNvCxnSpPr>
            <p:nvPr/>
          </p:nvCxnSpPr>
          <p:spPr>
            <a:xfrm rot="5400000">
              <a:off x="8079626" y="870701"/>
              <a:ext cx="355997" cy="3976279"/>
            </a:xfrm>
            <a:prstGeom prst="bentConnector2">
              <a:avLst/>
            </a:prstGeom>
            <a:ln w="28575"/>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728473" y="1440873"/>
              <a:ext cx="408485" cy="1801091"/>
            </a:xfrm>
            <a:prstGeom prst="rect">
              <a:avLst/>
            </a:prstGeom>
            <a:solidFill>
              <a:srgbClr val="424446">
                <a:alpha val="28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latin typeface="微软雅黑"/>
                <a:ea typeface="微软雅黑"/>
                <a:cs typeface="微软雅黑"/>
              </a:endParaRPr>
            </a:p>
          </p:txBody>
        </p:sp>
        <p:sp>
          <p:nvSpPr>
            <p:cNvPr id="57" name="矩形 56"/>
            <p:cNvSpPr/>
            <p:nvPr/>
          </p:nvSpPr>
          <p:spPr>
            <a:xfrm>
              <a:off x="715819" y="3536641"/>
              <a:ext cx="408485" cy="2376300"/>
            </a:xfrm>
            <a:prstGeom prst="rect">
              <a:avLst/>
            </a:prstGeom>
            <a:solidFill>
              <a:srgbClr val="5B9BD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58" name="等腰三角形 57"/>
            <p:cNvSpPr/>
            <p:nvPr/>
          </p:nvSpPr>
          <p:spPr>
            <a:xfrm rot="5400000">
              <a:off x="326843" y="2271526"/>
              <a:ext cx="1801466" cy="19982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cxnSp>
          <p:nvCxnSpPr>
            <p:cNvPr id="59" name="肘形连接符 58"/>
            <p:cNvCxnSpPr>
              <a:endCxn id="25" idx="0"/>
            </p:cNvCxnSpPr>
            <p:nvPr/>
          </p:nvCxnSpPr>
          <p:spPr>
            <a:xfrm>
              <a:off x="5799834" y="3757670"/>
              <a:ext cx="8118" cy="432567"/>
            </a:xfrm>
            <a:prstGeom prst="bentConnector2">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肘形连接符 59"/>
            <p:cNvCxnSpPr>
              <a:endCxn id="25" idx="2"/>
            </p:cNvCxnSpPr>
            <p:nvPr/>
          </p:nvCxnSpPr>
          <p:spPr>
            <a:xfrm flipV="1">
              <a:off x="5710169" y="5445454"/>
              <a:ext cx="97785" cy="190564"/>
            </a:xfrm>
            <a:prstGeom prst="bentConnector2">
              <a:avLst/>
            </a:prstGeom>
            <a:ln w="28575"/>
          </p:spPr>
          <p:style>
            <a:lnRef idx="1">
              <a:schemeClr val="accent1"/>
            </a:lnRef>
            <a:fillRef idx="0">
              <a:schemeClr val="accent1"/>
            </a:fillRef>
            <a:effectRef idx="0">
              <a:schemeClr val="accent1"/>
            </a:effectRef>
            <a:fontRef idx="minor">
              <a:schemeClr val="tx1"/>
            </a:fontRef>
          </p:style>
        </p:cxnSp>
        <p:sp>
          <p:nvSpPr>
            <p:cNvPr id="61" name="等腰三角形 60"/>
            <p:cNvSpPr/>
            <p:nvPr/>
          </p:nvSpPr>
          <p:spPr>
            <a:xfrm rot="5400000">
              <a:off x="70480" y="4553058"/>
              <a:ext cx="2395087" cy="313685"/>
            </a:xfrm>
            <a:prstGeom prst="triangle">
              <a:avLst/>
            </a:prstGeom>
            <a:solidFill>
              <a:srgbClr val="424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62" name="文本框 61"/>
            <p:cNvSpPr txBox="1"/>
            <p:nvPr/>
          </p:nvSpPr>
          <p:spPr>
            <a:xfrm>
              <a:off x="702442" y="1411923"/>
              <a:ext cx="474536" cy="1850238"/>
            </a:xfrm>
            <a:prstGeom prst="rect">
              <a:avLst/>
            </a:prstGeom>
            <a:noFill/>
          </p:spPr>
          <p:txBody>
            <a:bodyPr vert="eaVert" wrap="none" rtlCol="0">
              <a:spAutoFit/>
            </a:bodyPr>
            <a:lstStyle/>
            <a:p>
              <a:r>
                <a:rPr lang="zh-CN" altLang="en-US" sz="1400" dirty="0" smtClean="0">
                  <a:solidFill>
                    <a:schemeClr val="bg1"/>
                  </a:solidFill>
                  <a:latin typeface="微软雅黑"/>
                  <a:ea typeface="微软雅黑"/>
                  <a:cs typeface="微软雅黑"/>
                </a:rPr>
                <a:t>学院</a:t>
              </a:r>
              <a:r>
                <a:rPr lang="zh-CN" altLang="en-US" sz="1400" b="1" dirty="0" smtClean="0">
                  <a:solidFill>
                    <a:schemeClr val="bg1"/>
                  </a:solidFill>
                  <a:latin typeface="微软雅黑"/>
                  <a:ea typeface="微软雅黑"/>
                  <a:cs typeface="微软雅黑"/>
                </a:rPr>
                <a:t>专项规划</a:t>
              </a:r>
              <a:endParaRPr lang="zh-CN" altLang="en-US" sz="1400" b="1" dirty="0">
                <a:solidFill>
                  <a:schemeClr val="bg1"/>
                </a:solidFill>
                <a:latin typeface="微软雅黑"/>
                <a:ea typeface="微软雅黑"/>
                <a:cs typeface="微软雅黑"/>
              </a:endParaRPr>
            </a:p>
          </p:txBody>
        </p:sp>
        <p:sp>
          <p:nvSpPr>
            <p:cNvPr id="63" name="文本框 62"/>
            <p:cNvSpPr txBox="1"/>
            <p:nvPr/>
          </p:nvSpPr>
          <p:spPr>
            <a:xfrm>
              <a:off x="702808" y="3716372"/>
              <a:ext cx="474536" cy="2134265"/>
            </a:xfrm>
            <a:prstGeom prst="rect">
              <a:avLst/>
            </a:prstGeom>
            <a:noFill/>
          </p:spPr>
          <p:txBody>
            <a:bodyPr vert="eaVert" wrap="none" rtlCol="0">
              <a:spAutoFit/>
            </a:bodyPr>
            <a:lstStyle/>
            <a:p>
              <a:r>
                <a:rPr lang="zh-CN" altLang="en-US" sz="1400" dirty="0">
                  <a:solidFill>
                    <a:schemeClr val="bg1"/>
                  </a:solidFill>
                  <a:latin typeface="微软雅黑"/>
                  <a:ea typeface="微软雅黑"/>
                  <a:cs typeface="微软雅黑"/>
                </a:rPr>
                <a:t>二级学院子规划</a:t>
              </a:r>
            </a:p>
          </p:txBody>
        </p:sp>
      </p:grpSp>
      <p:sp>
        <p:nvSpPr>
          <p:cNvPr id="67" name="矩形 66"/>
          <p:cNvSpPr/>
          <p:nvPr/>
        </p:nvSpPr>
        <p:spPr>
          <a:xfrm>
            <a:off x="744987" y="1537335"/>
            <a:ext cx="4895131" cy="507793"/>
          </a:xfrm>
          <a:prstGeom prst="rect">
            <a:avLst/>
          </a:prstGeom>
        </p:spPr>
        <p:txBody>
          <a:bodyPr wrap="square" lIns="91402" tIns="45701" rIns="91402" bIns="45701">
            <a:spAutoFit/>
          </a:bodyPr>
          <a:lstStyle/>
          <a:p>
            <a:pPr marL="256990" indent="-256990">
              <a:lnSpc>
                <a:spcPct val="150000"/>
              </a:lnSpc>
              <a:buFont typeface="Wingdings" charset="2"/>
              <a:buChar char="n"/>
            </a:pPr>
            <a:r>
              <a:rPr lang="zh-CN" altLang="en-US" dirty="0">
                <a:solidFill>
                  <a:srgbClr val="571415"/>
                </a:solidFill>
                <a:latin typeface="微软雅黑" pitchFamily="34" charset="-122"/>
                <a:ea typeface="微软雅黑" pitchFamily="34" charset="-122"/>
              </a:rPr>
              <a:t>形成上下衔接、左右呼应的</a:t>
            </a:r>
            <a:r>
              <a:rPr lang="zh-CN" altLang="en-US" dirty="0">
                <a:solidFill>
                  <a:srgbClr val="571415"/>
                </a:solidFill>
                <a:latin typeface="微软雅黑" pitchFamily="34" charset="-122"/>
                <a:ea typeface="微软雅黑" pitchFamily="34" charset="-122"/>
                <a:hlinkClick r:id="rId7" action="ppaction://hlinkfile"/>
              </a:rPr>
              <a:t>目标链</a:t>
            </a:r>
            <a:endParaRPr lang="en-US" altLang="zh-CN" dirty="0">
              <a:solidFill>
                <a:srgbClr val="571415"/>
              </a:solidFill>
              <a:latin typeface="微软雅黑" pitchFamily="34" charset="-122"/>
              <a:ea typeface="微软雅黑" pitchFamily="34" charset="-122"/>
            </a:endParaRPr>
          </a:p>
        </p:txBody>
      </p:sp>
      <p:sp>
        <p:nvSpPr>
          <p:cNvPr id="69" name="圆角矩形 68"/>
          <p:cNvSpPr/>
          <p:nvPr/>
        </p:nvSpPr>
        <p:spPr>
          <a:xfrm>
            <a:off x="6378498" y="4308802"/>
            <a:ext cx="505612" cy="771399"/>
          </a:xfrm>
          <a:prstGeom prst="roundRect">
            <a:avLst>
              <a:gd name="adj" fmla="val 5039"/>
            </a:avLst>
          </a:prstGeom>
          <a:solidFill>
            <a:srgbClr val="424446"/>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机电学院</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70" name="肘形连接符 69"/>
          <p:cNvCxnSpPr>
            <a:stCxn id="69" idx="0"/>
          </p:cNvCxnSpPr>
          <p:nvPr/>
        </p:nvCxnSpPr>
        <p:spPr>
          <a:xfrm rot="16200000" flipV="1">
            <a:off x="5376646" y="3054142"/>
            <a:ext cx="273430" cy="2235887"/>
          </a:xfrm>
          <a:prstGeom prst="bentConnector2">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肘形连接符 70"/>
          <p:cNvCxnSpPr>
            <a:stCxn id="69" idx="2"/>
          </p:cNvCxnSpPr>
          <p:nvPr/>
        </p:nvCxnSpPr>
        <p:spPr>
          <a:xfrm rot="5400000">
            <a:off x="5404314" y="3995701"/>
            <a:ext cx="142490" cy="2311491"/>
          </a:xfrm>
          <a:prstGeom prst="bentConnector2">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00824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00249" y="1372722"/>
            <a:ext cx="9043752" cy="35460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4" name="矩形 3"/>
          <p:cNvSpPr/>
          <p:nvPr/>
        </p:nvSpPr>
        <p:spPr>
          <a:xfrm>
            <a:off x="592622" y="1357545"/>
            <a:ext cx="4843253" cy="507831"/>
          </a:xfrm>
          <a:prstGeom prst="rect">
            <a:avLst/>
          </a:prstGeom>
        </p:spPr>
        <p:txBody>
          <a:bodyPr wrap="square">
            <a:spAutoFit/>
          </a:bodyPr>
          <a:lstStyle/>
          <a:p>
            <a:pPr marL="257098" indent="-257098">
              <a:lnSpc>
                <a:spcPct val="150000"/>
              </a:lnSpc>
              <a:buFont typeface="Wingdings" charset="2"/>
              <a:buChar char="n"/>
            </a:pPr>
            <a:r>
              <a:rPr lang="zh-CN" altLang="en-US" dirty="0">
                <a:solidFill>
                  <a:srgbClr val="571415"/>
                </a:solidFill>
                <a:latin typeface="微软雅黑" pitchFamily="34" charset="-122"/>
                <a:ea typeface="微软雅黑" pitchFamily="34" charset="-122"/>
              </a:rPr>
              <a:t>学院－二级学院形成规划执行链</a:t>
            </a:r>
            <a:endParaRPr lang="en-US" altLang="zh-CN" dirty="0">
              <a:solidFill>
                <a:srgbClr val="571415"/>
              </a:solidFill>
              <a:latin typeface="微软雅黑" pitchFamily="34" charset="-122"/>
              <a:ea typeface="微软雅黑" pitchFamily="34" charset="-122"/>
            </a:endParaRPr>
          </a:p>
        </p:txBody>
      </p:sp>
      <p:sp>
        <p:nvSpPr>
          <p:cNvPr id="5" name="Rectangle 2"/>
          <p:cNvSpPr txBox="1">
            <a:spLocks noChangeArrowheads="1"/>
          </p:cNvSpPr>
          <p:nvPr/>
        </p:nvSpPr>
        <p:spPr>
          <a:xfrm>
            <a:off x="592618" y="4327223"/>
            <a:ext cx="2914806" cy="428513"/>
          </a:xfrm>
          <a:prstGeom prst="rect">
            <a:avLst/>
          </a:prstGeom>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rgbClr val="800000"/>
                </a:solidFill>
                <a:latin typeface="微软雅黑"/>
                <a:ea typeface="微软雅黑"/>
                <a:cs typeface="微软雅黑"/>
              </a:rPr>
              <a:t>总规划与子规划形成目标链</a:t>
            </a:r>
          </a:p>
        </p:txBody>
      </p:sp>
      <p:sp>
        <p:nvSpPr>
          <p:cNvPr id="6" name="Text Box 3"/>
          <p:cNvSpPr txBox="1">
            <a:spLocks noChangeArrowheads="1"/>
          </p:cNvSpPr>
          <p:nvPr/>
        </p:nvSpPr>
        <p:spPr bwMode="auto">
          <a:xfrm>
            <a:off x="1872282" y="3053978"/>
            <a:ext cx="1808974" cy="276999"/>
          </a:xfrm>
          <a:prstGeom prst="rect">
            <a:avLst/>
          </a:prstGeom>
          <a:solidFill>
            <a:srgbClr val="FF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endParaRPr lang="zh-CN" altLang="en-US" sz="1200">
              <a:latin typeface="微软雅黑"/>
              <a:ea typeface="微软雅黑"/>
              <a:cs typeface="微软雅黑"/>
            </a:endParaRPr>
          </a:p>
        </p:txBody>
      </p:sp>
      <p:sp>
        <p:nvSpPr>
          <p:cNvPr id="7" name="AutoShape 7"/>
          <p:cNvSpPr>
            <a:spLocks noChangeArrowheads="1"/>
          </p:cNvSpPr>
          <p:nvPr/>
        </p:nvSpPr>
        <p:spPr bwMode="auto">
          <a:xfrm>
            <a:off x="658278" y="2643430"/>
            <a:ext cx="1142702" cy="1047478"/>
          </a:xfrm>
          <a:prstGeom prst="homePlate">
            <a:avLst>
              <a:gd name="adj" fmla="val 25000"/>
            </a:avLst>
          </a:prstGeom>
          <a:solidFill>
            <a:srgbClr val="137C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600" dirty="0">
                <a:solidFill>
                  <a:schemeClr val="bg1"/>
                </a:solidFill>
                <a:latin typeface="微软雅黑"/>
                <a:ea typeface="微软雅黑"/>
                <a:cs typeface="微软雅黑"/>
              </a:rPr>
              <a:t>总规划</a:t>
            </a:r>
          </a:p>
        </p:txBody>
      </p:sp>
      <p:sp>
        <p:nvSpPr>
          <p:cNvPr id="8" name="AutoShape 8"/>
          <p:cNvSpPr>
            <a:spLocks noChangeArrowheads="1"/>
          </p:cNvSpPr>
          <p:nvPr/>
        </p:nvSpPr>
        <p:spPr bwMode="auto">
          <a:xfrm>
            <a:off x="1827843" y="2625461"/>
            <a:ext cx="2243424" cy="282042"/>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400" dirty="0">
                <a:latin typeface="微软雅黑"/>
                <a:ea typeface="微软雅黑"/>
                <a:cs typeface="微软雅黑"/>
              </a:rPr>
              <a:t>科技与校企合作</a:t>
            </a:r>
            <a:r>
              <a:rPr lang="en-US" altLang="zh-CN" sz="1400" dirty="0">
                <a:latin typeface="微软雅黑"/>
                <a:ea typeface="微软雅黑"/>
                <a:cs typeface="微软雅黑"/>
              </a:rPr>
              <a:t>         </a:t>
            </a:r>
            <a:endParaRPr lang="zh-CN" altLang="en-US" sz="1400" dirty="0">
              <a:latin typeface="微软雅黑"/>
              <a:ea typeface="微软雅黑"/>
              <a:cs typeface="微软雅黑"/>
            </a:endParaRPr>
          </a:p>
        </p:txBody>
      </p:sp>
      <p:sp>
        <p:nvSpPr>
          <p:cNvPr id="9" name="AutoShape 9"/>
          <p:cNvSpPr>
            <a:spLocks noChangeArrowheads="1"/>
          </p:cNvSpPr>
          <p:nvPr/>
        </p:nvSpPr>
        <p:spPr bwMode="auto">
          <a:xfrm>
            <a:off x="1827843" y="3006361"/>
            <a:ext cx="2243424" cy="282042"/>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400" dirty="0">
                <a:latin typeface="微软雅黑"/>
                <a:ea typeface="微软雅黑"/>
                <a:cs typeface="微软雅黑"/>
              </a:rPr>
              <a:t>师资队伍建设</a:t>
            </a:r>
          </a:p>
        </p:txBody>
      </p:sp>
      <p:sp>
        <p:nvSpPr>
          <p:cNvPr id="10" name="AutoShape 10"/>
          <p:cNvSpPr>
            <a:spLocks noChangeArrowheads="1"/>
          </p:cNvSpPr>
          <p:nvPr/>
        </p:nvSpPr>
        <p:spPr bwMode="auto">
          <a:xfrm>
            <a:off x="1827843" y="3387262"/>
            <a:ext cx="2243424" cy="282042"/>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400" dirty="0">
                <a:latin typeface="微软雅黑"/>
                <a:ea typeface="微软雅黑"/>
                <a:cs typeface="微软雅黑"/>
              </a:rPr>
              <a:t>内部质量保证体系建设</a:t>
            </a:r>
          </a:p>
        </p:txBody>
      </p:sp>
      <p:sp>
        <p:nvSpPr>
          <p:cNvPr id="11" name="Rectangle 2"/>
          <p:cNvSpPr txBox="1">
            <a:spLocks noChangeArrowheads="1"/>
          </p:cNvSpPr>
          <p:nvPr/>
        </p:nvSpPr>
        <p:spPr>
          <a:xfrm>
            <a:off x="5943432" y="4341843"/>
            <a:ext cx="2914806" cy="428513"/>
          </a:xfrm>
          <a:prstGeom prst="rect">
            <a:avLst/>
          </a:prstGeom>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rgbClr val="800000"/>
                </a:solidFill>
                <a:latin typeface="微软雅黑"/>
                <a:ea typeface="微软雅黑"/>
                <a:cs typeface="微软雅黑"/>
              </a:rPr>
              <a:t>规划任务分解形成执行链</a:t>
            </a:r>
          </a:p>
        </p:txBody>
      </p:sp>
      <p:sp>
        <p:nvSpPr>
          <p:cNvPr id="12" name="Text Box 3"/>
          <p:cNvSpPr txBox="1">
            <a:spLocks noChangeArrowheads="1"/>
          </p:cNvSpPr>
          <p:nvPr/>
        </p:nvSpPr>
        <p:spPr bwMode="auto">
          <a:xfrm>
            <a:off x="6915135" y="2698298"/>
            <a:ext cx="1175168" cy="276999"/>
          </a:xfrm>
          <a:prstGeom prst="rect">
            <a:avLst/>
          </a:prstGeom>
          <a:solidFill>
            <a:srgbClr val="FF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endParaRPr lang="zh-CN" altLang="en-US" sz="1200">
              <a:latin typeface="微软雅黑"/>
              <a:ea typeface="微软雅黑"/>
              <a:cs typeface="微软雅黑"/>
            </a:endParaRPr>
          </a:p>
        </p:txBody>
      </p:sp>
      <p:sp>
        <p:nvSpPr>
          <p:cNvPr id="13" name="AutoShape 8"/>
          <p:cNvSpPr>
            <a:spLocks noChangeArrowheads="1"/>
          </p:cNvSpPr>
          <p:nvPr/>
        </p:nvSpPr>
        <p:spPr bwMode="auto">
          <a:xfrm>
            <a:off x="6870696" y="2292177"/>
            <a:ext cx="1752604" cy="231377"/>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400" b="1" dirty="0">
                <a:latin typeface="微软雅黑"/>
                <a:ea typeface="微软雅黑"/>
                <a:cs typeface="微软雅黑"/>
                <a:hlinkClick r:id="rId2" action="ppaction://hlinkfile"/>
              </a:rPr>
              <a:t>专业</a:t>
            </a:r>
            <a:r>
              <a:rPr lang="en-US" altLang="zh-CN" sz="1400" b="1" dirty="0">
                <a:latin typeface="微软雅黑"/>
                <a:ea typeface="微软雅黑"/>
                <a:cs typeface="微软雅黑"/>
                <a:hlinkClick r:id="rId2" action="ppaction://hlinkfile"/>
              </a:rPr>
              <a:t>1</a:t>
            </a:r>
            <a:r>
              <a:rPr lang="zh-CN" altLang="en-US" sz="1400" b="1" dirty="0">
                <a:latin typeface="微软雅黑"/>
                <a:ea typeface="微软雅黑"/>
                <a:cs typeface="微软雅黑"/>
                <a:hlinkClick r:id="rId2" action="ppaction://hlinkfile"/>
              </a:rPr>
              <a:t>建设方案</a:t>
            </a:r>
            <a:r>
              <a:rPr lang="en-US" altLang="zh-CN" sz="1400" dirty="0">
                <a:latin typeface="微软雅黑"/>
                <a:ea typeface="微软雅黑"/>
                <a:cs typeface="微软雅黑"/>
                <a:hlinkClick r:id="rId2" action="ppaction://hlinkfile"/>
              </a:rPr>
              <a:t>         </a:t>
            </a:r>
            <a:endParaRPr lang="zh-CN" altLang="en-US" sz="1400" dirty="0">
              <a:latin typeface="微软雅黑"/>
              <a:ea typeface="微软雅黑"/>
              <a:cs typeface="微软雅黑"/>
            </a:endParaRPr>
          </a:p>
        </p:txBody>
      </p:sp>
      <p:sp>
        <p:nvSpPr>
          <p:cNvPr id="14" name="AutoShape 9"/>
          <p:cNvSpPr>
            <a:spLocks noChangeArrowheads="1"/>
          </p:cNvSpPr>
          <p:nvPr/>
        </p:nvSpPr>
        <p:spPr bwMode="auto">
          <a:xfrm>
            <a:off x="6870696" y="2673077"/>
            <a:ext cx="1752604" cy="231377"/>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400" dirty="0">
                <a:latin typeface="微软雅黑"/>
                <a:ea typeface="微软雅黑"/>
                <a:cs typeface="微软雅黑"/>
              </a:rPr>
              <a:t>专业</a:t>
            </a:r>
            <a:r>
              <a:rPr lang="en-US" altLang="zh-CN" sz="1400" dirty="0">
                <a:latin typeface="微软雅黑"/>
                <a:ea typeface="微软雅黑"/>
                <a:cs typeface="微软雅黑"/>
              </a:rPr>
              <a:t>2</a:t>
            </a:r>
            <a:r>
              <a:rPr lang="zh-CN" altLang="en-US" sz="1400" dirty="0">
                <a:latin typeface="微软雅黑"/>
                <a:ea typeface="微软雅黑"/>
                <a:cs typeface="微软雅黑"/>
              </a:rPr>
              <a:t>建设方案</a:t>
            </a:r>
          </a:p>
        </p:txBody>
      </p:sp>
      <p:sp>
        <p:nvSpPr>
          <p:cNvPr id="15" name="AutoShape 10"/>
          <p:cNvSpPr>
            <a:spLocks noChangeArrowheads="1"/>
          </p:cNvSpPr>
          <p:nvPr/>
        </p:nvSpPr>
        <p:spPr bwMode="auto">
          <a:xfrm>
            <a:off x="6870696" y="3053977"/>
            <a:ext cx="1752604" cy="231377"/>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400" dirty="0">
                <a:latin typeface="微软雅黑"/>
                <a:ea typeface="微软雅黑"/>
                <a:cs typeface="微软雅黑"/>
              </a:rPr>
              <a:t>专业</a:t>
            </a:r>
            <a:r>
              <a:rPr lang="en-US" altLang="zh-CN" sz="1400" dirty="0">
                <a:latin typeface="微软雅黑"/>
                <a:ea typeface="微软雅黑"/>
                <a:cs typeface="微软雅黑"/>
              </a:rPr>
              <a:t>3</a:t>
            </a:r>
            <a:r>
              <a:rPr lang="zh-CN" altLang="en-US" sz="1400" dirty="0">
                <a:latin typeface="微软雅黑"/>
                <a:ea typeface="微软雅黑"/>
                <a:cs typeface="微软雅黑"/>
              </a:rPr>
              <a:t>建设方案</a:t>
            </a:r>
          </a:p>
        </p:txBody>
      </p:sp>
      <p:sp>
        <p:nvSpPr>
          <p:cNvPr id="16" name="AutoShape 12"/>
          <p:cNvSpPr>
            <a:spLocks noChangeArrowheads="1"/>
          </p:cNvSpPr>
          <p:nvPr/>
        </p:nvSpPr>
        <p:spPr bwMode="auto">
          <a:xfrm>
            <a:off x="6870696" y="3434878"/>
            <a:ext cx="1752604" cy="231377"/>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zh-CN" sz="1400" dirty="0">
                <a:latin typeface="微软雅黑"/>
                <a:ea typeface="微软雅黑"/>
                <a:cs typeface="微软雅黑"/>
              </a:rPr>
              <a:t> </a:t>
            </a:r>
            <a:r>
              <a:rPr lang="zh-CN" altLang="en-US" sz="1400" dirty="0">
                <a:latin typeface="微软雅黑"/>
                <a:ea typeface="微软雅黑"/>
                <a:cs typeface="微软雅黑"/>
              </a:rPr>
              <a:t>专业</a:t>
            </a:r>
            <a:r>
              <a:rPr lang="en-US" altLang="zh-CN" sz="1400" dirty="0">
                <a:latin typeface="微软雅黑"/>
                <a:ea typeface="微软雅黑"/>
                <a:cs typeface="微软雅黑"/>
              </a:rPr>
              <a:t>4</a:t>
            </a:r>
            <a:r>
              <a:rPr lang="zh-CN" altLang="en-US" sz="1400" dirty="0">
                <a:latin typeface="微软雅黑"/>
                <a:ea typeface="微软雅黑"/>
                <a:cs typeface="微软雅黑"/>
              </a:rPr>
              <a:t>建设方案</a:t>
            </a:r>
          </a:p>
        </p:txBody>
      </p:sp>
      <p:sp>
        <p:nvSpPr>
          <p:cNvPr id="17" name="AutoShape 13"/>
          <p:cNvSpPr>
            <a:spLocks noChangeArrowheads="1"/>
          </p:cNvSpPr>
          <p:nvPr/>
        </p:nvSpPr>
        <p:spPr bwMode="auto">
          <a:xfrm>
            <a:off x="6870696" y="3815778"/>
            <a:ext cx="1752604" cy="231377"/>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zh-CN" sz="1400" dirty="0">
                <a:latin typeface="微软雅黑"/>
                <a:ea typeface="微软雅黑"/>
                <a:cs typeface="微软雅黑"/>
              </a:rPr>
              <a:t>……</a:t>
            </a:r>
            <a:endParaRPr lang="zh-CN" altLang="en-US" sz="1400" dirty="0">
              <a:latin typeface="微软雅黑"/>
              <a:ea typeface="微软雅黑"/>
              <a:cs typeface="微软雅黑"/>
            </a:endParaRPr>
          </a:p>
        </p:txBody>
      </p:sp>
      <p:sp>
        <p:nvSpPr>
          <p:cNvPr id="18" name="AutoShape 13"/>
          <p:cNvSpPr>
            <a:spLocks noChangeArrowheads="1"/>
          </p:cNvSpPr>
          <p:nvPr/>
        </p:nvSpPr>
        <p:spPr bwMode="auto">
          <a:xfrm>
            <a:off x="1825357" y="3767591"/>
            <a:ext cx="2243424" cy="282042"/>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zh-CN" sz="1400" dirty="0">
                <a:latin typeface="微软雅黑"/>
                <a:ea typeface="微软雅黑"/>
                <a:cs typeface="微软雅黑"/>
              </a:rPr>
              <a:t>………………</a:t>
            </a:r>
            <a:endParaRPr lang="zh-CN" altLang="en-US" sz="1400" dirty="0">
              <a:latin typeface="微软雅黑"/>
              <a:ea typeface="微软雅黑"/>
              <a:cs typeface="微软雅黑"/>
            </a:endParaRPr>
          </a:p>
        </p:txBody>
      </p:sp>
      <p:sp>
        <p:nvSpPr>
          <p:cNvPr id="19" name="AutoShape 8"/>
          <p:cNvSpPr>
            <a:spLocks noChangeArrowheads="1"/>
          </p:cNvSpPr>
          <p:nvPr/>
        </p:nvSpPr>
        <p:spPr bwMode="auto">
          <a:xfrm>
            <a:off x="1844086" y="2265627"/>
            <a:ext cx="2243424" cy="282042"/>
          </a:xfrm>
          <a:prstGeom prst="homePlate">
            <a:avLst>
              <a:gd name="adj" fmla="val 44116"/>
            </a:avLst>
          </a:prstGeom>
          <a:solidFill>
            <a:srgbClr val="EBC88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400" dirty="0">
                <a:latin typeface="微软雅黑"/>
                <a:ea typeface="微软雅黑"/>
                <a:cs typeface="微软雅黑"/>
              </a:rPr>
              <a:t>专业建设</a:t>
            </a:r>
          </a:p>
        </p:txBody>
      </p:sp>
      <p:sp>
        <p:nvSpPr>
          <p:cNvPr id="20" name="AutoShape 7"/>
          <p:cNvSpPr>
            <a:spLocks noChangeArrowheads="1"/>
          </p:cNvSpPr>
          <p:nvPr/>
        </p:nvSpPr>
        <p:spPr bwMode="auto">
          <a:xfrm>
            <a:off x="5319168" y="2661619"/>
            <a:ext cx="1456591" cy="1047478"/>
          </a:xfrm>
          <a:prstGeom prst="homePlate">
            <a:avLst>
              <a:gd name="adj" fmla="val 25000"/>
            </a:avLst>
          </a:prstGeom>
          <a:solidFill>
            <a:srgbClr val="61AB9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600" dirty="0">
                <a:solidFill>
                  <a:schemeClr val="bg1"/>
                </a:solidFill>
                <a:latin typeface="微软雅黑"/>
                <a:ea typeface="微软雅黑"/>
                <a:cs typeface="微软雅黑"/>
              </a:rPr>
              <a:t>二级学院</a:t>
            </a:r>
            <a:endParaRPr lang="en-US" altLang="zh-CN" sz="1600" dirty="0">
              <a:solidFill>
                <a:schemeClr val="bg1"/>
              </a:solidFill>
              <a:latin typeface="微软雅黑"/>
              <a:ea typeface="微软雅黑"/>
              <a:cs typeface="微软雅黑"/>
            </a:endParaRPr>
          </a:p>
          <a:p>
            <a:pPr algn="ctr"/>
            <a:r>
              <a:rPr lang="zh-CN" altLang="en-US" sz="1600" dirty="0">
                <a:solidFill>
                  <a:schemeClr val="bg1"/>
                </a:solidFill>
                <a:latin typeface="微软雅黑"/>
                <a:ea typeface="微软雅黑"/>
                <a:cs typeface="微软雅黑"/>
              </a:rPr>
              <a:t>专业建设规划</a:t>
            </a:r>
          </a:p>
        </p:txBody>
      </p:sp>
      <p:sp>
        <p:nvSpPr>
          <p:cNvPr id="22" name="TextBox 6"/>
          <p:cNvSpPr txBox="1"/>
          <p:nvPr/>
        </p:nvSpPr>
        <p:spPr>
          <a:xfrm>
            <a:off x="744989" y="733335"/>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solidFill>
                  <a:srgbClr val="137C6A"/>
                </a:solidFill>
              </a:rPr>
              <a:t>（</a:t>
            </a:r>
            <a:r>
              <a:rPr lang="zh-CN" altLang="en-US" sz="2000" dirty="0">
                <a:solidFill>
                  <a:srgbClr val="137C6A"/>
                </a:solidFill>
              </a:rPr>
              <a:t>二）完善规划，形成目标体系</a:t>
            </a:r>
            <a:r>
              <a:rPr lang="en-US" altLang="zh-CN" sz="2000" dirty="0">
                <a:solidFill>
                  <a:srgbClr val="137C6A"/>
                </a:solidFill>
              </a:rPr>
              <a:t>    </a:t>
            </a:r>
          </a:p>
        </p:txBody>
      </p:sp>
    </p:spTree>
    <p:extLst>
      <p:ext uri="{BB962C8B-B14F-4D97-AF65-F5344CB8AC3E}">
        <p14:creationId xmlns:p14="http://schemas.microsoft.com/office/powerpoint/2010/main" xmlns="" val="35915233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1" y="1381188"/>
            <a:ext cx="9144000" cy="4333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4" name="矩形 3"/>
          <p:cNvSpPr/>
          <p:nvPr/>
        </p:nvSpPr>
        <p:spPr>
          <a:xfrm>
            <a:off x="630593" y="1357545"/>
            <a:ext cx="8348311" cy="507831"/>
          </a:xfrm>
          <a:prstGeom prst="rect">
            <a:avLst/>
          </a:prstGeom>
        </p:spPr>
        <p:txBody>
          <a:bodyPr wrap="square">
            <a:spAutoFit/>
          </a:bodyPr>
          <a:lstStyle/>
          <a:p>
            <a:pPr marL="257098" indent="-257098">
              <a:lnSpc>
                <a:spcPct val="150000"/>
              </a:lnSpc>
              <a:buFont typeface="Wingdings" charset="2"/>
              <a:buChar char="n"/>
            </a:pPr>
            <a:r>
              <a:rPr lang="zh-CN" altLang="en-US" dirty="0">
                <a:solidFill>
                  <a:srgbClr val="571415"/>
                </a:solidFill>
                <a:latin typeface="微软雅黑" pitchFamily="34" charset="-122"/>
                <a:ea typeface="微软雅黑" pitchFamily="34" charset="-122"/>
              </a:rPr>
              <a:t>落实规划任务于年度工作计划中，制定考核标准，任务完成与绩效考核挂钩</a:t>
            </a:r>
            <a:endParaRPr lang="en-US" altLang="zh-CN" dirty="0">
              <a:solidFill>
                <a:srgbClr val="571415"/>
              </a:solidFill>
              <a:latin typeface="微软雅黑" pitchFamily="34" charset="-122"/>
              <a:ea typeface="微软雅黑" pitchFamily="34" charset="-122"/>
            </a:endParaRPr>
          </a:p>
        </p:txBody>
      </p:sp>
      <p:grpSp>
        <p:nvGrpSpPr>
          <p:cNvPr id="3" name="组合 2"/>
          <p:cNvGrpSpPr/>
          <p:nvPr/>
        </p:nvGrpSpPr>
        <p:grpSpPr>
          <a:xfrm>
            <a:off x="744994" y="2074460"/>
            <a:ext cx="7852161" cy="3346816"/>
            <a:chOff x="1304294" y="2651320"/>
            <a:chExt cx="6334709" cy="3240042"/>
          </a:xfrm>
        </p:grpSpPr>
        <p:sp>
          <p:nvSpPr>
            <p:cNvPr id="21" name="Rectangle 2"/>
            <p:cNvSpPr>
              <a:spLocks noChangeArrowheads="1"/>
            </p:cNvSpPr>
            <p:nvPr/>
          </p:nvSpPr>
          <p:spPr bwMode="auto">
            <a:xfrm>
              <a:off x="2599017" y="2651320"/>
              <a:ext cx="3292744" cy="3185283"/>
            </a:xfrm>
            <a:prstGeom prst="rect">
              <a:avLst/>
            </a:prstGeom>
            <a:noFill/>
            <a:ln w="9525" cmpd="sng">
              <a:solidFill>
                <a:schemeClr val="tx1"/>
              </a:solidFill>
              <a:prstDash val="dash"/>
              <a:miter lim="800000"/>
              <a:headEnd/>
              <a:tailEnd/>
            </a:ln>
            <a:effectLst/>
            <a:extLst>
              <a:ext uri="{909E8E84-426E-40dd-AFC4-6F175D3DCCD1}">
                <a14:hiddenFill xmlns:a14="http://schemas.microsoft.com/office/drawing/2010/main" xmlns="">
                  <a:solidFill>
                    <a:srgbClr val="DDDDDD"/>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22" name="Rectangle 4"/>
            <p:cNvSpPr>
              <a:spLocks noChangeArrowheads="1"/>
            </p:cNvSpPr>
            <p:nvPr/>
          </p:nvSpPr>
          <p:spPr bwMode="auto">
            <a:xfrm>
              <a:off x="4163873" y="2813207"/>
              <a:ext cx="1457757" cy="269012"/>
            </a:xfrm>
            <a:prstGeom prst="rect">
              <a:avLst/>
            </a:prstGeom>
            <a:solidFill>
              <a:srgbClr val="F35F7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规划年度任务</a:t>
              </a:r>
            </a:p>
          </p:txBody>
        </p:sp>
        <p:sp>
          <p:nvSpPr>
            <p:cNvPr id="23" name="Rectangle 5"/>
            <p:cNvSpPr>
              <a:spLocks noChangeArrowheads="1"/>
            </p:cNvSpPr>
            <p:nvPr/>
          </p:nvSpPr>
          <p:spPr bwMode="auto">
            <a:xfrm>
              <a:off x="4163873" y="3298855"/>
              <a:ext cx="1457757" cy="269012"/>
            </a:xfrm>
            <a:prstGeom prst="rect">
              <a:avLst/>
            </a:prstGeom>
            <a:solidFill>
              <a:srgbClr val="209B7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制定年度</a:t>
              </a:r>
              <a:r>
                <a:rPr lang="zh-CN" altLang="en-US" sz="1200" dirty="0" smtClean="0">
                  <a:solidFill>
                    <a:schemeClr val="bg1"/>
                  </a:solidFill>
                  <a:latin typeface="微软雅黑" charset="0"/>
                  <a:ea typeface="微软雅黑" charset="0"/>
                  <a:cs typeface="微软雅黑" charset="0"/>
                </a:rPr>
                <a:t>党政工作计划</a:t>
              </a:r>
              <a:endParaRPr lang="zh-CN" altLang="en-US" sz="1200" dirty="0">
                <a:solidFill>
                  <a:schemeClr val="bg1"/>
                </a:solidFill>
                <a:latin typeface="微软雅黑" charset="0"/>
                <a:ea typeface="微软雅黑" charset="0"/>
                <a:cs typeface="微软雅黑" charset="0"/>
              </a:endParaRPr>
            </a:p>
          </p:txBody>
        </p:sp>
        <p:sp>
          <p:nvSpPr>
            <p:cNvPr id="24" name="Rectangle 6"/>
            <p:cNvSpPr>
              <a:spLocks noChangeArrowheads="1"/>
            </p:cNvSpPr>
            <p:nvPr/>
          </p:nvSpPr>
          <p:spPr bwMode="auto">
            <a:xfrm>
              <a:off x="4071760" y="3752506"/>
              <a:ext cx="1662024" cy="346125"/>
            </a:xfrm>
            <a:prstGeom prst="rect">
              <a:avLst/>
            </a:prstGeom>
            <a:solidFill>
              <a:srgbClr val="CE910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600" b="1" u="sng" dirty="0" smtClean="0">
                  <a:solidFill>
                    <a:schemeClr val="bg1"/>
                  </a:solidFill>
                  <a:latin typeface="微软雅黑" charset="0"/>
                  <a:ea typeface="微软雅黑" charset="0"/>
                  <a:cs typeface="微软雅黑" charset="0"/>
                  <a:hlinkClick r:id="rId2" action="ppaction://hlinkpres?slideindex=1&amp;slidetitle="/>
                </a:rPr>
                <a:t>年度计划具体分解</a:t>
              </a:r>
              <a:endParaRPr lang="zh-CN" altLang="en-US" sz="1600" b="1" u="sng" dirty="0">
                <a:solidFill>
                  <a:schemeClr val="bg1"/>
                </a:solidFill>
                <a:latin typeface="微软雅黑" charset="0"/>
                <a:ea typeface="微软雅黑" charset="0"/>
                <a:cs typeface="微软雅黑" charset="0"/>
              </a:endParaRPr>
            </a:p>
          </p:txBody>
        </p:sp>
        <p:sp>
          <p:nvSpPr>
            <p:cNvPr id="25" name="Rectangle 7"/>
            <p:cNvSpPr>
              <a:spLocks noChangeArrowheads="1"/>
            </p:cNvSpPr>
            <p:nvPr/>
          </p:nvSpPr>
          <p:spPr bwMode="auto">
            <a:xfrm>
              <a:off x="4163873" y="4595109"/>
              <a:ext cx="1457757" cy="269012"/>
            </a:xfrm>
            <a:prstGeom prst="rect">
              <a:avLst/>
            </a:prstGeom>
            <a:solidFill>
              <a:srgbClr val="F3D18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400" u="sng" dirty="0">
                  <a:solidFill>
                    <a:srgbClr val="C00000"/>
                  </a:solidFill>
                  <a:latin typeface="微软雅黑" charset="0"/>
                  <a:ea typeface="微软雅黑" charset="0"/>
                  <a:cs typeface="微软雅黑" charset="0"/>
                </a:rPr>
                <a:t>计划编制与修正</a:t>
              </a:r>
            </a:p>
          </p:txBody>
        </p:sp>
        <p:sp>
          <p:nvSpPr>
            <p:cNvPr id="26" name="Rectangle 8"/>
            <p:cNvSpPr>
              <a:spLocks noChangeArrowheads="1"/>
            </p:cNvSpPr>
            <p:nvPr/>
          </p:nvSpPr>
          <p:spPr bwMode="auto">
            <a:xfrm>
              <a:off x="2724114" y="3784502"/>
              <a:ext cx="1134075" cy="269012"/>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职能部门工作</a:t>
              </a:r>
            </a:p>
          </p:txBody>
        </p:sp>
        <p:sp>
          <p:nvSpPr>
            <p:cNvPr id="27" name="Rectangle 9"/>
            <p:cNvSpPr>
              <a:spLocks noChangeArrowheads="1"/>
            </p:cNvSpPr>
            <p:nvPr/>
          </p:nvSpPr>
          <p:spPr bwMode="auto">
            <a:xfrm>
              <a:off x="2724710" y="4595109"/>
              <a:ext cx="1132886" cy="269012"/>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二级学院工作</a:t>
              </a:r>
            </a:p>
          </p:txBody>
        </p:sp>
        <p:sp>
          <p:nvSpPr>
            <p:cNvPr id="28" name="Rectangle 10"/>
            <p:cNvSpPr>
              <a:spLocks noChangeArrowheads="1"/>
            </p:cNvSpPr>
            <p:nvPr/>
          </p:nvSpPr>
          <p:spPr bwMode="auto">
            <a:xfrm>
              <a:off x="4163873" y="5404523"/>
              <a:ext cx="1457757" cy="269012"/>
            </a:xfrm>
            <a:prstGeom prst="rect">
              <a:avLst/>
            </a:prstGeom>
            <a:solidFill>
              <a:srgbClr val="2BCDA8"/>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400" b="1" dirty="0">
                  <a:solidFill>
                    <a:schemeClr val="bg1"/>
                  </a:solidFill>
                  <a:latin typeface="微软雅黑" charset="0"/>
                  <a:ea typeface="微软雅黑" charset="0"/>
                  <a:cs typeface="微软雅黑" charset="0"/>
                </a:rPr>
                <a:t>按标准完成任务</a:t>
              </a:r>
            </a:p>
          </p:txBody>
        </p:sp>
        <p:sp>
          <p:nvSpPr>
            <p:cNvPr id="29" name="Rectangle 11"/>
            <p:cNvSpPr>
              <a:spLocks noChangeArrowheads="1"/>
            </p:cNvSpPr>
            <p:nvPr/>
          </p:nvSpPr>
          <p:spPr bwMode="auto">
            <a:xfrm>
              <a:off x="6289538" y="3298854"/>
              <a:ext cx="1349465" cy="269930"/>
            </a:xfrm>
            <a:prstGeom prst="rect">
              <a:avLst/>
            </a:prstGeom>
            <a:solidFill>
              <a:srgbClr val="F0385E"/>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上级主管年度任务</a:t>
              </a:r>
            </a:p>
          </p:txBody>
        </p:sp>
        <p:cxnSp>
          <p:nvCxnSpPr>
            <p:cNvPr id="30" name="AutoShape 12"/>
            <p:cNvCxnSpPr>
              <a:cxnSpLocks noChangeShapeType="1"/>
              <a:stCxn id="22" idx="2"/>
              <a:endCxn id="23" idx="0"/>
            </p:cNvCxnSpPr>
            <p:nvPr/>
          </p:nvCxnSpPr>
          <p:spPr bwMode="auto">
            <a:xfrm>
              <a:off x="4892752" y="3082218"/>
              <a:ext cx="0" cy="216638"/>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AutoShape 13"/>
            <p:cNvCxnSpPr>
              <a:cxnSpLocks noChangeShapeType="1"/>
            </p:cNvCxnSpPr>
            <p:nvPr/>
          </p:nvCxnSpPr>
          <p:spPr bwMode="auto">
            <a:xfrm>
              <a:off x="5565631" y="3433357"/>
              <a:ext cx="648553" cy="0"/>
            </a:xfrm>
            <a:prstGeom prst="straightConnector1">
              <a:avLst/>
            </a:prstGeom>
            <a:noFill/>
            <a:ln w="9525" cmpd="sng">
              <a:solidFill>
                <a:schemeClr val="tx1"/>
              </a:solidFill>
              <a:round/>
              <a:headEnd/>
              <a:tailEnd type="triangl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AutoShape 14"/>
            <p:cNvCxnSpPr>
              <a:cxnSpLocks noChangeShapeType="1"/>
              <a:stCxn id="23" idx="2"/>
              <a:endCxn id="24" idx="0"/>
            </p:cNvCxnSpPr>
            <p:nvPr/>
          </p:nvCxnSpPr>
          <p:spPr bwMode="auto">
            <a:xfrm>
              <a:off x="4892752" y="3567866"/>
              <a:ext cx="10021" cy="184639"/>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AutoShape 15"/>
            <p:cNvCxnSpPr>
              <a:cxnSpLocks noChangeShapeType="1"/>
              <a:stCxn id="29" idx="2"/>
              <a:endCxn id="24" idx="3"/>
            </p:cNvCxnSpPr>
            <p:nvPr/>
          </p:nvCxnSpPr>
          <p:spPr bwMode="auto">
            <a:xfrm rot="5400000">
              <a:off x="6170636" y="3131932"/>
              <a:ext cx="356785" cy="1230486"/>
            </a:xfrm>
            <a:prstGeom prst="bentConnector2">
              <a:avLst/>
            </a:prstGeom>
            <a:noFill/>
            <a:ln w="9525" cmpd="sng">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4" name="Rectangle 17"/>
            <p:cNvSpPr>
              <a:spLocks noChangeArrowheads="1"/>
            </p:cNvSpPr>
            <p:nvPr/>
          </p:nvSpPr>
          <p:spPr bwMode="auto">
            <a:xfrm>
              <a:off x="6290134" y="4163023"/>
              <a:ext cx="1348276" cy="269930"/>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临时增减任务</a:t>
              </a:r>
            </a:p>
          </p:txBody>
        </p:sp>
        <p:cxnSp>
          <p:nvCxnSpPr>
            <p:cNvPr id="35" name="AutoShape 18"/>
            <p:cNvCxnSpPr>
              <a:cxnSpLocks noChangeShapeType="1"/>
              <a:stCxn id="24" idx="1"/>
              <a:endCxn id="26" idx="3"/>
            </p:cNvCxnSpPr>
            <p:nvPr/>
          </p:nvCxnSpPr>
          <p:spPr bwMode="auto">
            <a:xfrm flipH="1" flipV="1">
              <a:off x="3858189" y="3919009"/>
              <a:ext cx="213571" cy="6560"/>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AutoShape 19"/>
            <p:cNvCxnSpPr>
              <a:cxnSpLocks noChangeShapeType="1"/>
              <a:stCxn id="26" idx="2"/>
              <a:endCxn id="27" idx="0"/>
            </p:cNvCxnSpPr>
            <p:nvPr/>
          </p:nvCxnSpPr>
          <p:spPr bwMode="auto">
            <a:xfrm>
              <a:off x="3291152" y="4053514"/>
              <a:ext cx="2" cy="541595"/>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AutoShape 20"/>
            <p:cNvCxnSpPr>
              <a:cxnSpLocks noChangeShapeType="1"/>
              <a:stCxn id="27" idx="3"/>
              <a:endCxn id="25" idx="1"/>
            </p:cNvCxnSpPr>
            <p:nvPr/>
          </p:nvCxnSpPr>
          <p:spPr bwMode="auto">
            <a:xfrm>
              <a:off x="3857596" y="4729615"/>
              <a:ext cx="306277" cy="0"/>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AutoShape 21"/>
            <p:cNvCxnSpPr>
              <a:cxnSpLocks noChangeShapeType="1"/>
              <a:stCxn id="25" idx="2"/>
              <a:endCxn id="28" idx="0"/>
            </p:cNvCxnSpPr>
            <p:nvPr/>
          </p:nvCxnSpPr>
          <p:spPr bwMode="auto">
            <a:xfrm>
              <a:off x="4892752" y="4864122"/>
              <a:ext cx="0" cy="540403"/>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 name="Rectangle 24"/>
            <p:cNvSpPr>
              <a:spLocks noChangeArrowheads="1"/>
            </p:cNvSpPr>
            <p:nvPr/>
          </p:nvSpPr>
          <p:spPr bwMode="auto">
            <a:xfrm>
              <a:off x="6290131" y="4972437"/>
              <a:ext cx="1348277" cy="269930"/>
            </a:xfrm>
            <a:prstGeom prst="rect">
              <a:avLst/>
            </a:prstGeom>
            <a:solidFill>
              <a:srgbClr val="23354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考核标准</a:t>
              </a:r>
              <a:endParaRPr lang="en-US" sz="1200" dirty="0">
                <a:solidFill>
                  <a:schemeClr val="bg1"/>
                </a:solidFill>
                <a:latin typeface="微软雅黑" charset="0"/>
                <a:ea typeface="微软雅黑" charset="0"/>
                <a:cs typeface="微软雅黑" charset="0"/>
              </a:endParaRPr>
            </a:p>
          </p:txBody>
        </p:sp>
        <p:cxnSp>
          <p:nvCxnSpPr>
            <p:cNvPr id="40" name="AutoShape 25"/>
            <p:cNvCxnSpPr>
              <a:cxnSpLocks noChangeShapeType="1"/>
            </p:cNvCxnSpPr>
            <p:nvPr/>
          </p:nvCxnSpPr>
          <p:spPr bwMode="auto">
            <a:xfrm rot="10800000" flipV="1">
              <a:off x="5001637" y="4297530"/>
              <a:ext cx="1268546" cy="297579"/>
            </a:xfrm>
            <a:prstGeom prst="bentConnector2">
              <a:avLst/>
            </a:prstGeom>
            <a:noFill/>
            <a:ln w="9525" cmpd="sng">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AutoShape 26"/>
            <p:cNvCxnSpPr>
              <a:cxnSpLocks noChangeShapeType="1"/>
            </p:cNvCxnSpPr>
            <p:nvPr/>
          </p:nvCxnSpPr>
          <p:spPr bwMode="auto">
            <a:xfrm rot="10800000">
              <a:off x="5002637" y="4962915"/>
              <a:ext cx="1267552" cy="144026"/>
            </a:xfrm>
            <a:prstGeom prst="bentConnector3">
              <a:avLst>
                <a:gd name="adj1" fmla="val 99700"/>
              </a:avLst>
            </a:prstGeom>
            <a:noFill/>
            <a:ln w="9525" cmpd="sng">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42" name="Picture 27" descr="mee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04294" y="2651324"/>
              <a:ext cx="1025785" cy="773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miter lim="800000"/>
                  <a:headEnd/>
                  <a:tailEnd/>
                </a14:hiddenLine>
              </a:ext>
            </a:extLst>
          </p:spPr>
        </p:pic>
        <p:sp>
          <p:nvSpPr>
            <p:cNvPr id="43" name="AutoShape 28"/>
            <p:cNvSpPr>
              <a:spLocks noChangeArrowheads="1"/>
            </p:cNvSpPr>
            <p:nvPr/>
          </p:nvSpPr>
          <p:spPr bwMode="auto">
            <a:xfrm>
              <a:off x="2383630" y="2866771"/>
              <a:ext cx="1726697" cy="215447"/>
            </a:xfrm>
            <a:prstGeom prst="rightArrow">
              <a:avLst>
                <a:gd name="adj1" fmla="val 50278"/>
                <a:gd name="adj2" fmla="val 107593"/>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44" name="Text Box 29"/>
            <p:cNvSpPr txBox="1">
              <a:spLocks noChangeArrowheads="1"/>
            </p:cNvSpPr>
            <p:nvPr/>
          </p:nvSpPr>
          <p:spPr bwMode="auto">
            <a:xfrm>
              <a:off x="2550584" y="2671838"/>
              <a:ext cx="1266319" cy="268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zh-CN" altLang="en-US" sz="1200" dirty="0">
                  <a:latin typeface="微软雅黑" charset="0"/>
                  <a:ea typeface="微软雅黑" charset="0"/>
                  <a:cs typeface="微软雅黑" charset="0"/>
                </a:rPr>
                <a:t>学校“十三五”规划</a:t>
              </a:r>
              <a:endParaRPr lang="en-US" sz="1200" dirty="0">
                <a:latin typeface="微软雅黑" charset="0"/>
                <a:ea typeface="微软雅黑" charset="0"/>
                <a:cs typeface="微软雅黑" charset="0"/>
              </a:endParaRPr>
            </a:p>
          </p:txBody>
        </p:sp>
        <p:grpSp>
          <p:nvGrpSpPr>
            <p:cNvPr id="5" name="Group 30"/>
            <p:cNvGrpSpPr>
              <a:grpSpLocks noChangeAspect="1"/>
            </p:cNvGrpSpPr>
            <p:nvPr/>
          </p:nvGrpSpPr>
          <p:grpSpPr bwMode="auto">
            <a:xfrm>
              <a:off x="1351892" y="5156938"/>
              <a:ext cx="1085285" cy="734424"/>
              <a:chOff x="0" y="0"/>
              <a:chExt cx="2352" cy="1591"/>
            </a:xfrm>
          </p:grpSpPr>
          <p:pic>
            <p:nvPicPr>
              <p:cNvPr id="46" name="Picture 31" descr="房子"/>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80" y="0"/>
                <a:ext cx="11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miter lim="800000"/>
                    <a:headEnd/>
                    <a:tailEnd/>
                  </a14:hiddenLine>
                </a:ext>
              </a:extLst>
            </p:spPr>
          </p:pic>
          <p:pic>
            <p:nvPicPr>
              <p:cNvPr id="47" name="Picture 32" descr="房子"/>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00" y="344"/>
                <a:ext cx="1152" cy="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miter lim="800000"/>
                    <a:headEnd/>
                    <a:tailEnd/>
                  </a14:hiddenLine>
                </a:ext>
              </a:extLst>
            </p:spPr>
          </p:pic>
          <p:pic>
            <p:nvPicPr>
              <p:cNvPr id="48" name="Picture 33" descr="房子"/>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0" y="392"/>
                <a:ext cx="1440" cy="1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miter lim="800000"/>
                    <a:headEnd/>
                    <a:tailEnd/>
                  </a14:hiddenLine>
                </a:ext>
              </a:extLst>
            </p:spPr>
          </p:pic>
        </p:grpSp>
        <p:sp>
          <p:nvSpPr>
            <p:cNvPr id="49" name="AutoShape 34"/>
            <p:cNvSpPr>
              <a:spLocks noChangeArrowheads="1"/>
            </p:cNvSpPr>
            <p:nvPr/>
          </p:nvSpPr>
          <p:spPr bwMode="auto">
            <a:xfrm rot="10800000">
              <a:off x="2437179" y="5404523"/>
              <a:ext cx="1673147" cy="215447"/>
            </a:xfrm>
            <a:prstGeom prst="rightArrow">
              <a:avLst>
                <a:gd name="adj1" fmla="val 50278"/>
                <a:gd name="adj2" fmla="val 104256"/>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50" name="AutoShape 35"/>
            <p:cNvSpPr>
              <a:spLocks noChangeArrowheads="1"/>
            </p:cNvSpPr>
            <p:nvPr/>
          </p:nvSpPr>
          <p:spPr bwMode="auto">
            <a:xfrm>
              <a:off x="1736263" y="3569059"/>
              <a:ext cx="216581" cy="1458136"/>
            </a:xfrm>
            <a:prstGeom prst="upArrow">
              <a:avLst>
                <a:gd name="adj1" fmla="val 58241"/>
                <a:gd name="adj2" fmla="val 103299"/>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51" name="Text Box 36"/>
            <p:cNvSpPr txBox="1">
              <a:spLocks noChangeArrowheads="1"/>
            </p:cNvSpPr>
            <p:nvPr/>
          </p:nvSpPr>
          <p:spPr bwMode="auto">
            <a:xfrm>
              <a:off x="2746580" y="5189078"/>
              <a:ext cx="1102986" cy="6555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zh-CN" altLang="en-US" sz="1400" b="1" dirty="0" smtClean="0">
                  <a:latin typeface="微软雅黑" charset="0"/>
                  <a:ea typeface="微软雅黑" charset="0"/>
                  <a:cs typeface="微软雅黑" charset="0"/>
                  <a:hlinkClick r:id="rId7" action="ppaction://hlinkpres?slideindex=1&amp;slidetitle="/>
                </a:rPr>
                <a:t>年度绩效考核</a:t>
              </a:r>
              <a:endParaRPr lang="en-US" altLang="zh-CN" sz="1400" b="1" dirty="0">
                <a:latin typeface="微软雅黑" charset="0"/>
                <a:ea typeface="微软雅黑" charset="0"/>
                <a:cs typeface="微软雅黑" charset="0"/>
              </a:endParaRPr>
            </a:p>
            <a:p>
              <a:endParaRPr lang="en-US" sz="1200" dirty="0">
                <a:latin typeface="微软雅黑" charset="0"/>
                <a:ea typeface="微软雅黑" charset="0"/>
                <a:cs typeface="微软雅黑" charset="0"/>
              </a:endParaRPr>
            </a:p>
            <a:p>
              <a:r>
                <a:rPr lang="zh-CN" altLang="en-US" sz="1200" dirty="0">
                  <a:latin typeface="微软雅黑" charset="0"/>
                  <a:ea typeface="微软雅黑" charset="0"/>
                  <a:cs typeface="微软雅黑" charset="0"/>
                </a:rPr>
                <a:t>规划执行报告</a:t>
              </a:r>
              <a:endParaRPr lang="en-US" sz="1200" dirty="0">
                <a:latin typeface="微软雅黑" charset="0"/>
                <a:ea typeface="微软雅黑" charset="0"/>
                <a:cs typeface="微软雅黑" charset="0"/>
              </a:endParaRPr>
            </a:p>
          </p:txBody>
        </p:sp>
        <p:sp>
          <p:nvSpPr>
            <p:cNvPr id="52" name="Rectangle 22"/>
            <p:cNvSpPr>
              <a:spLocks noChangeArrowheads="1"/>
            </p:cNvSpPr>
            <p:nvPr/>
          </p:nvSpPr>
          <p:spPr bwMode="auto">
            <a:xfrm>
              <a:off x="6290134" y="4584974"/>
              <a:ext cx="1348276" cy="269930"/>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计划评定</a:t>
              </a:r>
            </a:p>
          </p:txBody>
        </p:sp>
        <p:cxnSp>
          <p:nvCxnSpPr>
            <p:cNvPr id="53" name="AutoShape 23"/>
            <p:cNvCxnSpPr>
              <a:cxnSpLocks noChangeShapeType="1"/>
            </p:cNvCxnSpPr>
            <p:nvPr/>
          </p:nvCxnSpPr>
          <p:spPr bwMode="auto">
            <a:xfrm>
              <a:off x="5597848" y="4719479"/>
              <a:ext cx="629792" cy="463"/>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55" name="TextBox 6"/>
          <p:cNvSpPr txBox="1"/>
          <p:nvPr/>
        </p:nvSpPr>
        <p:spPr>
          <a:xfrm>
            <a:off x="744989" y="866452"/>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solidFill>
                  <a:srgbClr val="137C6A"/>
                </a:solidFill>
              </a:rPr>
              <a:t>（</a:t>
            </a:r>
            <a:r>
              <a:rPr lang="zh-CN" altLang="en-US" sz="2000" dirty="0">
                <a:solidFill>
                  <a:srgbClr val="137C6A"/>
                </a:solidFill>
              </a:rPr>
              <a:t>二）完善规划，形成目标体系</a:t>
            </a:r>
            <a:r>
              <a:rPr lang="en-US" altLang="zh-CN" sz="2000" dirty="0">
                <a:solidFill>
                  <a:srgbClr val="137C6A"/>
                </a:solidFill>
              </a:rPr>
              <a:t>    </a:t>
            </a:r>
          </a:p>
        </p:txBody>
      </p:sp>
    </p:spTree>
    <p:extLst>
      <p:ext uri="{BB962C8B-B14F-4D97-AF65-F5344CB8AC3E}">
        <p14:creationId xmlns:p14="http://schemas.microsoft.com/office/powerpoint/2010/main" xmlns="" val="32417440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 y="1639106"/>
            <a:ext cx="9144000" cy="40758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744988" y="1327733"/>
            <a:ext cx="6138476"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650" dirty="0"/>
              <a:t>2､</a:t>
            </a:r>
            <a:r>
              <a:rPr lang="zh-CN" altLang="en-US" sz="1650" dirty="0"/>
              <a:t>建立</a:t>
            </a:r>
            <a:r>
              <a:rPr lang="zh-CN" altLang="en-US" sz="1800" dirty="0"/>
              <a:t>规划</a:t>
            </a:r>
            <a:r>
              <a:rPr lang="zh-CN" altLang="en-US" sz="1650" dirty="0"/>
              <a:t>落实与反馈机制，不断修正目标，确保完成质量</a:t>
            </a:r>
          </a:p>
        </p:txBody>
      </p:sp>
      <p:sp>
        <p:nvSpPr>
          <p:cNvPr id="4" name="AutoShape 7"/>
          <p:cNvSpPr>
            <a:spLocks noChangeArrowheads="1"/>
          </p:cNvSpPr>
          <p:nvPr/>
        </p:nvSpPr>
        <p:spPr bwMode="auto">
          <a:xfrm>
            <a:off x="2627852" y="2668938"/>
            <a:ext cx="2051160" cy="1047478"/>
          </a:xfrm>
          <a:prstGeom prst="homePlate">
            <a:avLst>
              <a:gd name="adj" fmla="val 25000"/>
            </a:avLst>
          </a:prstGeom>
          <a:solidFill>
            <a:srgbClr val="137C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499" dirty="0">
                <a:solidFill>
                  <a:schemeClr val="bg1"/>
                </a:solidFill>
                <a:latin typeface="微软雅黑"/>
                <a:ea typeface="微软雅黑"/>
                <a:cs typeface="微软雅黑"/>
              </a:rPr>
              <a:t>二级学院专业建设</a:t>
            </a:r>
            <a:endParaRPr lang="en-US" altLang="zh-CN" sz="1499" dirty="0">
              <a:solidFill>
                <a:schemeClr val="bg1"/>
              </a:solidFill>
              <a:latin typeface="微软雅黑"/>
              <a:ea typeface="微软雅黑"/>
              <a:cs typeface="微软雅黑"/>
            </a:endParaRPr>
          </a:p>
          <a:p>
            <a:pPr algn="ctr">
              <a:lnSpc>
                <a:spcPct val="120000"/>
              </a:lnSpc>
            </a:pPr>
            <a:r>
              <a:rPr lang="zh-CN" altLang="en-US" sz="1499" dirty="0">
                <a:solidFill>
                  <a:schemeClr val="bg1"/>
                </a:solidFill>
                <a:latin typeface="微软雅黑"/>
                <a:ea typeface="微软雅黑"/>
                <a:cs typeface="微软雅黑"/>
              </a:rPr>
              <a:t>年度执行报告</a:t>
            </a:r>
          </a:p>
        </p:txBody>
      </p:sp>
      <p:sp>
        <p:nvSpPr>
          <p:cNvPr id="5" name="Rectangle 14"/>
          <p:cNvSpPr>
            <a:spLocks noChangeArrowheads="1"/>
          </p:cNvSpPr>
          <p:nvPr/>
        </p:nvSpPr>
        <p:spPr bwMode="auto">
          <a:xfrm>
            <a:off x="7040858" y="2339960"/>
            <a:ext cx="1019135" cy="1905466"/>
          </a:xfrm>
          <a:prstGeom prst="rect">
            <a:avLst/>
          </a:prstGeom>
          <a:solidFill>
            <a:srgbClr val="137C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r>
              <a:rPr lang="zh-CN" altLang="en-US" sz="1499" dirty="0">
                <a:solidFill>
                  <a:schemeClr val="bg1"/>
                </a:solidFill>
                <a:latin typeface="微软雅黑"/>
                <a:ea typeface="微软雅黑"/>
                <a:cs typeface="微软雅黑"/>
              </a:rPr>
              <a:t>学校规划年度执行报告</a:t>
            </a:r>
          </a:p>
        </p:txBody>
      </p:sp>
      <p:sp>
        <p:nvSpPr>
          <p:cNvPr id="6" name="Text Box 3"/>
          <p:cNvSpPr txBox="1">
            <a:spLocks noChangeArrowheads="1"/>
          </p:cNvSpPr>
          <p:nvPr/>
        </p:nvSpPr>
        <p:spPr bwMode="auto">
          <a:xfrm>
            <a:off x="998983" y="2872489"/>
            <a:ext cx="1175168" cy="276999"/>
          </a:xfrm>
          <a:prstGeom prst="rect">
            <a:avLst/>
          </a:prstGeom>
          <a:solidFill>
            <a:srgbClr val="FF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endParaRPr lang="zh-CN" altLang="en-US" sz="1200">
              <a:latin typeface="微软雅黑"/>
              <a:ea typeface="微软雅黑"/>
              <a:cs typeface="微软雅黑"/>
            </a:endParaRPr>
          </a:p>
        </p:txBody>
      </p:sp>
      <p:sp>
        <p:nvSpPr>
          <p:cNvPr id="7" name="AutoShape 8"/>
          <p:cNvSpPr>
            <a:spLocks noChangeArrowheads="1"/>
          </p:cNvSpPr>
          <p:nvPr/>
        </p:nvSpPr>
        <p:spPr bwMode="auto">
          <a:xfrm>
            <a:off x="954544" y="2443972"/>
            <a:ext cx="1457402" cy="253769"/>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349" dirty="0">
                <a:latin typeface="微软雅黑"/>
                <a:ea typeface="微软雅黑"/>
                <a:cs typeface="微软雅黑"/>
              </a:rPr>
              <a:t>专业</a:t>
            </a:r>
            <a:r>
              <a:rPr lang="en-US" altLang="zh-CN" sz="1349" dirty="0">
                <a:latin typeface="微软雅黑"/>
                <a:ea typeface="微软雅黑"/>
                <a:cs typeface="微软雅黑"/>
              </a:rPr>
              <a:t>1</a:t>
            </a:r>
            <a:r>
              <a:rPr lang="zh-CN" altLang="en-US" sz="1349" dirty="0">
                <a:latin typeface="微软雅黑"/>
                <a:ea typeface="微软雅黑"/>
                <a:cs typeface="微软雅黑"/>
              </a:rPr>
              <a:t>年度报告</a:t>
            </a:r>
            <a:r>
              <a:rPr lang="en-US" altLang="zh-CN" sz="1349" dirty="0">
                <a:latin typeface="微软雅黑"/>
                <a:ea typeface="微软雅黑"/>
                <a:cs typeface="微软雅黑"/>
              </a:rPr>
              <a:t>       </a:t>
            </a:r>
            <a:endParaRPr lang="zh-CN" altLang="en-US" sz="1349" dirty="0">
              <a:latin typeface="微软雅黑"/>
              <a:ea typeface="微软雅黑"/>
              <a:cs typeface="微软雅黑"/>
            </a:endParaRPr>
          </a:p>
        </p:txBody>
      </p:sp>
      <p:sp>
        <p:nvSpPr>
          <p:cNvPr id="8" name="AutoShape 9"/>
          <p:cNvSpPr>
            <a:spLocks noChangeArrowheads="1"/>
          </p:cNvSpPr>
          <p:nvPr/>
        </p:nvSpPr>
        <p:spPr bwMode="auto">
          <a:xfrm>
            <a:off x="954544" y="2824874"/>
            <a:ext cx="1457402" cy="253769"/>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349" dirty="0">
                <a:latin typeface="微软雅黑"/>
                <a:ea typeface="微软雅黑"/>
                <a:cs typeface="微软雅黑"/>
              </a:rPr>
              <a:t>专业</a:t>
            </a:r>
            <a:r>
              <a:rPr lang="en-US" altLang="zh-CN" sz="1349" dirty="0">
                <a:latin typeface="微软雅黑"/>
                <a:ea typeface="微软雅黑"/>
                <a:cs typeface="微软雅黑"/>
              </a:rPr>
              <a:t>2</a:t>
            </a:r>
            <a:r>
              <a:rPr lang="zh-CN" altLang="en-US" sz="1349" dirty="0">
                <a:latin typeface="微软雅黑"/>
                <a:ea typeface="微软雅黑"/>
                <a:cs typeface="微软雅黑"/>
              </a:rPr>
              <a:t>年度报告</a:t>
            </a:r>
          </a:p>
        </p:txBody>
      </p:sp>
      <p:sp>
        <p:nvSpPr>
          <p:cNvPr id="9" name="AutoShape 10"/>
          <p:cNvSpPr>
            <a:spLocks noChangeArrowheads="1"/>
          </p:cNvSpPr>
          <p:nvPr/>
        </p:nvSpPr>
        <p:spPr bwMode="auto">
          <a:xfrm>
            <a:off x="954544" y="3205775"/>
            <a:ext cx="1457402" cy="253769"/>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349" dirty="0">
                <a:latin typeface="微软雅黑"/>
                <a:ea typeface="微软雅黑"/>
                <a:cs typeface="微软雅黑"/>
              </a:rPr>
              <a:t>专业</a:t>
            </a:r>
            <a:r>
              <a:rPr lang="en-US" altLang="zh-CN" sz="1349" dirty="0">
                <a:latin typeface="微软雅黑"/>
                <a:ea typeface="微软雅黑"/>
                <a:cs typeface="微软雅黑"/>
              </a:rPr>
              <a:t>3</a:t>
            </a:r>
            <a:r>
              <a:rPr lang="zh-CN" altLang="en-US" sz="1349" dirty="0">
                <a:latin typeface="微软雅黑"/>
                <a:ea typeface="微软雅黑"/>
                <a:cs typeface="微软雅黑"/>
              </a:rPr>
              <a:t>年度报告</a:t>
            </a:r>
          </a:p>
        </p:txBody>
      </p:sp>
      <p:sp>
        <p:nvSpPr>
          <p:cNvPr id="10" name="AutoShape 12"/>
          <p:cNvSpPr>
            <a:spLocks noChangeArrowheads="1"/>
          </p:cNvSpPr>
          <p:nvPr/>
        </p:nvSpPr>
        <p:spPr bwMode="auto">
          <a:xfrm>
            <a:off x="954544" y="3586674"/>
            <a:ext cx="1457402" cy="253769"/>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zh-CN" sz="1349" dirty="0">
                <a:latin typeface="微软雅黑"/>
                <a:ea typeface="微软雅黑"/>
                <a:cs typeface="微软雅黑"/>
              </a:rPr>
              <a:t> </a:t>
            </a:r>
            <a:r>
              <a:rPr lang="zh-CN" altLang="en-US" sz="1349" dirty="0">
                <a:latin typeface="微软雅黑"/>
                <a:ea typeface="微软雅黑"/>
                <a:cs typeface="微软雅黑"/>
              </a:rPr>
              <a:t>专业</a:t>
            </a:r>
            <a:r>
              <a:rPr lang="en-US" altLang="zh-CN" sz="1349" dirty="0">
                <a:latin typeface="微软雅黑"/>
                <a:ea typeface="微软雅黑"/>
                <a:cs typeface="微软雅黑"/>
              </a:rPr>
              <a:t>4</a:t>
            </a:r>
            <a:r>
              <a:rPr lang="zh-CN" altLang="en-US" sz="1349" dirty="0">
                <a:latin typeface="微软雅黑"/>
                <a:ea typeface="微软雅黑"/>
                <a:cs typeface="微软雅黑"/>
              </a:rPr>
              <a:t>年度报告</a:t>
            </a:r>
          </a:p>
        </p:txBody>
      </p:sp>
      <p:sp>
        <p:nvSpPr>
          <p:cNvPr id="11" name="AutoShape 13"/>
          <p:cNvSpPr>
            <a:spLocks noChangeArrowheads="1"/>
          </p:cNvSpPr>
          <p:nvPr/>
        </p:nvSpPr>
        <p:spPr bwMode="auto">
          <a:xfrm>
            <a:off x="954544" y="3967578"/>
            <a:ext cx="1457402" cy="253769"/>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zh-CN" sz="1349" dirty="0">
                <a:latin typeface="微软雅黑"/>
                <a:ea typeface="微软雅黑"/>
                <a:cs typeface="微软雅黑"/>
              </a:rPr>
              <a:t>……</a:t>
            </a:r>
            <a:endParaRPr lang="zh-CN" altLang="en-US" sz="1349" dirty="0">
              <a:latin typeface="微软雅黑"/>
              <a:ea typeface="微软雅黑"/>
              <a:cs typeface="微软雅黑"/>
            </a:endParaRPr>
          </a:p>
        </p:txBody>
      </p:sp>
      <p:sp>
        <p:nvSpPr>
          <p:cNvPr id="12" name="AutoShape 13"/>
          <p:cNvSpPr>
            <a:spLocks noChangeArrowheads="1"/>
          </p:cNvSpPr>
          <p:nvPr/>
        </p:nvSpPr>
        <p:spPr bwMode="auto">
          <a:xfrm>
            <a:off x="1737965" y="4372738"/>
            <a:ext cx="1469382" cy="359947"/>
          </a:xfrm>
          <a:prstGeom prst="homePlate">
            <a:avLst>
              <a:gd name="adj" fmla="val 44116"/>
            </a:avLst>
          </a:prstGeom>
          <a:solidFill>
            <a:srgbClr val="F5375E"/>
          </a:solidFill>
          <a:ln>
            <a:noFill/>
          </a:ln>
          <a:effectLst/>
        </p:spPr>
        <p:txBody>
          <a:bodyPr anchor="ctr"/>
          <a:lstStyle/>
          <a:p>
            <a:r>
              <a:rPr lang="zh-CN" altLang="en-US" sz="1349" dirty="0">
                <a:solidFill>
                  <a:srgbClr val="000000"/>
                </a:solidFill>
                <a:latin typeface="微软雅黑"/>
                <a:ea typeface="微软雅黑"/>
                <a:cs typeface="微软雅黑"/>
              </a:rPr>
              <a:t>集成信息流</a:t>
            </a:r>
            <a:r>
              <a:rPr lang="en-US" altLang="zh-CN" sz="1349" dirty="0">
                <a:solidFill>
                  <a:srgbClr val="000000"/>
                </a:solidFill>
                <a:latin typeface="微软雅黑"/>
                <a:ea typeface="微软雅黑"/>
                <a:cs typeface="微软雅黑"/>
              </a:rPr>
              <a:t>1</a:t>
            </a:r>
            <a:endParaRPr lang="zh-CN" altLang="en-US" sz="1349" dirty="0">
              <a:solidFill>
                <a:srgbClr val="000000"/>
              </a:solidFill>
              <a:latin typeface="微软雅黑"/>
              <a:ea typeface="微软雅黑"/>
              <a:cs typeface="微软雅黑"/>
            </a:endParaRPr>
          </a:p>
        </p:txBody>
      </p:sp>
      <p:sp>
        <p:nvSpPr>
          <p:cNvPr id="13" name="AutoShape 13"/>
          <p:cNvSpPr>
            <a:spLocks noChangeArrowheads="1"/>
          </p:cNvSpPr>
          <p:nvPr/>
        </p:nvSpPr>
        <p:spPr bwMode="auto">
          <a:xfrm>
            <a:off x="4000556" y="4380442"/>
            <a:ext cx="1239471" cy="359947"/>
          </a:xfrm>
          <a:prstGeom prst="homePlate">
            <a:avLst>
              <a:gd name="adj" fmla="val 44116"/>
            </a:avLst>
          </a:prstGeom>
          <a:solidFill>
            <a:srgbClr val="F5375E"/>
          </a:solidFill>
          <a:ln>
            <a:noFill/>
          </a:ln>
          <a:effectLst/>
        </p:spPr>
        <p:txBody>
          <a:bodyPr anchor="ctr"/>
          <a:lstStyle/>
          <a:p>
            <a:r>
              <a:rPr lang="zh-CN" altLang="en-US" sz="1349" dirty="0">
                <a:solidFill>
                  <a:srgbClr val="000000"/>
                </a:solidFill>
                <a:latin typeface="微软雅黑"/>
                <a:ea typeface="微软雅黑"/>
                <a:cs typeface="微软雅黑"/>
              </a:rPr>
              <a:t>集成信息流</a:t>
            </a:r>
            <a:r>
              <a:rPr lang="en-US" altLang="zh-CN" sz="1349" dirty="0">
                <a:solidFill>
                  <a:srgbClr val="000000"/>
                </a:solidFill>
                <a:latin typeface="微软雅黑"/>
                <a:ea typeface="微软雅黑"/>
                <a:cs typeface="微软雅黑"/>
              </a:rPr>
              <a:t>2</a:t>
            </a:r>
            <a:endParaRPr lang="zh-CN" altLang="en-US" sz="1349" dirty="0">
              <a:solidFill>
                <a:srgbClr val="000000"/>
              </a:solidFill>
              <a:latin typeface="微软雅黑"/>
              <a:ea typeface="微软雅黑"/>
              <a:cs typeface="微软雅黑"/>
            </a:endParaRPr>
          </a:p>
        </p:txBody>
      </p:sp>
      <p:sp>
        <p:nvSpPr>
          <p:cNvPr id="14" name="AutoShape 13"/>
          <p:cNvSpPr>
            <a:spLocks noChangeArrowheads="1"/>
          </p:cNvSpPr>
          <p:nvPr/>
        </p:nvSpPr>
        <p:spPr bwMode="auto">
          <a:xfrm>
            <a:off x="6250180" y="4395850"/>
            <a:ext cx="1384433" cy="359947"/>
          </a:xfrm>
          <a:prstGeom prst="homePlate">
            <a:avLst>
              <a:gd name="adj" fmla="val 44116"/>
            </a:avLst>
          </a:prstGeom>
          <a:solidFill>
            <a:srgbClr val="F5375E"/>
          </a:solidFill>
          <a:ln>
            <a:noFill/>
          </a:ln>
          <a:effectLst/>
        </p:spPr>
        <p:txBody>
          <a:bodyPr anchor="ctr"/>
          <a:lstStyle/>
          <a:p>
            <a:r>
              <a:rPr lang="zh-CN" altLang="en-US" sz="1349" dirty="0">
                <a:solidFill>
                  <a:srgbClr val="000000"/>
                </a:solidFill>
                <a:latin typeface="微软雅黑"/>
                <a:ea typeface="微软雅黑"/>
                <a:cs typeface="微软雅黑"/>
              </a:rPr>
              <a:t>集成信息流</a:t>
            </a:r>
            <a:r>
              <a:rPr lang="en-US" altLang="zh-CN" sz="1349" dirty="0">
                <a:solidFill>
                  <a:srgbClr val="000000"/>
                </a:solidFill>
                <a:latin typeface="微软雅黑"/>
                <a:ea typeface="微软雅黑"/>
                <a:cs typeface="微软雅黑"/>
              </a:rPr>
              <a:t>3</a:t>
            </a:r>
            <a:endParaRPr lang="zh-CN" altLang="en-US" sz="1349" dirty="0">
              <a:solidFill>
                <a:srgbClr val="000000"/>
              </a:solidFill>
              <a:latin typeface="微软雅黑"/>
              <a:ea typeface="微软雅黑"/>
              <a:cs typeface="微软雅黑"/>
            </a:endParaRPr>
          </a:p>
        </p:txBody>
      </p:sp>
      <p:sp>
        <p:nvSpPr>
          <p:cNvPr id="15" name="Text Box 3"/>
          <p:cNvSpPr txBox="1">
            <a:spLocks noChangeArrowheads="1"/>
          </p:cNvSpPr>
          <p:nvPr/>
        </p:nvSpPr>
        <p:spPr bwMode="auto">
          <a:xfrm>
            <a:off x="4907098" y="3174769"/>
            <a:ext cx="1601522" cy="276999"/>
          </a:xfrm>
          <a:prstGeom prst="rect">
            <a:avLst/>
          </a:prstGeom>
          <a:solidFill>
            <a:srgbClr val="FF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endParaRPr lang="zh-CN" altLang="en-US" sz="1200">
              <a:latin typeface="微软雅黑"/>
              <a:ea typeface="微软雅黑"/>
              <a:cs typeface="微软雅黑"/>
            </a:endParaRPr>
          </a:p>
        </p:txBody>
      </p:sp>
      <p:sp>
        <p:nvSpPr>
          <p:cNvPr id="16" name="AutoShape 8"/>
          <p:cNvSpPr>
            <a:spLocks noChangeArrowheads="1"/>
          </p:cNvSpPr>
          <p:nvPr/>
        </p:nvSpPr>
        <p:spPr bwMode="auto">
          <a:xfrm>
            <a:off x="4862665" y="2746253"/>
            <a:ext cx="1986149" cy="282042"/>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349" dirty="0">
                <a:latin typeface="微软雅黑"/>
                <a:ea typeface="微软雅黑"/>
                <a:cs typeface="微软雅黑"/>
              </a:rPr>
              <a:t>科技与校企合作</a:t>
            </a:r>
            <a:r>
              <a:rPr lang="en-US" altLang="zh-CN" sz="1349" dirty="0">
                <a:latin typeface="微软雅黑"/>
                <a:ea typeface="微软雅黑"/>
                <a:cs typeface="微软雅黑"/>
              </a:rPr>
              <a:t>         </a:t>
            </a:r>
            <a:endParaRPr lang="zh-CN" altLang="en-US" sz="1349" dirty="0">
              <a:latin typeface="微软雅黑"/>
              <a:ea typeface="微软雅黑"/>
              <a:cs typeface="微软雅黑"/>
            </a:endParaRPr>
          </a:p>
        </p:txBody>
      </p:sp>
      <p:sp>
        <p:nvSpPr>
          <p:cNvPr id="17" name="AutoShape 9"/>
          <p:cNvSpPr>
            <a:spLocks noChangeArrowheads="1"/>
          </p:cNvSpPr>
          <p:nvPr/>
        </p:nvSpPr>
        <p:spPr bwMode="auto">
          <a:xfrm>
            <a:off x="4862665" y="3127155"/>
            <a:ext cx="1986149" cy="282042"/>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349" dirty="0">
                <a:latin typeface="微软雅黑"/>
                <a:ea typeface="微软雅黑"/>
                <a:cs typeface="微软雅黑"/>
              </a:rPr>
              <a:t>师资队伍建设</a:t>
            </a:r>
          </a:p>
        </p:txBody>
      </p:sp>
      <p:sp>
        <p:nvSpPr>
          <p:cNvPr id="18" name="AutoShape 10"/>
          <p:cNvSpPr>
            <a:spLocks noChangeArrowheads="1"/>
          </p:cNvSpPr>
          <p:nvPr/>
        </p:nvSpPr>
        <p:spPr bwMode="auto">
          <a:xfrm>
            <a:off x="4862665" y="3508055"/>
            <a:ext cx="1986149" cy="282042"/>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349" dirty="0">
                <a:latin typeface="微软雅黑"/>
                <a:ea typeface="微软雅黑"/>
                <a:cs typeface="微软雅黑"/>
              </a:rPr>
              <a:t>内部质量保证体系建设</a:t>
            </a:r>
          </a:p>
        </p:txBody>
      </p:sp>
      <p:sp>
        <p:nvSpPr>
          <p:cNvPr id="19" name="AutoShape 12"/>
          <p:cNvSpPr>
            <a:spLocks noChangeArrowheads="1"/>
          </p:cNvSpPr>
          <p:nvPr/>
        </p:nvSpPr>
        <p:spPr bwMode="auto">
          <a:xfrm>
            <a:off x="4862665" y="3853951"/>
            <a:ext cx="1986149" cy="282042"/>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altLang="zh-CN" sz="1799">
                <a:latin typeface="微软雅黑"/>
                <a:ea typeface="微软雅黑"/>
                <a:cs typeface="微软雅黑"/>
              </a:rPr>
              <a:t>………………</a:t>
            </a:r>
            <a:endParaRPr lang="zh-CN" altLang="en-US" sz="1799" dirty="0">
              <a:latin typeface="微软雅黑"/>
              <a:ea typeface="微软雅黑"/>
              <a:cs typeface="微软雅黑"/>
            </a:endParaRPr>
          </a:p>
        </p:txBody>
      </p:sp>
      <p:sp>
        <p:nvSpPr>
          <p:cNvPr id="20" name="AutoShape 8"/>
          <p:cNvSpPr>
            <a:spLocks noChangeArrowheads="1"/>
          </p:cNvSpPr>
          <p:nvPr/>
        </p:nvSpPr>
        <p:spPr bwMode="auto">
          <a:xfrm>
            <a:off x="4878911" y="2386418"/>
            <a:ext cx="1986149" cy="282042"/>
          </a:xfrm>
          <a:prstGeom prst="homePlate">
            <a:avLst>
              <a:gd name="adj" fmla="val 44116"/>
            </a:avLst>
          </a:prstGeom>
          <a:solidFill>
            <a:srgbClr val="F0B6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zh-CN" altLang="en-US" sz="1349" dirty="0">
                <a:latin typeface="微软雅黑"/>
                <a:ea typeface="微软雅黑"/>
                <a:cs typeface="微软雅黑"/>
              </a:rPr>
              <a:t>专业建设</a:t>
            </a:r>
          </a:p>
        </p:txBody>
      </p:sp>
      <p:sp>
        <p:nvSpPr>
          <p:cNvPr id="21" name="矩形 20"/>
          <p:cNvSpPr/>
          <p:nvPr/>
        </p:nvSpPr>
        <p:spPr>
          <a:xfrm>
            <a:off x="144801" y="1672498"/>
            <a:ext cx="9075403" cy="507831"/>
          </a:xfrm>
          <a:prstGeom prst="rect">
            <a:avLst/>
          </a:prstGeom>
        </p:spPr>
        <p:txBody>
          <a:bodyPr wrap="square">
            <a:spAutoFit/>
          </a:bodyPr>
          <a:lstStyle/>
          <a:p>
            <a:pPr marL="257098" indent="-257098">
              <a:lnSpc>
                <a:spcPct val="150000"/>
              </a:lnSpc>
              <a:buFont typeface="Wingdings" charset="2"/>
              <a:buChar char="n"/>
            </a:pPr>
            <a:r>
              <a:rPr lang="zh-CN" altLang="en-US" dirty="0">
                <a:solidFill>
                  <a:srgbClr val="571415"/>
                </a:solidFill>
                <a:latin typeface="微软雅黑" pitchFamily="34" charset="-122"/>
                <a:ea typeface="微软雅黑" pitchFamily="34" charset="-122"/>
              </a:rPr>
              <a:t>形成规划执行信息链，编制二级学院－分项规划－总规划系列的</a:t>
            </a:r>
            <a:r>
              <a:rPr lang="zh-CN" altLang="en-US" b="1" dirty="0">
                <a:solidFill>
                  <a:srgbClr val="571415"/>
                </a:solidFill>
                <a:latin typeface="微软雅黑" pitchFamily="34" charset="-122"/>
                <a:ea typeface="微软雅黑" pitchFamily="34" charset="-122"/>
                <a:hlinkClick r:id="rId2" action="ppaction://hlinkfile"/>
              </a:rPr>
              <a:t>规划执行年度报告</a:t>
            </a:r>
            <a:endParaRPr lang="en-US" altLang="zh-CN" b="1" dirty="0">
              <a:solidFill>
                <a:srgbClr val="571415"/>
              </a:solidFill>
              <a:latin typeface="微软雅黑" pitchFamily="34" charset="-122"/>
              <a:ea typeface="微软雅黑" pitchFamily="34" charset="-122"/>
            </a:endParaRPr>
          </a:p>
        </p:txBody>
      </p:sp>
      <p:sp>
        <p:nvSpPr>
          <p:cNvPr id="24" name="TextBox 6"/>
          <p:cNvSpPr txBox="1"/>
          <p:nvPr/>
        </p:nvSpPr>
        <p:spPr>
          <a:xfrm>
            <a:off x="744988" y="868042"/>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solidFill>
                  <a:srgbClr val="137C6A"/>
                </a:solidFill>
              </a:rPr>
              <a:t>（</a:t>
            </a:r>
            <a:r>
              <a:rPr lang="zh-CN" altLang="en-US" sz="2000" dirty="0">
                <a:solidFill>
                  <a:srgbClr val="137C6A"/>
                </a:solidFill>
              </a:rPr>
              <a:t>二）完善规划，形成目标体系</a:t>
            </a:r>
            <a:r>
              <a:rPr lang="en-US" altLang="zh-CN" sz="2000" dirty="0">
                <a:solidFill>
                  <a:srgbClr val="137C6A"/>
                </a:solidFill>
              </a:rPr>
              <a:t>    </a:t>
            </a:r>
          </a:p>
        </p:txBody>
      </p:sp>
    </p:spTree>
    <p:extLst>
      <p:ext uri="{BB962C8B-B14F-4D97-AF65-F5344CB8AC3E}">
        <p14:creationId xmlns:p14="http://schemas.microsoft.com/office/powerpoint/2010/main" xmlns="" val="11760198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 y="1305995"/>
            <a:ext cx="9144000" cy="4271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5" name="Rectangle 5"/>
          <p:cNvSpPr>
            <a:spLocks noChangeArrowheads="1"/>
          </p:cNvSpPr>
          <p:nvPr/>
        </p:nvSpPr>
        <p:spPr bwMode="auto">
          <a:xfrm>
            <a:off x="2078865" y="2136330"/>
            <a:ext cx="701096" cy="225169"/>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决策系统</a:t>
            </a:r>
          </a:p>
        </p:txBody>
      </p:sp>
      <p:sp>
        <p:nvSpPr>
          <p:cNvPr id="6" name="Rectangle 6"/>
          <p:cNvSpPr>
            <a:spLocks noChangeArrowheads="1"/>
          </p:cNvSpPr>
          <p:nvPr/>
        </p:nvSpPr>
        <p:spPr bwMode="auto">
          <a:xfrm>
            <a:off x="1483708" y="2586663"/>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职责</a:t>
            </a:r>
            <a:r>
              <a:rPr lang="en-US" altLang="zh-CN" sz="1200" dirty="0">
                <a:solidFill>
                  <a:schemeClr val="bg1"/>
                </a:solidFill>
                <a:latin typeface="微软雅黑" charset="0"/>
                <a:ea typeface="微软雅黑" charset="0"/>
                <a:cs typeface="微软雅黑" charset="0"/>
              </a:rPr>
              <a:t>1</a:t>
            </a:r>
            <a:endParaRPr lang="zh-CN" altLang="en-US" sz="1200" dirty="0">
              <a:solidFill>
                <a:schemeClr val="bg1"/>
              </a:solidFill>
              <a:latin typeface="微软雅黑" charset="0"/>
              <a:ea typeface="微软雅黑" charset="0"/>
              <a:cs typeface="微软雅黑" charset="0"/>
            </a:endParaRPr>
          </a:p>
        </p:txBody>
      </p:sp>
      <p:sp>
        <p:nvSpPr>
          <p:cNvPr id="7" name="Rectangle 7"/>
          <p:cNvSpPr>
            <a:spLocks noChangeArrowheads="1"/>
          </p:cNvSpPr>
          <p:nvPr/>
        </p:nvSpPr>
        <p:spPr bwMode="auto">
          <a:xfrm>
            <a:off x="2619266" y="2586663"/>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职责</a:t>
            </a:r>
            <a:r>
              <a:rPr lang="en-US" altLang="zh-CN" sz="1200" dirty="0">
                <a:solidFill>
                  <a:schemeClr val="bg1"/>
                </a:solidFill>
                <a:latin typeface="微软雅黑" charset="0"/>
                <a:ea typeface="微软雅黑" charset="0"/>
                <a:cs typeface="微软雅黑" charset="0"/>
              </a:rPr>
              <a:t>2</a:t>
            </a:r>
            <a:endParaRPr lang="zh-CN" altLang="en-US" sz="1200" dirty="0">
              <a:solidFill>
                <a:schemeClr val="bg1"/>
              </a:solidFill>
              <a:latin typeface="微软雅黑" charset="0"/>
              <a:ea typeface="微软雅黑" charset="0"/>
              <a:cs typeface="微软雅黑" charset="0"/>
            </a:endParaRPr>
          </a:p>
        </p:txBody>
      </p:sp>
      <p:sp>
        <p:nvSpPr>
          <p:cNvPr id="8" name="Rectangle 8"/>
          <p:cNvSpPr>
            <a:spLocks noChangeArrowheads="1"/>
          </p:cNvSpPr>
          <p:nvPr/>
        </p:nvSpPr>
        <p:spPr bwMode="auto">
          <a:xfrm>
            <a:off x="944492" y="3171902"/>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工作</a:t>
            </a:r>
            <a:r>
              <a:rPr lang="en-US" altLang="zh-CN" sz="1200" dirty="0">
                <a:solidFill>
                  <a:schemeClr val="bg1"/>
                </a:solidFill>
                <a:latin typeface="微软雅黑" charset="0"/>
                <a:ea typeface="微软雅黑" charset="0"/>
                <a:cs typeface="微软雅黑" charset="0"/>
              </a:rPr>
              <a:t>1</a:t>
            </a:r>
            <a:endParaRPr lang="zh-CN" altLang="en-US" sz="1200" dirty="0">
              <a:solidFill>
                <a:schemeClr val="bg1"/>
              </a:solidFill>
              <a:latin typeface="微软雅黑" charset="0"/>
              <a:ea typeface="微软雅黑" charset="0"/>
              <a:cs typeface="微软雅黑" charset="0"/>
            </a:endParaRPr>
          </a:p>
        </p:txBody>
      </p:sp>
      <p:sp>
        <p:nvSpPr>
          <p:cNvPr id="9" name="Rectangle 9"/>
          <p:cNvSpPr>
            <a:spLocks noChangeArrowheads="1"/>
          </p:cNvSpPr>
          <p:nvPr/>
        </p:nvSpPr>
        <p:spPr bwMode="auto">
          <a:xfrm>
            <a:off x="1916980" y="3171902"/>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工作</a:t>
            </a:r>
            <a:r>
              <a:rPr lang="en-US" altLang="zh-CN" sz="1200" dirty="0">
                <a:solidFill>
                  <a:schemeClr val="bg1"/>
                </a:solidFill>
                <a:latin typeface="微软雅黑" charset="0"/>
                <a:ea typeface="微软雅黑" charset="0"/>
                <a:cs typeface="微软雅黑" charset="0"/>
              </a:rPr>
              <a:t>2</a:t>
            </a:r>
            <a:endParaRPr lang="zh-CN" altLang="en-US" sz="1200" dirty="0">
              <a:solidFill>
                <a:schemeClr val="bg1"/>
              </a:solidFill>
              <a:latin typeface="微软雅黑" charset="0"/>
              <a:ea typeface="微软雅黑" charset="0"/>
              <a:cs typeface="微软雅黑" charset="0"/>
            </a:endParaRPr>
          </a:p>
        </p:txBody>
      </p:sp>
      <p:sp>
        <p:nvSpPr>
          <p:cNvPr id="10" name="Rectangle 10"/>
          <p:cNvSpPr>
            <a:spLocks noChangeArrowheads="1"/>
          </p:cNvSpPr>
          <p:nvPr/>
        </p:nvSpPr>
        <p:spPr bwMode="auto">
          <a:xfrm>
            <a:off x="405280" y="3846414"/>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标准</a:t>
            </a:r>
            <a:r>
              <a:rPr lang="en-US" altLang="zh-CN" sz="1200" dirty="0">
                <a:solidFill>
                  <a:schemeClr val="bg1"/>
                </a:solidFill>
                <a:latin typeface="微软雅黑" charset="0"/>
                <a:ea typeface="微软雅黑" charset="0"/>
                <a:cs typeface="微软雅黑" charset="0"/>
              </a:rPr>
              <a:t>1</a:t>
            </a:r>
            <a:endParaRPr lang="zh-CN" altLang="en-US" sz="1200" dirty="0">
              <a:solidFill>
                <a:schemeClr val="bg1"/>
              </a:solidFill>
              <a:latin typeface="微软雅黑" charset="0"/>
              <a:ea typeface="微软雅黑" charset="0"/>
              <a:cs typeface="微软雅黑" charset="0"/>
            </a:endParaRPr>
          </a:p>
        </p:txBody>
      </p:sp>
      <p:sp>
        <p:nvSpPr>
          <p:cNvPr id="11" name="Rectangle 11"/>
          <p:cNvSpPr>
            <a:spLocks noChangeArrowheads="1"/>
          </p:cNvSpPr>
          <p:nvPr/>
        </p:nvSpPr>
        <p:spPr bwMode="auto">
          <a:xfrm>
            <a:off x="1376579" y="3846414"/>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标准</a:t>
            </a:r>
            <a:r>
              <a:rPr lang="en-US" altLang="zh-CN" sz="1200" dirty="0">
                <a:solidFill>
                  <a:schemeClr val="bg1"/>
                </a:solidFill>
                <a:latin typeface="微软雅黑" charset="0"/>
                <a:ea typeface="微软雅黑" charset="0"/>
                <a:cs typeface="微软雅黑" charset="0"/>
              </a:rPr>
              <a:t>2</a:t>
            </a:r>
            <a:endParaRPr lang="zh-CN" altLang="en-US" sz="1200" dirty="0">
              <a:solidFill>
                <a:schemeClr val="bg1"/>
              </a:solidFill>
              <a:latin typeface="微软雅黑" charset="0"/>
              <a:ea typeface="微软雅黑" charset="0"/>
              <a:cs typeface="微软雅黑" charset="0"/>
            </a:endParaRPr>
          </a:p>
        </p:txBody>
      </p:sp>
      <p:cxnSp>
        <p:nvCxnSpPr>
          <p:cNvPr id="12" name="AutoShape 12"/>
          <p:cNvCxnSpPr>
            <a:cxnSpLocks noChangeShapeType="1"/>
            <a:endCxn id="6" idx="0"/>
          </p:cNvCxnSpPr>
          <p:nvPr/>
        </p:nvCxnSpPr>
        <p:spPr bwMode="auto">
          <a:xfrm flipH="1">
            <a:off x="1834851" y="2361493"/>
            <a:ext cx="566590" cy="225168"/>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AutoShape 13"/>
          <p:cNvCxnSpPr>
            <a:cxnSpLocks noChangeShapeType="1"/>
            <a:stCxn id="5" idx="2"/>
            <a:endCxn id="7" idx="0"/>
          </p:cNvCxnSpPr>
          <p:nvPr/>
        </p:nvCxnSpPr>
        <p:spPr bwMode="auto">
          <a:xfrm>
            <a:off x="2430015" y="2361493"/>
            <a:ext cx="540403" cy="225168"/>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AutoShape 14"/>
          <p:cNvCxnSpPr>
            <a:cxnSpLocks noChangeShapeType="1"/>
            <a:stCxn id="6" idx="2"/>
            <a:endCxn id="8" idx="0"/>
          </p:cNvCxnSpPr>
          <p:nvPr/>
        </p:nvCxnSpPr>
        <p:spPr bwMode="auto">
          <a:xfrm flipH="1">
            <a:off x="1295644" y="2811827"/>
            <a:ext cx="539213" cy="360070"/>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AutoShape 15"/>
          <p:cNvCxnSpPr>
            <a:cxnSpLocks noChangeShapeType="1"/>
            <a:stCxn id="6" idx="2"/>
            <a:endCxn id="9" idx="0"/>
          </p:cNvCxnSpPr>
          <p:nvPr/>
        </p:nvCxnSpPr>
        <p:spPr bwMode="auto">
          <a:xfrm>
            <a:off x="1834854" y="2811827"/>
            <a:ext cx="433275" cy="360070"/>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AutoShape 16"/>
          <p:cNvCxnSpPr>
            <a:cxnSpLocks noChangeShapeType="1"/>
            <a:stCxn id="8" idx="2"/>
            <a:endCxn id="10" idx="0"/>
          </p:cNvCxnSpPr>
          <p:nvPr/>
        </p:nvCxnSpPr>
        <p:spPr bwMode="auto">
          <a:xfrm flipH="1">
            <a:off x="756426" y="3397071"/>
            <a:ext cx="539213" cy="449344"/>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AutoShape 17"/>
          <p:cNvCxnSpPr>
            <a:cxnSpLocks noChangeShapeType="1"/>
            <a:stCxn id="8" idx="2"/>
            <a:endCxn id="11" idx="0"/>
          </p:cNvCxnSpPr>
          <p:nvPr/>
        </p:nvCxnSpPr>
        <p:spPr bwMode="auto">
          <a:xfrm>
            <a:off x="1295644" y="3397071"/>
            <a:ext cx="432085" cy="449344"/>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 name="Oval 18"/>
          <p:cNvSpPr>
            <a:spLocks noChangeArrowheads="1"/>
          </p:cNvSpPr>
          <p:nvPr/>
        </p:nvSpPr>
        <p:spPr bwMode="auto">
          <a:xfrm>
            <a:off x="2834712" y="3441708"/>
            <a:ext cx="847068" cy="346139"/>
          </a:xfrm>
          <a:prstGeom prst="ellipse">
            <a:avLst/>
          </a:prstGeom>
          <a:solidFill>
            <a:srgbClr val="CC3300"/>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系统工作包</a:t>
            </a:r>
          </a:p>
        </p:txBody>
      </p:sp>
      <p:cxnSp>
        <p:nvCxnSpPr>
          <p:cNvPr id="19" name="AutoShape 19"/>
          <p:cNvCxnSpPr>
            <a:cxnSpLocks noChangeShapeType="1"/>
            <a:stCxn id="11" idx="3"/>
            <a:endCxn id="18" idx="3"/>
          </p:cNvCxnSpPr>
          <p:nvPr/>
        </p:nvCxnSpPr>
        <p:spPr bwMode="auto">
          <a:xfrm flipV="1">
            <a:off x="2077676" y="3737149"/>
            <a:ext cx="881090" cy="221846"/>
          </a:xfrm>
          <a:prstGeom prst="straightConnector1">
            <a:avLst/>
          </a:prstGeom>
          <a:noFill/>
          <a:ln w="9525" cmpd="sng">
            <a:solidFill>
              <a:schemeClr val="tx1"/>
            </a:solidFill>
            <a:prstDash val="dash"/>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AutoShape 20"/>
          <p:cNvCxnSpPr>
            <a:cxnSpLocks noChangeShapeType="1"/>
            <a:stCxn id="18" idx="1"/>
            <a:endCxn id="9" idx="3"/>
          </p:cNvCxnSpPr>
          <p:nvPr/>
        </p:nvCxnSpPr>
        <p:spPr bwMode="auto">
          <a:xfrm flipH="1" flipV="1">
            <a:off x="2618075" y="3284486"/>
            <a:ext cx="340688" cy="207910"/>
          </a:xfrm>
          <a:prstGeom prst="straightConnector1">
            <a:avLst/>
          </a:prstGeom>
          <a:noFill/>
          <a:ln w="9525" cmpd="sng">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AutoShape 21"/>
          <p:cNvCxnSpPr>
            <a:cxnSpLocks noChangeShapeType="1"/>
            <a:endCxn id="7" idx="2"/>
          </p:cNvCxnSpPr>
          <p:nvPr/>
        </p:nvCxnSpPr>
        <p:spPr bwMode="auto">
          <a:xfrm flipH="1" flipV="1">
            <a:off x="2970410" y="2811828"/>
            <a:ext cx="351143" cy="674512"/>
          </a:xfrm>
          <a:prstGeom prst="straightConnector1">
            <a:avLst/>
          </a:prstGeom>
          <a:noFill/>
          <a:ln w="9525" cmpd="sng">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AutoShape 22"/>
          <p:cNvCxnSpPr>
            <a:cxnSpLocks noChangeShapeType="1"/>
            <a:stCxn id="8" idx="3"/>
            <a:endCxn id="9" idx="1"/>
          </p:cNvCxnSpPr>
          <p:nvPr/>
        </p:nvCxnSpPr>
        <p:spPr bwMode="auto">
          <a:xfrm>
            <a:off x="1645587" y="3284977"/>
            <a:ext cx="271392" cy="0"/>
          </a:xfrm>
          <a:prstGeom prst="straightConnector1">
            <a:avLst/>
          </a:prstGeom>
          <a:noFill/>
          <a:ln w="9525" cmpd="sng">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AutoShape 23"/>
          <p:cNvCxnSpPr>
            <a:cxnSpLocks noChangeShapeType="1"/>
            <a:stCxn id="10" idx="3"/>
            <a:endCxn id="11" idx="1"/>
          </p:cNvCxnSpPr>
          <p:nvPr/>
        </p:nvCxnSpPr>
        <p:spPr bwMode="auto">
          <a:xfrm>
            <a:off x="1106381" y="3959489"/>
            <a:ext cx="270201" cy="0"/>
          </a:xfrm>
          <a:prstGeom prst="straightConnector1">
            <a:avLst/>
          </a:prstGeom>
          <a:noFill/>
          <a:ln w="9525" cmpd="sng">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AutoShape 24"/>
          <p:cNvCxnSpPr>
            <a:cxnSpLocks noChangeShapeType="1"/>
            <a:stCxn id="6" idx="3"/>
            <a:endCxn id="7" idx="1"/>
          </p:cNvCxnSpPr>
          <p:nvPr/>
        </p:nvCxnSpPr>
        <p:spPr bwMode="auto">
          <a:xfrm>
            <a:off x="2184809" y="2699739"/>
            <a:ext cx="434465" cy="0"/>
          </a:xfrm>
          <a:prstGeom prst="straightConnector1">
            <a:avLst/>
          </a:prstGeom>
          <a:noFill/>
          <a:ln w="9525" cmpd="sng">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0" name="Rectangle 3"/>
          <p:cNvSpPr txBox="1">
            <a:spLocks noChangeArrowheads="1"/>
          </p:cNvSpPr>
          <p:nvPr/>
        </p:nvSpPr>
        <p:spPr>
          <a:xfrm>
            <a:off x="309172" y="4553335"/>
            <a:ext cx="4545098" cy="101265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600" dirty="0">
                <a:solidFill>
                  <a:srgbClr val="9E5702"/>
                </a:solidFill>
                <a:latin typeface="微软雅黑" charset="0"/>
                <a:ea typeface="微软雅黑" charset="0"/>
                <a:cs typeface="微软雅黑" charset="0"/>
              </a:rPr>
              <a:t>职责是由独立的，可区分元素组成的</a:t>
            </a:r>
          </a:p>
          <a:p>
            <a:r>
              <a:rPr lang="zh-CN" altLang="en-US" sz="1600" dirty="0">
                <a:solidFill>
                  <a:srgbClr val="9E5702"/>
                </a:solidFill>
                <a:latin typeface="微软雅黑" charset="0"/>
                <a:ea typeface="微软雅黑" charset="0"/>
                <a:cs typeface="微软雅黑" charset="0"/>
              </a:rPr>
              <a:t>工作之间存在相互作用和依赖</a:t>
            </a:r>
          </a:p>
          <a:p>
            <a:r>
              <a:rPr lang="zh-CN" altLang="en-US" sz="1600" dirty="0">
                <a:solidFill>
                  <a:srgbClr val="9E5702"/>
                </a:solidFill>
                <a:latin typeface="微软雅黑" charset="0"/>
                <a:ea typeface="微软雅黑" charset="0"/>
                <a:cs typeface="微软雅黑" charset="0"/>
              </a:rPr>
              <a:t>工作有边界和输入，输出</a:t>
            </a:r>
          </a:p>
        </p:txBody>
      </p:sp>
      <p:sp>
        <p:nvSpPr>
          <p:cNvPr id="3" name="标题 2"/>
          <p:cNvSpPr>
            <a:spLocks noGrp="1"/>
          </p:cNvSpPr>
          <p:nvPr>
            <p:ph type="title"/>
          </p:nvPr>
        </p:nvSpPr>
        <p:spPr/>
        <p:txBody>
          <a:bodyPr>
            <a:normAutofit/>
          </a:bodyPr>
          <a:lstStyle/>
          <a:p>
            <a:r>
              <a:rPr lang="zh-CN" altLang="en-US" dirty="0" smtClean="0"/>
              <a:t>四、体系建设</a:t>
            </a:r>
            <a:endParaRPr lang="zh-CN" altLang="en-US" dirty="0"/>
          </a:p>
        </p:txBody>
      </p:sp>
      <p:sp>
        <p:nvSpPr>
          <p:cNvPr id="28" name="矩形 27"/>
          <p:cNvSpPr/>
          <p:nvPr/>
        </p:nvSpPr>
        <p:spPr>
          <a:xfrm>
            <a:off x="744993" y="1312551"/>
            <a:ext cx="5400493" cy="507831"/>
          </a:xfrm>
          <a:prstGeom prst="rect">
            <a:avLst/>
          </a:prstGeom>
        </p:spPr>
        <p:txBody>
          <a:bodyPr wrap="square">
            <a:spAutoFit/>
          </a:bodyPr>
          <a:lstStyle/>
          <a:p>
            <a:pPr marL="257098" indent="-257098">
              <a:lnSpc>
                <a:spcPct val="150000"/>
              </a:lnSpc>
            </a:pPr>
            <a:r>
              <a:rPr lang="en-US" altLang="zh-CN" b="1" dirty="0">
                <a:solidFill>
                  <a:srgbClr val="571415"/>
                </a:solidFill>
                <a:latin typeface="微软雅黑" pitchFamily="34" charset="-122"/>
                <a:ea typeface="微软雅黑" pitchFamily="34" charset="-122"/>
              </a:rPr>
              <a:t>1</a:t>
            </a:r>
            <a:r>
              <a:rPr lang="en-US" altLang="zh-CN" b="1" dirty="0" smtClean="0">
                <a:solidFill>
                  <a:srgbClr val="571415"/>
                </a:solidFill>
                <a:latin typeface="微软雅黑" pitchFamily="34" charset="-122"/>
                <a:ea typeface="微软雅黑" pitchFamily="34" charset="-122"/>
              </a:rPr>
              <a:t>.</a:t>
            </a:r>
            <a:r>
              <a:rPr lang="zh-CN" altLang="en-US" b="1" dirty="0" smtClean="0">
                <a:solidFill>
                  <a:srgbClr val="571415"/>
                </a:solidFill>
                <a:latin typeface="微软雅黑" pitchFamily="34" charset="-122"/>
                <a:ea typeface="微软雅黑" pitchFamily="34" charset="-122"/>
              </a:rPr>
              <a:t>建立</a:t>
            </a:r>
            <a:r>
              <a:rPr lang="zh-CN" altLang="en-US" b="1" dirty="0" smtClean="0">
                <a:solidFill>
                  <a:srgbClr val="571415"/>
                </a:solidFill>
                <a:latin typeface="微软雅黑" pitchFamily="34" charset="-122"/>
                <a:ea typeface="微软雅黑" pitchFamily="34" charset="-122"/>
                <a:hlinkClick r:id="rId3" action="ppaction://hlinkpres?slideindex=1&amp;slidetitle="/>
              </a:rPr>
              <a:t>职责</a:t>
            </a:r>
            <a:r>
              <a:rPr lang="zh-CN" altLang="en-US" b="1" dirty="0">
                <a:solidFill>
                  <a:srgbClr val="571415"/>
                </a:solidFill>
                <a:latin typeface="微软雅黑" pitchFamily="34" charset="-122"/>
                <a:ea typeface="微软雅黑" pitchFamily="34" charset="-122"/>
                <a:hlinkClick r:id="rId3" action="ppaction://hlinkpres?slideindex=1&amp;slidetitle="/>
              </a:rPr>
              <a:t>－岗位－工作标准</a:t>
            </a:r>
            <a:r>
              <a:rPr lang="zh-CN" altLang="en-US" b="1" dirty="0">
                <a:solidFill>
                  <a:srgbClr val="571415"/>
                </a:solidFill>
                <a:latin typeface="微软雅黑" pitchFamily="34" charset="-122"/>
                <a:ea typeface="微软雅黑" pitchFamily="34" charset="-122"/>
              </a:rPr>
              <a:t>关联的系统工作包</a:t>
            </a:r>
            <a:endParaRPr lang="en-US" altLang="zh-CN" b="1" dirty="0">
              <a:solidFill>
                <a:srgbClr val="571415"/>
              </a:solidFill>
              <a:latin typeface="微软雅黑" pitchFamily="34" charset="-122"/>
              <a:ea typeface="微软雅黑" pitchFamily="34" charset="-122"/>
            </a:endParaRPr>
          </a:p>
        </p:txBody>
      </p:sp>
      <p:sp>
        <p:nvSpPr>
          <p:cNvPr id="50" name="Rectangle 5"/>
          <p:cNvSpPr>
            <a:spLocks noChangeArrowheads="1"/>
          </p:cNvSpPr>
          <p:nvPr/>
        </p:nvSpPr>
        <p:spPr bwMode="auto">
          <a:xfrm>
            <a:off x="7004798" y="2186562"/>
            <a:ext cx="701096" cy="225169"/>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监控系统</a:t>
            </a:r>
          </a:p>
        </p:txBody>
      </p:sp>
      <p:sp>
        <p:nvSpPr>
          <p:cNvPr id="51" name="Rectangle 6"/>
          <p:cNvSpPr>
            <a:spLocks noChangeArrowheads="1"/>
          </p:cNvSpPr>
          <p:nvPr/>
        </p:nvSpPr>
        <p:spPr bwMode="auto">
          <a:xfrm>
            <a:off x="6409638" y="2636895"/>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职责</a:t>
            </a:r>
            <a:r>
              <a:rPr lang="en-US" altLang="zh-CN" sz="1200" dirty="0">
                <a:solidFill>
                  <a:schemeClr val="bg1"/>
                </a:solidFill>
                <a:latin typeface="微软雅黑" charset="0"/>
                <a:ea typeface="微软雅黑" charset="0"/>
                <a:cs typeface="微软雅黑" charset="0"/>
              </a:rPr>
              <a:t>n</a:t>
            </a:r>
            <a:endParaRPr lang="zh-CN" altLang="en-US" sz="1200" dirty="0">
              <a:solidFill>
                <a:schemeClr val="bg1"/>
              </a:solidFill>
              <a:latin typeface="微软雅黑" charset="0"/>
              <a:ea typeface="微软雅黑" charset="0"/>
              <a:cs typeface="微软雅黑" charset="0"/>
            </a:endParaRPr>
          </a:p>
        </p:txBody>
      </p:sp>
      <p:sp>
        <p:nvSpPr>
          <p:cNvPr id="52" name="Rectangle 7"/>
          <p:cNvSpPr>
            <a:spLocks noChangeArrowheads="1"/>
          </p:cNvSpPr>
          <p:nvPr/>
        </p:nvSpPr>
        <p:spPr bwMode="auto">
          <a:xfrm>
            <a:off x="7545200" y="2636895"/>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职责</a:t>
            </a:r>
            <a:r>
              <a:rPr lang="en-US" altLang="zh-CN" sz="1200" dirty="0">
                <a:solidFill>
                  <a:schemeClr val="bg1"/>
                </a:solidFill>
                <a:latin typeface="微软雅黑" charset="0"/>
                <a:ea typeface="微软雅黑" charset="0"/>
                <a:cs typeface="微软雅黑" charset="0"/>
              </a:rPr>
              <a:t>m</a:t>
            </a:r>
            <a:endParaRPr lang="zh-CN" altLang="en-US" sz="1200" dirty="0">
              <a:solidFill>
                <a:schemeClr val="bg1"/>
              </a:solidFill>
              <a:latin typeface="微软雅黑" charset="0"/>
              <a:ea typeface="微软雅黑" charset="0"/>
              <a:cs typeface="微软雅黑" charset="0"/>
            </a:endParaRPr>
          </a:p>
        </p:txBody>
      </p:sp>
      <p:sp>
        <p:nvSpPr>
          <p:cNvPr id="53" name="Rectangle 8"/>
          <p:cNvSpPr>
            <a:spLocks noChangeArrowheads="1"/>
          </p:cNvSpPr>
          <p:nvPr/>
        </p:nvSpPr>
        <p:spPr bwMode="auto">
          <a:xfrm>
            <a:off x="5870426" y="3222132"/>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工作</a:t>
            </a:r>
            <a:r>
              <a:rPr lang="zh-CN" altLang="zh-CN" sz="1200" dirty="0">
                <a:solidFill>
                  <a:schemeClr val="bg1"/>
                </a:solidFill>
                <a:latin typeface="微软雅黑" charset="0"/>
                <a:ea typeface="微软雅黑" charset="0"/>
                <a:cs typeface="微软雅黑" charset="0"/>
              </a:rPr>
              <a:t>n</a:t>
            </a:r>
            <a:r>
              <a:rPr lang="en-US" altLang="zh-CN" sz="1200" dirty="0">
                <a:solidFill>
                  <a:schemeClr val="bg1"/>
                </a:solidFill>
                <a:latin typeface="微软雅黑" charset="0"/>
                <a:ea typeface="微软雅黑" charset="0"/>
                <a:cs typeface="微软雅黑" charset="0"/>
              </a:rPr>
              <a:t>1</a:t>
            </a:r>
            <a:endParaRPr lang="zh-CN" altLang="en-US" sz="1200" dirty="0">
              <a:solidFill>
                <a:schemeClr val="bg1"/>
              </a:solidFill>
              <a:latin typeface="微软雅黑" charset="0"/>
              <a:ea typeface="微软雅黑" charset="0"/>
              <a:cs typeface="微软雅黑" charset="0"/>
            </a:endParaRPr>
          </a:p>
        </p:txBody>
      </p:sp>
      <p:sp>
        <p:nvSpPr>
          <p:cNvPr id="54" name="Rectangle 9"/>
          <p:cNvSpPr>
            <a:spLocks noChangeArrowheads="1"/>
          </p:cNvSpPr>
          <p:nvPr/>
        </p:nvSpPr>
        <p:spPr bwMode="auto">
          <a:xfrm>
            <a:off x="6842914" y="3222132"/>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工作</a:t>
            </a:r>
            <a:r>
              <a:rPr lang="zh-CN" altLang="zh-CN" sz="1200" dirty="0">
                <a:solidFill>
                  <a:schemeClr val="bg1"/>
                </a:solidFill>
                <a:latin typeface="微软雅黑" charset="0"/>
                <a:ea typeface="微软雅黑" charset="0"/>
                <a:cs typeface="微软雅黑" charset="0"/>
              </a:rPr>
              <a:t>n</a:t>
            </a:r>
            <a:r>
              <a:rPr lang="en-US" altLang="zh-CN" sz="1200" dirty="0">
                <a:solidFill>
                  <a:schemeClr val="bg1"/>
                </a:solidFill>
                <a:latin typeface="微软雅黑" charset="0"/>
                <a:ea typeface="微软雅黑" charset="0"/>
                <a:cs typeface="微软雅黑" charset="0"/>
              </a:rPr>
              <a:t>2</a:t>
            </a:r>
            <a:endParaRPr lang="zh-CN" altLang="en-US" sz="1200" dirty="0">
              <a:solidFill>
                <a:schemeClr val="bg1"/>
              </a:solidFill>
              <a:latin typeface="微软雅黑" charset="0"/>
              <a:ea typeface="微软雅黑" charset="0"/>
              <a:cs typeface="微软雅黑" charset="0"/>
            </a:endParaRPr>
          </a:p>
        </p:txBody>
      </p:sp>
      <p:sp>
        <p:nvSpPr>
          <p:cNvPr id="55" name="Rectangle 10"/>
          <p:cNvSpPr>
            <a:spLocks noChangeArrowheads="1"/>
          </p:cNvSpPr>
          <p:nvPr/>
        </p:nvSpPr>
        <p:spPr bwMode="auto">
          <a:xfrm>
            <a:off x="5331214" y="3896648"/>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标准</a:t>
            </a:r>
            <a:r>
              <a:rPr lang="en-US" altLang="zh-CN" sz="1200" dirty="0">
                <a:solidFill>
                  <a:schemeClr val="bg1"/>
                </a:solidFill>
                <a:latin typeface="微软雅黑" charset="0"/>
                <a:ea typeface="微软雅黑" charset="0"/>
                <a:cs typeface="微软雅黑" charset="0"/>
              </a:rPr>
              <a:t>n1</a:t>
            </a:r>
            <a:endParaRPr lang="zh-CN" altLang="en-US" sz="1200" dirty="0">
              <a:solidFill>
                <a:schemeClr val="bg1"/>
              </a:solidFill>
              <a:latin typeface="微软雅黑" charset="0"/>
              <a:ea typeface="微软雅黑" charset="0"/>
              <a:cs typeface="微软雅黑" charset="0"/>
            </a:endParaRPr>
          </a:p>
        </p:txBody>
      </p:sp>
      <p:sp>
        <p:nvSpPr>
          <p:cNvPr id="56" name="Rectangle 11"/>
          <p:cNvSpPr>
            <a:spLocks noChangeArrowheads="1"/>
          </p:cNvSpPr>
          <p:nvPr/>
        </p:nvSpPr>
        <p:spPr bwMode="auto">
          <a:xfrm>
            <a:off x="6302510" y="3896648"/>
            <a:ext cx="701096" cy="225169"/>
          </a:xfrm>
          <a:prstGeom prst="rect">
            <a:avLst/>
          </a:prstGeom>
          <a:solidFill>
            <a:srgbClr val="0099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标准</a:t>
            </a:r>
            <a:r>
              <a:rPr lang="en-US" altLang="zh-CN" sz="1200" dirty="0">
                <a:solidFill>
                  <a:schemeClr val="bg1"/>
                </a:solidFill>
                <a:latin typeface="微软雅黑" charset="0"/>
                <a:ea typeface="微软雅黑" charset="0"/>
                <a:cs typeface="微软雅黑" charset="0"/>
              </a:rPr>
              <a:t>n2</a:t>
            </a:r>
            <a:endParaRPr lang="zh-CN" altLang="en-US" sz="1200" dirty="0">
              <a:solidFill>
                <a:schemeClr val="bg1"/>
              </a:solidFill>
              <a:latin typeface="微软雅黑" charset="0"/>
              <a:ea typeface="微软雅黑" charset="0"/>
              <a:cs typeface="微软雅黑" charset="0"/>
            </a:endParaRPr>
          </a:p>
        </p:txBody>
      </p:sp>
      <p:cxnSp>
        <p:nvCxnSpPr>
          <p:cNvPr id="57" name="AutoShape 12"/>
          <p:cNvCxnSpPr>
            <a:cxnSpLocks noChangeShapeType="1"/>
            <a:endCxn id="51" idx="0"/>
          </p:cNvCxnSpPr>
          <p:nvPr/>
        </p:nvCxnSpPr>
        <p:spPr bwMode="auto">
          <a:xfrm flipH="1">
            <a:off x="6760783" y="2411725"/>
            <a:ext cx="566590" cy="225168"/>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AutoShape 13"/>
          <p:cNvCxnSpPr>
            <a:cxnSpLocks noChangeShapeType="1"/>
            <a:stCxn id="50" idx="2"/>
            <a:endCxn id="52" idx="0"/>
          </p:cNvCxnSpPr>
          <p:nvPr/>
        </p:nvCxnSpPr>
        <p:spPr bwMode="auto">
          <a:xfrm>
            <a:off x="7355947" y="2411725"/>
            <a:ext cx="540403" cy="225168"/>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AutoShape 14"/>
          <p:cNvCxnSpPr>
            <a:cxnSpLocks noChangeShapeType="1"/>
            <a:stCxn id="51" idx="2"/>
            <a:endCxn id="53" idx="0"/>
          </p:cNvCxnSpPr>
          <p:nvPr/>
        </p:nvCxnSpPr>
        <p:spPr bwMode="auto">
          <a:xfrm flipH="1">
            <a:off x="6221576" y="2862059"/>
            <a:ext cx="539213" cy="360070"/>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0" name="AutoShape 15"/>
          <p:cNvCxnSpPr>
            <a:cxnSpLocks noChangeShapeType="1"/>
            <a:stCxn id="51" idx="2"/>
            <a:endCxn id="54" idx="0"/>
          </p:cNvCxnSpPr>
          <p:nvPr/>
        </p:nvCxnSpPr>
        <p:spPr bwMode="auto">
          <a:xfrm>
            <a:off x="6760786" y="2862059"/>
            <a:ext cx="433275" cy="360070"/>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1" name="AutoShape 16"/>
          <p:cNvCxnSpPr>
            <a:cxnSpLocks noChangeShapeType="1"/>
            <a:stCxn id="53" idx="2"/>
            <a:endCxn id="55" idx="0"/>
          </p:cNvCxnSpPr>
          <p:nvPr/>
        </p:nvCxnSpPr>
        <p:spPr bwMode="auto">
          <a:xfrm flipH="1">
            <a:off x="5682359" y="3447301"/>
            <a:ext cx="539213" cy="449344"/>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AutoShape 17"/>
          <p:cNvCxnSpPr>
            <a:cxnSpLocks noChangeShapeType="1"/>
            <a:stCxn id="53" idx="2"/>
            <a:endCxn id="56" idx="0"/>
          </p:cNvCxnSpPr>
          <p:nvPr/>
        </p:nvCxnSpPr>
        <p:spPr bwMode="auto">
          <a:xfrm>
            <a:off x="6221577" y="3447301"/>
            <a:ext cx="432085" cy="449344"/>
          </a:xfrm>
          <a:prstGeom prst="straightConnector1">
            <a:avLst/>
          </a:prstGeom>
          <a:noFill/>
          <a:ln w="952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3" name="Oval 18"/>
          <p:cNvSpPr>
            <a:spLocks noChangeArrowheads="1"/>
          </p:cNvSpPr>
          <p:nvPr/>
        </p:nvSpPr>
        <p:spPr bwMode="auto">
          <a:xfrm>
            <a:off x="7760645" y="3491940"/>
            <a:ext cx="847068" cy="346139"/>
          </a:xfrm>
          <a:prstGeom prst="ellipse">
            <a:avLst/>
          </a:prstGeom>
          <a:solidFill>
            <a:srgbClr val="CC3300"/>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系统工作包</a:t>
            </a:r>
          </a:p>
        </p:txBody>
      </p:sp>
      <p:cxnSp>
        <p:nvCxnSpPr>
          <p:cNvPr id="64" name="AutoShape 19"/>
          <p:cNvCxnSpPr>
            <a:cxnSpLocks noChangeShapeType="1"/>
            <a:stCxn id="56" idx="3"/>
            <a:endCxn id="63" idx="3"/>
          </p:cNvCxnSpPr>
          <p:nvPr/>
        </p:nvCxnSpPr>
        <p:spPr bwMode="auto">
          <a:xfrm flipV="1">
            <a:off x="7003608" y="3787380"/>
            <a:ext cx="881090" cy="221846"/>
          </a:xfrm>
          <a:prstGeom prst="straightConnector1">
            <a:avLst/>
          </a:prstGeom>
          <a:noFill/>
          <a:ln w="9525" cmpd="sng">
            <a:solidFill>
              <a:schemeClr val="tx1"/>
            </a:solidFill>
            <a:prstDash val="dash"/>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5" name="AutoShape 20"/>
          <p:cNvCxnSpPr>
            <a:cxnSpLocks noChangeShapeType="1"/>
            <a:stCxn id="63" idx="1"/>
            <a:endCxn id="54" idx="3"/>
          </p:cNvCxnSpPr>
          <p:nvPr/>
        </p:nvCxnSpPr>
        <p:spPr bwMode="auto">
          <a:xfrm flipH="1" flipV="1">
            <a:off x="7544007" y="3334716"/>
            <a:ext cx="340688" cy="207910"/>
          </a:xfrm>
          <a:prstGeom prst="straightConnector1">
            <a:avLst/>
          </a:prstGeom>
          <a:noFill/>
          <a:ln w="9525" cmpd="sng">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AutoShape 21"/>
          <p:cNvCxnSpPr>
            <a:cxnSpLocks noChangeShapeType="1"/>
            <a:endCxn id="52" idx="2"/>
          </p:cNvCxnSpPr>
          <p:nvPr/>
        </p:nvCxnSpPr>
        <p:spPr bwMode="auto">
          <a:xfrm flipH="1" flipV="1">
            <a:off x="7896344" y="2862062"/>
            <a:ext cx="351143" cy="674512"/>
          </a:xfrm>
          <a:prstGeom prst="straightConnector1">
            <a:avLst/>
          </a:prstGeom>
          <a:noFill/>
          <a:ln w="9525" cmpd="sng">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7" name="AutoShape 22"/>
          <p:cNvCxnSpPr>
            <a:cxnSpLocks noChangeShapeType="1"/>
            <a:stCxn id="53" idx="3"/>
            <a:endCxn id="54" idx="1"/>
          </p:cNvCxnSpPr>
          <p:nvPr/>
        </p:nvCxnSpPr>
        <p:spPr bwMode="auto">
          <a:xfrm>
            <a:off x="6571520" y="3335209"/>
            <a:ext cx="271392" cy="0"/>
          </a:xfrm>
          <a:prstGeom prst="straightConnector1">
            <a:avLst/>
          </a:prstGeom>
          <a:noFill/>
          <a:ln w="9525" cmpd="sng">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AutoShape 23"/>
          <p:cNvCxnSpPr>
            <a:cxnSpLocks noChangeShapeType="1"/>
            <a:stCxn id="55" idx="3"/>
            <a:endCxn id="56" idx="1"/>
          </p:cNvCxnSpPr>
          <p:nvPr/>
        </p:nvCxnSpPr>
        <p:spPr bwMode="auto">
          <a:xfrm>
            <a:off x="6032309" y="4009720"/>
            <a:ext cx="270201" cy="0"/>
          </a:xfrm>
          <a:prstGeom prst="straightConnector1">
            <a:avLst/>
          </a:prstGeom>
          <a:noFill/>
          <a:ln w="9525" cmpd="sng">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AutoShape 24"/>
          <p:cNvCxnSpPr>
            <a:cxnSpLocks noChangeShapeType="1"/>
            <a:stCxn id="51" idx="3"/>
            <a:endCxn id="52" idx="1"/>
          </p:cNvCxnSpPr>
          <p:nvPr/>
        </p:nvCxnSpPr>
        <p:spPr bwMode="auto">
          <a:xfrm>
            <a:off x="7110742" y="2749970"/>
            <a:ext cx="434465" cy="0"/>
          </a:xfrm>
          <a:prstGeom prst="straightConnector1">
            <a:avLst/>
          </a:prstGeom>
          <a:noFill/>
          <a:ln w="9525" cmpd="sng">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1" name="直线连接符 70"/>
          <p:cNvCxnSpPr/>
          <p:nvPr/>
        </p:nvCxnSpPr>
        <p:spPr>
          <a:xfrm>
            <a:off x="4238540" y="3261156"/>
            <a:ext cx="755888" cy="0"/>
          </a:xfrm>
          <a:prstGeom prst="line">
            <a:avLst/>
          </a:prstGeom>
          <a:ln w="101600">
            <a:prstDash val="sysDash"/>
          </a:ln>
        </p:spPr>
        <p:style>
          <a:lnRef idx="2">
            <a:schemeClr val="accent1"/>
          </a:lnRef>
          <a:fillRef idx="0">
            <a:schemeClr val="accent1"/>
          </a:fillRef>
          <a:effectRef idx="1">
            <a:schemeClr val="accent1"/>
          </a:effectRef>
          <a:fontRef idx="minor">
            <a:schemeClr val="tx1"/>
          </a:fontRef>
        </p:style>
      </p:cxnSp>
      <p:sp>
        <p:nvSpPr>
          <p:cNvPr id="48" name="TextBox 6"/>
          <p:cNvSpPr txBox="1"/>
          <p:nvPr/>
        </p:nvSpPr>
        <p:spPr>
          <a:xfrm>
            <a:off x="744987" y="899298"/>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solidFill>
                  <a:schemeClr val="tx1">
                    <a:lumMod val="75000"/>
                    <a:lumOff val="25000"/>
                  </a:schemeClr>
                </a:solidFill>
              </a:rPr>
              <a:t>（</a:t>
            </a:r>
            <a:r>
              <a:rPr lang="zh-CN" altLang="en-US" sz="2000" dirty="0">
                <a:solidFill>
                  <a:schemeClr val="tx1">
                    <a:lumMod val="75000"/>
                    <a:lumOff val="25000"/>
                  </a:schemeClr>
                </a:solidFill>
              </a:rPr>
              <a:t>三）建立标准，形成</a:t>
            </a:r>
            <a:r>
              <a:rPr lang="zh-CN" altLang="en-US" sz="2000" dirty="0">
                <a:solidFill>
                  <a:schemeClr val="tx1">
                    <a:lumMod val="75000"/>
                    <a:lumOff val="25000"/>
                  </a:schemeClr>
                </a:solidFill>
                <a:hlinkClick r:id="rId4" action="ppaction://hlinkpres?slideindex=1&amp;slidetitle="/>
              </a:rPr>
              <a:t>标准体系</a:t>
            </a:r>
            <a:r>
              <a:rPr lang="en-US" altLang="zh-CN" sz="2000" dirty="0">
                <a:solidFill>
                  <a:schemeClr val="tx1">
                    <a:lumMod val="75000"/>
                    <a:lumOff val="25000"/>
                  </a:schemeClr>
                </a:solidFill>
                <a:hlinkClick r:id="rId4" action="ppaction://hlinkpres?slideindex=1&amp;slidetitle="/>
              </a:rPr>
              <a:t>    </a:t>
            </a:r>
            <a:endParaRPr lang="en-US" altLang="zh-CN" sz="2000" dirty="0">
              <a:solidFill>
                <a:schemeClr val="tx1">
                  <a:lumMod val="75000"/>
                  <a:lumOff val="25000"/>
                </a:schemeClr>
              </a:solidFill>
            </a:endParaRPr>
          </a:p>
        </p:txBody>
      </p:sp>
    </p:spTree>
    <p:extLst>
      <p:ext uri="{BB962C8B-B14F-4D97-AF65-F5344CB8AC3E}">
        <p14:creationId xmlns:p14="http://schemas.microsoft.com/office/powerpoint/2010/main" xmlns="" val="3352389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四、体系建设</a:t>
            </a:r>
            <a:endParaRPr lang="zh-CN" altLang="en-US" dirty="0"/>
          </a:p>
        </p:txBody>
      </p:sp>
      <p:sp>
        <p:nvSpPr>
          <p:cNvPr id="3" name="TextBox 6"/>
          <p:cNvSpPr txBox="1"/>
          <p:nvPr/>
        </p:nvSpPr>
        <p:spPr>
          <a:xfrm>
            <a:off x="744989" y="934746"/>
            <a:ext cx="3683508" cy="292388"/>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1900" dirty="0">
                <a:solidFill>
                  <a:schemeClr val="tx1">
                    <a:lumMod val="75000"/>
                    <a:lumOff val="25000"/>
                  </a:schemeClr>
                </a:solidFill>
              </a:rPr>
              <a:t>（</a:t>
            </a:r>
            <a:r>
              <a:rPr lang="zh-CN" altLang="en-US" sz="1900" dirty="0">
                <a:solidFill>
                  <a:schemeClr val="tx1">
                    <a:lumMod val="75000"/>
                    <a:lumOff val="25000"/>
                  </a:schemeClr>
                </a:solidFill>
              </a:rPr>
              <a:t>三）建立标准，形成标准体系</a:t>
            </a:r>
            <a:r>
              <a:rPr lang="en-US" altLang="zh-CN" sz="1900" dirty="0">
                <a:solidFill>
                  <a:schemeClr val="tx1">
                    <a:lumMod val="75000"/>
                    <a:lumOff val="25000"/>
                  </a:schemeClr>
                </a:solidFill>
              </a:rPr>
              <a:t>    </a:t>
            </a:r>
          </a:p>
        </p:txBody>
      </p:sp>
      <p:sp>
        <p:nvSpPr>
          <p:cNvPr id="4" name="Rectangle 2"/>
          <p:cNvSpPr txBox="1">
            <a:spLocks noChangeArrowheads="1"/>
          </p:cNvSpPr>
          <p:nvPr/>
        </p:nvSpPr>
        <p:spPr>
          <a:xfrm>
            <a:off x="744989" y="1417718"/>
            <a:ext cx="6176565" cy="289643"/>
          </a:xfrm>
          <a:prstGeom prst="rect">
            <a:avLst/>
          </a:prstGeom>
        </p:spPr>
        <p:txBody>
          <a:bodyPr vert="horz" lIns="68533" tIns="34266" rIns="68533" bIns="34266"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zh-CN" altLang="en-US" sz="1800" dirty="0"/>
              <a:t>建立和完善专业、课程标准</a:t>
            </a:r>
          </a:p>
        </p:txBody>
      </p:sp>
      <p:grpSp>
        <p:nvGrpSpPr>
          <p:cNvPr id="5" name="组合 41"/>
          <p:cNvGrpSpPr/>
          <p:nvPr/>
        </p:nvGrpSpPr>
        <p:grpSpPr>
          <a:xfrm>
            <a:off x="321815" y="1706575"/>
            <a:ext cx="8426441" cy="3457466"/>
            <a:chOff x="393053" y="1087761"/>
            <a:chExt cx="10248358" cy="5046022"/>
          </a:xfrm>
        </p:grpSpPr>
        <p:sp>
          <p:nvSpPr>
            <p:cNvPr id="6" name="矩形 5"/>
            <p:cNvSpPr/>
            <p:nvPr/>
          </p:nvSpPr>
          <p:spPr>
            <a:xfrm>
              <a:off x="393053" y="4372209"/>
              <a:ext cx="2503137" cy="1735732"/>
            </a:xfrm>
            <a:prstGeom prst="rect">
              <a:avLst/>
            </a:prstGeom>
          </p:spPr>
          <p:txBody>
            <a:bodyPr wrap="square">
              <a:spAutoFit/>
            </a:bodyPr>
            <a:lstStyle/>
            <a:p>
              <a:pPr marL="214158" indent="-214158">
                <a:lnSpc>
                  <a:spcPct val="110000"/>
                </a:lnSpc>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hlinkClick r:id="rId3" action="ppaction://hlinkfile"/>
                </a:rPr>
                <a:t>专业建设方案编制</a:t>
              </a:r>
              <a:endParaRPr lang="en-US" altLang="zh-CN" sz="1300" dirty="0">
                <a:latin typeface="微软雅黑" panose="020B0503020204020204" pitchFamily="34" charset="-122"/>
                <a:ea typeface="微软雅黑" panose="020B0503020204020204" pitchFamily="34" charset="-122"/>
              </a:endParaRPr>
            </a:p>
            <a:p>
              <a:pPr marL="214158" indent="-214158">
                <a:lnSpc>
                  <a:spcPct val="110000"/>
                </a:lnSpc>
                <a:buFont typeface="Wingdings" panose="05000000000000000000" pitchFamily="2" charset="2"/>
                <a:buChar char="n"/>
              </a:pPr>
              <a:r>
                <a:rPr lang="zh-CN" altLang="en-US" sz="1300" dirty="0" smtClean="0">
                  <a:latin typeface="微软雅黑" panose="020B0503020204020204" pitchFamily="34" charset="-122"/>
                  <a:ea typeface="微软雅黑" panose="020B0503020204020204" pitchFamily="34" charset="-122"/>
                  <a:hlinkClick r:id="rId4" action="ppaction://hlinkfile"/>
                </a:rPr>
                <a:t>专业教学标准编制</a:t>
              </a:r>
              <a:endParaRPr lang="en-US" altLang="zh-CN" sz="1300" dirty="0" smtClean="0">
                <a:latin typeface="微软雅黑" panose="020B0503020204020204" pitchFamily="34" charset="-122"/>
                <a:ea typeface="微软雅黑" panose="020B0503020204020204" pitchFamily="34" charset="-122"/>
              </a:endParaRPr>
            </a:p>
            <a:p>
              <a:pPr marL="214158" indent="-214158">
                <a:lnSpc>
                  <a:spcPct val="110000"/>
                </a:lnSpc>
                <a:buFont typeface="Wingdings" panose="05000000000000000000" pitchFamily="2" charset="2"/>
                <a:buChar char="n"/>
              </a:pPr>
              <a:r>
                <a:rPr lang="zh-CN" altLang="en-US" sz="1300" dirty="0" smtClean="0">
                  <a:latin typeface="微软雅黑" panose="020B0503020204020204" pitchFamily="34" charset="-122"/>
                  <a:ea typeface="微软雅黑" panose="020B0503020204020204" pitchFamily="34" charset="-122"/>
                </a:rPr>
                <a:t>公共课教学标准编制</a:t>
              </a:r>
              <a:endParaRPr lang="en-US" altLang="zh-CN" sz="1300" dirty="0" smtClean="0">
                <a:latin typeface="微软雅黑" panose="020B0503020204020204" pitchFamily="34" charset="-122"/>
                <a:ea typeface="微软雅黑" panose="020B0503020204020204" pitchFamily="34" charset="-122"/>
              </a:endParaRPr>
            </a:p>
            <a:p>
              <a:pPr marL="214158" indent="-214158">
                <a:lnSpc>
                  <a:spcPct val="110000"/>
                </a:lnSpc>
                <a:buFont typeface="Wingdings" panose="05000000000000000000" pitchFamily="2" charset="2"/>
                <a:buChar char="n"/>
              </a:pPr>
              <a:r>
                <a:rPr lang="zh-CN" altLang="en-US" sz="1300" dirty="0" smtClean="0">
                  <a:latin typeface="微软雅黑" panose="020B0503020204020204" pitchFamily="34" charset="-122"/>
                  <a:ea typeface="微软雅黑" panose="020B0503020204020204" pitchFamily="34" charset="-122"/>
                </a:rPr>
                <a:t>教学进程表编制</a:t>
              </a:r>
              <a:endParaRPr lang="en-US" altLang="zh-CN" sz="1300" dirty="0">
                <a:latin typeface="微软雅黑" panose="020B0503020204020204" pitchFamily="34" charset="-122"/>
                <a:ea typeface="微软雅黑" panose="020B0503020204020204" pitchFamily="34" charset="-122"/>
              </a:endParaRPr>
            </a:p>
            <a:p>
              <a:pPr marL="214158" indent="-214158">
                <a:lnSpc>
                  <a:spcPct val="110000"/>
                </a:lnSpc>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hlinkClick r:id="rId5" action="ppaction://hlinkfile"/>
                </a:rPr>
                <a:t>课程标准编制</a:t>
              </a:r>
              <a:endParaRPr lang="en-US" altLang="zh-CN" sz="1300" dirty="0">
                <a:latin typeface="微软雅黑" panose="020B0503020204020204" pitchFamily="34" charset="-122"/>
                <a:ea typeface="微软雅黑" panose="020B0503020204020204" pitchFamily="34" charset="-122"/>
              </a:endParaRPr>
            </a:p>
          </p:txBody>
        </p:sp>
        <p:sp>
          <p:nvSpPr>
            <p:cNvPr id="7" name="矩形 6"/>
            <p:cNvSpPr/>
            <p:nvPr/>
          </p:nvSpPr>
          <p:spPr>
            <a:xfrm>
              <a:off x="5808005" y="1087761"/>
              <a:ext cx="2769382" cy="1594613"/>
            </a:xfrm>
            <a:prstGeom prst="rect">
              <a:avLst/>
            </a:prstGeom>
          </p:spPr>
          <p:txBody>
            <a:bodyPr wrap="square">
              <a:spAutoFit/>
            </a:bodyPr>
            <a:lstStyle/>
            <a:p>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师资配置</a:t>
              </a:r>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设施配备</a:t>
              </a:r>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设备配置</a:t>
              </a:r>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endParaRPr lang="zh-CN" altLang="en-US" sz="1300" dirty="0">
                <a:latin typeface="微软雅黑" panose="020B0503020204020204" pitchFamily="34" charset="-122"/>
                <a:ea typeface="微软雅黑" panose="020B0503020204020204" pitchFamily="34" charset="-122"/>
              </a:endParaRPr>
            </a:p>
          </p:txBody>
        </p:sp>
        <p:grpSp>
          <p:nvGrpSpPr>
            <p:cNvPr id="8" name="组合 3"/>
            <p:cNvGrpSpPr/>
            <p:nvPr/>
          </p:nvGrpSpPr>
          <p:grpSpPr>
            <a:xfrm>
              <a:off x="2016704" y="2603204"/>
              <a:ext cx="2417134" cy="2273300"/>
              <a:chOff x="1814566" y="2497813"/>
              <a:chExt cx="2417763" cy="2273300"/>
            </a:xfrm>
          </p:grpSpPr>
          <p:sp>
            <p:nvSpPr>
              <p:cNvPr id="45" name="Freeform 7"/>
              <p:cNvSpPr>
                <a:spLocks/>
              </p:cNvSpPr>
              <p:nvPr/>
            </p:nvSpPr>
            <p:spPr bwMode="auto">
              <a:xfrm>
                <a:off x="1814566" y="2497813"/>
                <a:ext cx="2417763" cy="2273300"/>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rgbClr val="4A1A25"/>
              </a:solidFill>
              <a:ln>
                <a:noFill/>
              </a:ln>
            </p:spPr>
            <p:txBody>
              <a:bodyPr vert="horz" wrap="square" lIns="68562" tIns="34281" rIns="68562" bIns="34281" numCol="1" anchor="t" anchorCtr="0" compatLnSpc="1">
                <a:prstTxWarp prst="textNoShape">
                  <a:avLst/>
                </a:prstTxWarp>
              </a:bodyPr>
              <a:lstStyle/>
              <a:p>
                <a:pPr defTabSz="685290"/>
                <a:endParaRPr lang="zh-CN" altLang="en-US" sz="1300">
                  <a:solidFill>
                    <a:prstClr val="black"/>
                  </a:solidFill>
                </a:endParaRPr>
              </a:p>
            </p:txBody>
          </p:sp>
          <p:sp>
            <p:nvSpPr>
              <p:cNvPr id="46" name="圆角矩形 45"/>
              <p:cNvSpPr/>
              <p:nvPr/>
            </p:nvSpPr>
            <p:spPr>
              <a:xfrm rot="2700000">
                <a:off x="2254618" y="2935691"/>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nvGrpSpPr>
              <p:cNvPr id="9" name="组合 6"/>
              <p:cNvGrpSpPr/>
              <p:nvPr/>
            </p:nvGrpSpPr>
            <p:grpSpPr>
              <a:xfrm>
                <a:off x="2647465" y="3112337"/>
                <a:ext cx="627397" cy="668186"/>
                <a:chOff x="3166808" y="3670183"/>
                <a:chExt cx="457652" cy="487405"/>
              </a:xfrm>
              <a:solidFill>
                <a:srgbClr val="FFB400"/>
              </a:solidFill>
            </p:grpSpPr>
            <p:sp>
              <p:nvSpPr>
                <p:cNvPr id="49" name="Freeform 397"/>
                <p:cNvSpPr>
                  <a:spLocks/>
                </p:cNvSpPr>
                <p:nvPr/>
              </p:nvSpPr>
              <p:spPr bwMode="auto">
                <a:xfrm>
                  <a:off x="3497876" y="3927139"/>
                  <a:ext cx="126584" cy="102242"/>
                </a:xfrm>
                <a:custGeom>
                  <a:avLst/>
                  <a:gdLst>
                    <a:gd name="T0" fmla="*/ 89 w 99"/>
                    <a:gd name="T1" fmla="*/ 48 h 80"/>
                    <a:gd name="T2" fmla="*/ 60 w 99"/>
                    <a:gd name="T3" fmla="*/ 0 h 80"/>
                    <a:gd name="T4" fmla="*/ 0 w 99"/>
                    <a:gd name="T5" fmla="*/ 0 h 80"/>
                    <a:gd name="T6" fmla="*/ 38 w 99"/>
                    <a:gd name="T7" fmla="*/ 65 h 80"/>
                    <a:gd name="T8" fmla="*/ 38 w 99"/>
                    <a:gd name="T9" fmla="*/ 80 h 80"/>
                    <a:gd name="T10" fmla="*/ 73 w 99"/>
                    <a:gd name="T11" fmla="*/ 80 h 80"/>
                    <a:gd name="T12" fmla="*/ 89 w 99"/>
                    <a:gd name="T13" fmla="*/ 48 h 80"/>
                  </a:gdLst>
                  <a:ahLst/>
                  <a:cxnLst>
                    <a:cxn ang="0">
                      <a:pos x="T0" y="T1"/>
                    </a:cxn>
                    <a:cxn ang="0">
                      <a:pos x="T2" y="T3"/>
                    </a:cxn>
                    <a:cxn ang="0">
                      <a:pos x="T4" y="T5"/>
                    </a:cxn>
                    <a:cxn ang="0">
                      <a:pos x="T6" y="T7"/>
                    </a:cxn>
                    <a:cxn ang="0">
                      <a:pos x="T8" y="T9"/>
                    </a:cxn>
                    <a:cxn ang="0">
                      <a:pos x="T10" y="T11"/>
                    </a:cxn>
                    <a:cxn ang="0">
                      <a:pos x="T12" y="T13"/>
                    </a:cxn>
                  </a:cxnLst>
                  <a:rect l="0" t="0" r="r" b="b"/>
                  <a:pathLst>
                    <a:path w="99" h="80">
                      <a:moveTo>
                        <a:pt x="89" y="48"/>
                      </a:moveTo>
                      <a:cubicBezTo>
                        <a:pt x="60" y="0"/>
                        <a:pt x="60" y="0"/>
                        <a:pt x="60" y="0"/>
                      </a:cubicBezTo>
                      <a:cubicBezTo>
                        <a:pt x="0" y="0"/>
                        <a:pt x="0" y="0"/>
                        <a:pt x="0" y="0"/>
                      </a:cubicBezTo>
                      <a:cubicBezTo>
                        <a:pt x="21" y="14"/>
                        <a:pt x="38" y="34"/>
                        <a:pt x="38" y="65"/>
                      </a:cubicBezTo>
                      <a:cubicBezTo>
                        <a:pt x="38" y="70"/>
                        <a:pt x="38" y="76"/>
                        <a:pt x="38" y="80"/>
                      </a:cubicBezTo>
                      <a:cubicBezTo>
                        <a:pt x="53" y="80"/>
                        <a:pt x="66" y="80"/>
                        <a:pt x="73" y="80"/>
                      </a:cubicBezTo>
                      <a:cubicBezTo>
                        <a:pt x="99" y="80"/>
                        <a:pt x="89" y="48"/>
                        <a:pt x="89" y="48"/>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50" name="Freeform 398"/>
                <p:cNvSpPr>
                  <a:spLocks/>
                </p:cNvSpPr>
                <p:nvPr/>
              </p:nvSpPr>
              <p:spPr bwMode="auto">
                <a:xfrm>
                  <a:off x="3325310" y="3752409"/>
                  <a:ext cx="133076" cy="154174"/>
                </a:xfrm>
                <a:custGeom>
                  <a:avLst/>
                  <a:gdLst>
                    <a:gd name="T0" fmla="*/ 52 w 104"/>
                    <a:gd name="T1" fmla="*/ 0 h 121"/>
                    <a:gd name="T2" fmla="*/ 0 w 104"/>
                    <a:gd name="T3" fmla="*/ 60 h 121"/>
                    <a:gd name="T4" fmla="*/ 31 w 104"/>
                    <a:gd name="T5" fmla="*/ 116 h 121"/>
                    <a:gd name="T6" fmla="*/ 31 w 104"/>
                    <a:gd name="T7" fmla="*/ 116 h 121"/>
                    <a:gd name="T8" fmla="*/ 52 w 104"/>
                    <a:gd name="T9" fmla="*/ 121 h 121"/>
                    <a:gd name="T10" fmla="*/ 73 w 104"/>
                    <a:gd name="T11" fmla="*/ 116 h 121"/>
                    <a:gd name="T12" fmla="*/ 74 w 104"/>
                    <a:gd name="T13" fmla="*/ 115 h 121"/>
                    <a:gd name="T14" fmla="*/ 104 w 104"/>
                    <a:gd name="T15" fmla="*/ 60 h 121"/>
                    <a:gd name="T16" fmla="*/ 52 w 104"/>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21">
                      <a:moveTo>
                        <a:pt x="52" y="0"/>
                      </a:moveTo>
                      <a:cubicBezTo>
                        <a:pt x="23" y="0"/>
                        <a:pt x="0" y="27"/>
                        <a:pt x="0" y="60"/>
                      </a:cubicBezTo>
                      <a:cubicBezTo>
                        <a:pt x="0" y="85"/>
                        <a:pt x="13" y="106"/>
                        <a:pt x="31" y="116"/>
                      </a:cubicBezTo>
                      <a:cubicBezTo>
                        <a:pt x="31" y="116"/>
                        <a:pt x="31" y="116"/>
                        <a:pt x="31" y="116"/>
                      </a:cubicBezTo>
                      <a:cubicBezTo>
                        <a:pt x="38" y="119"/>
                        <a:pt x="45" y="121"/>
                        <a:pt x="52" y="121"/>
                      </a:cubicBezTo>
                      <a:cubicBezTo>
                        <a:pt x="59" y="121"/>
                        <a:pt x="66" y="119"/>
                        <a:pt x="73" y="116"/>
                      </a:cubicBezTo>
                      <a:cubicBezTo>
                        <a:pt x="73" y="116"/>
                        <a:pt x="74" y="115"/>
                        <a:pt x="74" y="115"/>
                      </a:cubicBezTo>
                      <a:cubicBezTo>
                        <a:pt x="92" y="105"/>
                        <a:pt x="104" y="84"/>
                        <a:pt x="104" y="60"/>
                      </a:cubicBezTo>
                      <a:cubicBezTo>
                        <a:pt x="104" y="27"/>
                        <a:pt x="81" y="0"/>
                        <a:pt x="52" y="0"/>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51" name="Freeform 399"/>
                <p:cNvSpPr>
                  <a:spLocks/>
                </p:cNvSpPr>
                <p:nvPr/>
              </p:nvSpPr>
              <p:spPr bwMode="auto">
                <a:xfrm>
                  <a:off x="3262559" y="3920648"/>
                  <a:ext cx="263447" cy="236940"/>
                </a:xfrm>
                <a:custGeom>
                  <a:avLst/>
                  <a:gdLst>
                    <a:gd name="T0" fmla="*/ 150 w 206"/>
                    <a:gd name="T1" fmla="*/ 5 h 185"/>
                    <a:gd name="T2" fmla="*/ 134 w 206"/>
                    <a:gd name="T3" fmla="*/ 0 h 185"/>
                    <a:gd name="T4" fmla="*/ 134 w 206"/>
                    <a:gd name="T5" fmla="*/ 0 h 185"/>
                    <a:gd name="T6" fmla="*/ 120 w 206"/>
                    <a:gd name="T7" fmla="*/ 5 h 185"/>
                    <a:gd name="T8" fmla="*/ 103 w 206"/>
                    <a:gd name="T9" fmla="*/ 12 h 185"/>
                    <a:gd name="T10" fmla="*/ 87 w 206"/>
                    <a:gd name="T11" fmla="*/ 5 h 185"/>
                    <a:gd name="T12" fmla="*/ 73 w 206"/>
                    <a:gd name="T13" fmla="*/ 0 h 185"/>
                    <a:gd name="T14" fmla="*/ 57 w 206"/>
                    <a:gd name="T15" fmla="*/ 5 h 185"/>
                    <a:gd name="T16" fmla="*/ 0 w 206"/>
                    <a:gd name="T17" fmla="*/ 73 h 185"/>
                    <a:gd name="T18" fmla="*/ 0 w 206"/>
                    <a:gd name="T19" fmla="*/ 85 h 185"/>
                    <a:gd name="T20" fmla="*/ 0 w 206"/>
                    <a:gd name="T21" fmla="*/ 151 h 185"/>
                    <a:gd name="T22" fmla="*/ 94 w 206"/>
                    <a:gd name="T23" fmla="*/ 185 h 185"/>
                    <a:gd name="T24" fmla="*/ 113 w 206"/>
                    <a:gd name="T25" fmla="*/ 185 h 185"/>
                    <a:gd name="T26" fmla="*/ 206 w 206"/>
                    <a:gd name="T27" fmla="*/ 151 h 185"/>
                    <a:gd name="T28" fmla="*/ 206 w 206"/>
                    <a:gd name="T29" fmla="*/ 85 h 185"/>
                    <a:gd name="T30" fmla="*/ 206 w 206"/>
                    <a:gd name="T31" fmla="*/ 73 h 185"/>
                    <a:gd name="T32" fmla="*/ 150 w 206"/>
                    <a:gd name="T33" fmla="*/ 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85">
                      <a:moveTo>
                        <a:pt x="150" y="5"/>
                      </a:moveTo>
                      <a:cubicBezTo>
                        <a:pt x="144" y="3"/>
                        <a:pt x="139" y="2"/>
                        <a:pt x="134" y="0"/>
                      </a:cubicBezTo>
                      <a:cubicBezTo>
                        <a:pt x="134" y="0"/>
                        <a:pt x="134" y="0"/>
                        <a:pt x="134" y="0"/>
                      </a:cubicBezTo>
                      <a:cubicBezTo>
                        <a:pt x="120" y="5"/>
                        <a:pt x="120" y="5"/>
                        <a:pt x="120" y="5"/>
                      </a:cubicBezTo>
                      <a:cubicBezTo>
                        <a:pt x="103" y="12"/>
                        <a:pt x="103" y="12"/>
                        <a:pt x="103" y="12"/>
                      </a:cubicBezTo>
                      <a:cubicBezTo>
                        <a:pt x="87" y="5"/>
                        <a:pt x="87" y="5"/>
                        <a:pt x="87" y="5"/>
                      </a:cubicBezTo>
                      <a:cubicBezTo>
                        <a:pt x="73" y="0"/>
                        <a:pt x="73" y="0"/>
                        <a:pt x="73" y="0"/>
                      </a:cubicBezTo>
                      <a:cubicBezTo>
                        <a:pt x="68" y="2"/>
                        <a:pt x="62" y="3"/>
                        <a:pt x="57" y="5"/>
                      </a:cubicBezTo>
                      <a:cubicBezTo>
                        <a:pt x="30" y="15"/>
                        <a:pt x="0" y="35"/>
                        <a:pt x="0" y="73"/>
                      </a:cubicBezTo>
                      <a:cubicBezTo>
                        <a:pt x="0" y="77"/>
                        <a:pt x="0" y="81"/>
                        <a:pt x="0" y="85"/>
                      </a:cubicBezTo>
                      <a:cubicBezTo>
                        <a:pt x="0" y="141"/>
                        <a:pt x="0" y="151"/>
                        <a:pt x="0" y="151"/>
                      </a:cubicBezTo>
                      <a:cubicBezTo>
                        <a:pt x="0" y="151"/>
                        <a:pt x="3" y="185"/>
                        <a:pt x="94" y="185"/>
                      </a:cubicBezTo>
                      <a:cubicBezTo>
                        <a:pt x="113" y="185"/>
                        <a:pt x="113" y="185"/>
                        <a:pt x="113" y="185"/>
                      </a:cubicBezTo>
                      <a:cubicBezTo>
                        <a:pt x="204" y="185"/>
                        <a:pt x="206" y="151"/>
                        <a:pt x="206" y="151"/>
                      </a:cubicBezTo>
                      <a:cubicBezTo>
                        <a:pt x="206" y="151"/>
                        <a:pt x="206" y="141"/>
                        <a:pt x="206" y="85"/>
                      </a:cubicBezTo>
                      <a:cubicBezTo>
                        <a:pt x="206" y="81"/>
                        <a:pt x="206" y="77"/>
                        <a:pt x="206" y="73"/>
                      </a:cubicBezTo>
                      <a:cubicBezTo>
                        <a:pt x="206" y="35"/>
                        <a:pt x="176" y="15"/>
                        <a:pt x="150" y="5"/>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52" name="Freeform 400"/>
                <p:cNvSpPr>
                  <a:spLocks/>
                </p:cNvSpPr>
                <p:nvPr/>
              </p:nvSpPr>
              <p:spPr bwMode="auto">
                <a:xfrm>
                  <a:off x="3166808" y="3927139"/>
                  <a:ext cx="124962" cy="102242"/>
                </a:xfrm>
                <a:custGeom>
                  <a:avLst/>
                  <a:gdLst>
                    <a:gd name="T0" fmla="*/ 98 w 98"/>
                    <a:gd name="T1" fmla="*/ 0 h 80"/>
                    <a:gd name="T2" fmla="*/ 39 w 98"/>
                    <a:gd name="T3" fmla="*/ 0 h 80"/>
                    <a:gd name="T4" fmla="*/ 10 w 98"/>
                    <a:gd name="T5" fmla="*/ 48 h 80"/>
                    <a:gd name="T6" fmla="*/ 26 w 98"/>
                    <a:gd name="T7" fmla="*/ 80 h 80"/>
                    <a:gd name="T8" fmla="*/ 60 w 98"/>
                    <a:gd name="T9" fmla="*/ 80 h 80"/>
                    <a:gd name="T10" fmla="*/ 60 w 98"/>
                    <a:gd name="T11" fmla="*/ 65 h 80"/>
                    <a:gd name="T12" fmla="*/ 98 w 98"/>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98" h="80">
                      <a:moveTo>
                        <a:pt x="98" y="0"/>
                      </a:moveTo>
                      <a:cubicBezTo>
                        <a:pt x="39" y="0"/>
                        <a:pt x="39" y="0"/>
                        <a:pt x="39" y="0"/>
                      </a:cubicBezTo>
                      <a:cubicBezTo>
                        <a:pt x="10" y="48"/>
                        <a:pt x="10" y="48"/>
                        <a:pt x="10" y="48"/>
                      </a:cubicBezTo>
                      <a:cubicBezTo>
                        <a:pt x="10" y="48"/>
                        <a:pt x="0" y="80"/>
                        <a:pt x="26" y="80"/>
                      </a:cubicBezTo>
                      <a:cubicBezTo>
                        <a:pt x="33" y="80"/>
                        <a:pt x="45" y="80"/>
                        <a:pt x="60" y="80"/>
                      </a:cubicBezTo>
                      <a:cubicBezTo>
                        <a:pt x="60" y="76"/>
                        <a:pt x="60" y="70"/>
                        <a:pt x="60" y="65"/>
                      </a:cubicBezTo>
                      <a:cubicBezTo>
                        <a:pt x="60" y="34"/>
                        <a:pt x="77" y="14"/>
                        <a:pt x="98" y="0"/>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53" name="Freeform 401"/>
                <p:cNvSpPr>
                  <a:spLocks/>
                </p:cNvSpPr>
                <p:nvPr/>
              </p:nvSpPr>
              <p:spPr bwMode="auto">
                <a:xfrm>
                  <a:off x="3221445" y="3670183"/>
                  <a:ext cx="346755" cy="248300"/>
                </a:xfrm>
                <a:custGeom>
                  <a:avLst/>
                  <a:gdLst>
                    <a:gd name="T0" fmla="*/ 28 w 271"/>
                    <a:gd name="T1" fmla="*/ 194 h 194"/>
                    <a:gd name="T2" fmla="*/ 68 w 271"/>
                    <a:gd name="T3" fmla="*/ 194 h 194"/>
                    <a:gd name="T4" fmla="*/ 84 w 271"/>
                    <a:gd name="T5" fmla="*/ 188 h 194"/>
                    <a:gd name="T6" fmla="*/ 96 w 271"/>
                    <a:gd name="T7" fmla="*/ 183 h 194"/>
                    <a:gd name="T8" fmla="*/ 93 w 271"/>
                    <a:gd name="T9" fmla="*/ 180 h 194"/>
                    <a:gd name="T10" fmla="*/ 42 w 271"/>
                    <a:gd name="T11" fmla="*/ 180 h 194"/>
                    <a:gd name="T12" fmla="*/ 18 w 271"/>
                    <a:gd name="T13" fmla="*/ 156 h 194"/>
                    <a:gd name="T14" fmla="*/ 18 w 271"/>
                    <a:gd name="T15" fmla="*/ 39 h 194"/>
                    <a:gd name="T16" fmla="*/ 42 w 271"/>
                    <a:gd name="T17" fmla="*/ 15 h 194"/>
                    <a:gd name="T18" fmla="*/ 228 w 271"/>
                    <a:gd name="T19" fmla="*/ 15 h 194"/>
                    <a:gd name="T20" fmla="*/ 253 w 271"/>
                    <a:gd name="T21" fmla="*/ 39 h 194"/>
                    <a:gd name="T22" fmla="*/ 253 w 271"/>
                    <a:gd name="T23" fmla="*/ 156 h 194"/>
                    <a:gd name="T24" fmla="*/ 228 w 271"/>
                    <a:gd name="T25" fmla="*/ 180 h 194"/>
                    <a:gd name="T26" fmla="*/ 176 w 271"/>
                    <a:gd name="T27" fmla="*/ 180 h 194"/>
                    <a:gd name="T28" fmla="*/ 173 w 271"/>
                    <a:gd name="T29" fmla="*/ 183 h 194"/>
                    <a:gd name="T30" fmla="*/ 203 w 271"/>
                    <a:gd name="T31" fmla="*/ 194 h 194"/>
                    <a:gd name="T32" fmla="*/ 243 w 271"/>
                    <a:gd name="T33" fmla="*/ 194 h 194"/>
                    <a:gd name="T34" fmla="*/ 271 w 271"/>
                    <a:gd name="T35" fmla="*/ 166 h 194"/>
                    <a:gd name="T36" fmla="*/ 271 w 271"/>
                    <a:gd name="T37" fmla="*/ 29 h 194"/>
                    <a:gd name="T38" fmla="*/ 243 w 271"/>
                    <a:gd name="T39" fmla="*/ 0 h 194"/>
                    <a:gd name="T40" fmla="*/ 28 w 271"/>
                    <a:gd name="T41" fmla="*/ 0 h 194"/>
                    <a:gd name="T42" fmla="*/ 0 w 271"/>
                    <a:gd name="T43" fmla="*/ 29 h 194"/>
                    <a:gd name="T44" fmla="*/ 0 w 271"/>
                    <a:gd name="T45" fmla="*/ 166 h 194"/>
                    <a:gd name="T46" fmla="*/ 28 w 271"/>
                    <a:gd name="T4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1" h="194">
                      <a:moveTo>
                        <a:pt x="28" y="194"/>
                      </a:moveTo>
                      <a:cubicBezTo>
                        <a:pt x="68" y="194"/>
                        <a:pt x="68" y="194"/>
                        <a:pt x="68" y="194"/>
                      </a:cubicBezTo>
                      <a:cubicBezTo>
                        <a:pt x="74" y="192"/>
                        <a:pt x="79" y="189"/>
                        <a:pt x="84" y="188"/>
                      </a:cubicBezTo>
                      <a:cubicBezTo>
                        <a:pt x="88" y="186"/>
                        <a:pt x="92" y="185"/>
                        <a:pt x="96" y="183"/>
                      </a:cubicBezTo>
                      <a:cubicBezTo>
                        <a:pt x="95" y="182"/>
                        <a:pt x="94" y="181"/>
                        <a:pt x="93" y="180"/>
                      </a:cubicBezTo>
                      <a:cubicBezTo>
                        <a:pt x="42" y="180"/>
                        <a:pt x="42" y="180"/>
                        <a:pt x="42" y="180"/>
                      </a:cubicBezTo>
                      <a:cubicBezTo>
                        <a:pt x="29" y="180"/>
                        <a:pt x="18" y="169"/>
                        <a:pt x="18" y="156"/>
                      </a:cubicBezTo>
                      <a:cubicBezTo>
                        <a:pt x="18" y="39"/>
                        <a:pt x="18" y="39"/>
                        <a:pt x="18" y="39"/>
                      </a:cubicBezTo>
                      <a:cubicBezTo>
                        <a:pt x="18" y="25"/>
                        <a:pt x="29" y="15"/>
                        <a:pt x="42" y="15"/>
                      </a:cubicBezTo>
                      <a:cubicBezTo>
                        <a:pt x="228" y="15"/>
                        <a:pt x="228" y="15"/>
                        <a:pt x="228" y="15"/>
                      </a:cubicBezTo>
                      <a:cubicBezTo>
                        <a:pt x="242" y="15"/>
                        <a:pt x="253" y="25"/>
                        <a:pt x="253" y="39"/>
                      </a:cubicBezTo>
                      <a:cubicBezTo>
                        <a:pt x="253" y="156"/>
                        <a:pt x="253" y="156"/>
                        <a:pt x="253" y="156"/>
                      </a:cubicBezTo>
                      <a:cubicBezTo>
                        <a:pt x="253" y="169"/>
                        <a:pt x="242" y="180"/>
                        <a:pt x="228" y="180"/>
                      </a:cubicBezTo>
                      <a:cubicBezTo>
                        <a:pt x="176" y="180"/>
                        <a:pt x="176" y="180"/>
                        <a:pt x="176" y="180"/>
                      </a:cubicBezTo>
                      <a:cubicBezTo>
                        <a:pt x="175" y="181"/>
                        <a:pt x="174" y="182"/>
                        <a:pt x="173" y="183"/>
                      </a:cubicBezTo>
                      <a:cubicBezTo>
                        <a:pt x="182" y="186"/>
                        <a:pt x="192" y="189"/>
                        <a:pt x="203" y="194"/>
                      </a:cubicBezTo>
                      <a:cubicBezTo>
                        <a:pt x="243" y="194"/>
                        <a:pt x="243" y="194"/>
                        <a:pt x="243" y="194"/>
                      </a:cubicBezTo>
                      <a:cubicBezTo>
                        <a:pt x="258" y="194"/>
                        <a:pt x="271" y="181"/>
                        <a:pt x="271" y="166"/>
                      </a:cubicBezTo>
                      <a:cubicBezTo>
                        <a:pt x="271" y="29"/>
                        <a:pt x="271" y="29"/>
                        <a:pt x="271" y="29"/>
                      </a:cubicBezTo>
                      <a:cubicBezTo>
                        <a:pt x="271" y="13"/>
                        <a:pt x="258" y="0"/>
                        <a:pt x="243" y="0"/>
                      </a:cubicBezTo>
                      <a:cubicBezTo>
                        <a:pt x="28" y="0"/>
                        <a:pt x="28" y="0"/>
                        <a:pt x="28" y="0"/>
                      </a:cubicBezTo>
                      <a:cubicBezTo>
                        <a:pt x="13" y="0"/>
                        <a:pt x="0" y="13"/>
                        <a:pt x="0" y="29"/>
                      </a:cubicBezTo>
                      <a:cubicBezTo>
                        <a:pt x="0" y="166"/>
                        <a:pt x="0" y="166"/>
                        <a:pt x="0" y="166"/>
                      </a:cubicBezTo>
                      <a:cubicBezTo>
                        <a:pt x="0" y="181"/>
                        <a:pt x="13" y="194"/>
                        <a:pt x="28" y="194"/>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grpSp>
          <p:sp>
            <p:nvSpPr>
              <p:cNvPr id="48" name="文本框 34"/>
              <p:cNvSpPr txBox="1"/>
              <p:nvPr/>
            </p:nvSpPr>
            <p:spPr>
              <a:xfrm>
                <a:off x="2332861" y="3756243"/>
                <a:ext cx="1111507" cy="426728"/>
              </a:xfrm>
              <a:prstGeom prst="rect">
                <a:avLst/>
              </a:prstGeom>
              <a:noFill/>
            </p:spPr>
            <p:txBody>
              <a:bodyPr wrap="none" rtlCol="0">
                <a:spAutoFit/>
              </a:bodyPr>
              <a:lstStyle>
                <a:defPPr>
                  <a:defRPr lang="zh-CN"/>
                </a:defPPr>
                <a:lvl1pPr defTabSz="914377">
                  <a:defRPr>
                    <a:solidFill>
                      <a:schemeClr val="tx1">
                        <a:lumMod val="65000"/>
                        <a:lumOff val="35000"/>
                      </a:schemeClr>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00" b="1" dirty="0">
                    <a:solidFill>
                      <a:srgbClr val="000000"/>
                    </a:solidFill>
                  </a:rPr>
                  <a:t> 计划标准</a:t>
                </a:r>
              </a:p>
            </p:txBody>
          </p:sp>
        </p:grpSp>
        <p:grpSp>
          <p:nvGrpSpPr>
            <p:cNvPr id="10" name="组合 13"/>
            <p:cNvGrpSpPr/>
            <p:nvPr/>
          </p:nvGrpSpPr>
          <p:grpSpPr>
            <a:xfrm>
              <a:off x="4028339" y="1610910"/>
              <a:ext cx="2271121" cy="2451100"/>
              <a:chOff x="3826723" y="1505519"/>
              <a:chExt cx="2271712" cy="2451100"/>
            </a:xfrm>
          </p:grpSpPr>
          <p:sp>
            <p:nvSpPr>
              <p:cNvPr id="33" name="Freeform 8"/>
              <p:cNvSpPr>
                <a:spLocks/>
              </p:cNvSpPr>
              <p:nvPr/>
            </p:nvSpPr>
            <p:spPr bwMode="auto">
              <a:xfrm>
                <a:off x="3826723" y="1505519"/>
                <a:ext cx="2271712" cy="2451100"/>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rgbClr val="FFB400"/>
              </a:solidFill>
              <a:ln>
                <a:noFill/>
              </a:ln>
            </p:spPr>
            <p:txBody>
              <a:bodyPr vert="horz" wrap="square" lIns="68562" tIns="34281" rIns="68562" bIns="34281" numCol="1" anchor="t" anchorCtr="0" compatLnSpc="1">
                <a:prstTxWarp prst="textNoShape">
                  <a:avLst/>
                </a:prstTxWarp>
              </a:bodyPr>
              <a:lstStyle/>
              <a:p>
                <a:pPr defTabSz="685290"/>
                <a:endParaRPr lang="zh-CN" altLang="en-US" sz="1300">
                  <a:solidFill>
                    <a:prstClr val="black"/>
                  </a:solidFill>
                </a:endParaRPr>
              </a:p>
            </p:txBody>
          </p:sp>
          <p:sp>
            <p:nvSpPr>
              <p:cNvPr id="34" name="圆角矩形 33"/>
              <p:cNvSpPr/>
              <p:nvPr/>
            </p:nvSpPr>
            <p:spPr>
              <a:xfrm rot="2700000">
                <a:off x="4266774" y="1962368"/>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nvGrpSpPr>
              <p:cNvPr id="13" name="组合 16"/>
              <p:cNvGrpSpPr/>
              <p:nvPr/>
            </p:nvGrpSpPr>
            <p:grpSpPr>
              <a:xfrm>
                <a:off x="4456653" y="2220437"/>
                <a:ext cx="988042" cy="519936"/>
                <a:chOff x="2285586" y="2385404"/>
                <a:chExt cx="639414" cy="336478"/>
              </a:xfrm>
            </p:grpSpPr>
            <p:sp>
              <p:nvSpPr>
                <p:cNvPr id="37" name="Freeform 470"/>
                <p:cNvSpPr>
                  <a:spLocks/>
                </p:cNvSpPr>
                <p:nvPr/>
              </p:nvSpPr>
              <p:spPr bwMode="auto">
                <a:xfrm>
                  <a:off x="2834119" y="2454647"/>
                  <a:ext cx="90881" cy="190418"/>
                </a:xfrm>
                <a:custGeom>
                  <a:avLst/>
                  <a:gdLst>
                    <a:gd name="T0" fmla="*/ 58 w 71"/>
                    <a:gd name="T1" fmla="*/ 37 h 149"/>
                    <a:gd name="T2" fmla="*/ 21 w 71"/>
                    <a:gd name="T3" fmla="*/ 0 h 149"/>
                    <a:gd name="T4" fmla="*/ 0 w 71"/>
                    <a:gd name="T5" fmla="*/ 19 h 149"/>
                    <a:gd name="T6" fmla="*/ 30 w 71"/>
                    <a:gd name="T7" fmla="*/ 75 h 149"/>
                    <a:gd name="T8" fmla="*/ 9 w 71"/>
                    <a:gd name="T9" fmla="*/ 123 h 149"/>
                    <a:gd name="T10" fmla="*/ 31 w 71"/>
                    <a:gd name="T11" fmla="*/ 149 h 149"/>
                    <a:gd name="T12" fmla="*/ 71 w 71"/>
                    <a:gd name="T13" fmla="*/ 79 h 149"/>
                    <a:gd name="T14" fmla="*/ 58 w 71"/>
                    <a:gd name="T15" fmla="*/ 37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49">
                      <a:moveTo>
                        <a:pt x="58" y="37"/>
                      </a:moveTo>
                      <a:cubicBezTo>
                        <a:pt x="49" y="23"/>
                        <a:pt x="37" y="11"/>
                        <a:pt x="21" y="0"/>
                      </a:cubicBezTo>
                      <a:cubicBezTo>
                        <a:pt x="0" y="19"/>
                        <a:pt x="0" y="19"/>
                        <a:pt x="0" y="19"/>
                      </a:cubicBezTo>
                      <a:cubicBezTo>
                        <a:pt x="19" y="36"/>
                        <a:pt x="30" y="55"/>
                        <a:pt x="30" y="75"/>
                      </a:cubicBezTo>
                      <a:cubicBezTo>
                        <a:pt x="30" y="92"/>
                        <a:pt x="23" y="108"/>
                        <a:pt x="9" y="123"/>
                      </a:cubicBezTo>
                      <a:cubicBezTo>
                        <a:pt x="31" y="149"/>
                        <a:pt x="31" y="149"/>
                        <a:pt x="31" y="149"/>
                      </a:cubicBezTo>
                      <a:cubicBezTo>
                        <a:pt x="57" y="129"/>
                        <a:pt x="71" y="105"/>
                        <a:pt x="71" y="79"/>
                      </a:cubicBezTo>
                      <a:cubicBezTo>
                        <a:pt x="71" y="64"/>
                        <a:pt x="67" y="50"/>
                        <a:pt x="58" y="37"/>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38" name="Freeform 471"/>
                <p:cNvSpPr>
                  <a:spLocks/>
                </p:cNvSpPr>
                <p:nvPr/>
              </p:nvSpPr>
              <p:spPr bwMode="auto">
                <a:xfrm>
                  <a:off x="2723222" y="2385404"/>
                  <a:ext cx="104405" cy="121716"/>
                </a:xfrm>
                <a:custGeom>
                  <a:avLst/>
                  <a:gdLst>
                    <a:gd name="T0" fmla="*/ 41 w 82"/>
                    <a:gd name="T1" fmla="*/ 95 h 95"/>
                    <a:gd name="T2" fmla="*/ 78 w 82"/>
                    <a:gd name="T3" fmla="*/ 66 h 95"/>
                    <a:gd name="T4" fmla="*/ 82 w 82"/>
                    <a:gd name="T5" fmla="*/ 47 h 95"/>
                    <a:gd name="T6" fmla="*/ 81 w 82"/>
                    <a:gd name="T7" fmla="*/ 38 h 95"/>
                    <a:gd name="T8" fmla="*/ 41 w 82"/>
                    <a:gd name="T9" fmla="*/ 0 h 95"/>
                    <a:gd name="T10" fmla="*/ 12 w 82"/>
                    <a:gd name="T11" fmla="*/ 14 h 95"/>
                    <a:gd name="T12" fmla="*/ 2 w 82"/>
                    <a:gd name="T13" fmla="*/ 32 h 95"/>
                    <a:gd name="T14" fmla="*/ 0 w 82"/>
                    <a:gd name="T15" fmla="*/ 47 h 95"/>
                    <a:gd name="T16" fmla="*/ 41 w 82"/>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5">
                      <a:moveTo>
                        <a:pt x="41" y="95"/>
                      </a:moveTo>
                      <a:cubicBezTo>
                        <a:pt x="58" y="95"/>
                        <a:pt x="72" y="83"/>
                        <a:pt x="78" y="66"/>
                      </a:cubicBezTo>
                      <a:cubicBezTo>
                        <a:pt x="80" y="60"/>
                        <a:pt x="82" y="54"/>
                        <a:pt x="82" y="47"/>
                      </a:cubicBezTo>
                      <a:cubicBezTo>
                        <a:pt x="82" y="44"/>
                        <a:pt x="81" y="41"/>
                        <a:pt x="81" y="38"/>
                      </a:cubicBezTo>
                      <a:cubicBezTo>
                        <a:pt x="77" y="16"/>
                        <a:pt x="61" y="0"/>
                        <a:pt x="41" y="0"/>
                      </a:cubicBezTo>
                      <a:cubicBezTo>
                        <a:pt x="29" y="0"/>
                        <a:pt x="19" y="5"/>
                        <a:pt x="12" y="14"/>
                      </a:cubicBezTo>
                      <a:cubicBezTo>
                        <a:pt x="7" y="19"/>
                        <a:pt x="4" y="25"/>
                        <a:pt x="2" y="32"/>
                      </a:cubicBezTo>
                      <a:cubicBezTo>
                        <a:pt x="1" y="37"/>
                        <a:pt x="0" y="42"/>
                        <a:pt x="0" y="47"/>
                      </a:cubicBezTo>
                      <a:cubicBezTo>
                        <a:pt x="0" y="74"/>
                        <a:pt x="18" y="95"/>
                        <a:pt x="41" y="95"/>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39" name="Freeform 472"/>
                <p:cNvSpPr>
                  <a:spLocks/>
                </p:cNvSpPr>
                <p:nvPr/>
              </p:nvSpPr>
              <p:spPr bwMode="auto">
                <a:xfrm>
                  <a:off x="2702666" y="2510907"/>
                  <a:ext cx="131453" cy="179058"/>
                </a:xfrm>
                <a:custGeom>
                  <a:avLst/>
                  <a:gdLst>
                    <a:gd name="T0" fmla="*/ 51 w 103"/>
                    <a:gd name="T1" fmla="*/ 2 h 140"/>
                    <a:gd name="T2" fmla="*/ 41 w 103"/>
                    <a:gd name="T3" fmla="*/ 71 h 140"/>
                    <a:gd name="T4" fmla="*/ 10 w 103"/>
                    <a:gd name="T5" fmla="*/ 90 h 140"/>
                    <a:gd name="T6" fmla="*/ 10 w 103"/>
                    <a:gd name="T7" fmla="*/ 62 h 140"/>
                    <a:gd name="T8" fmla="*/ 51 w 103"/>
                    <a:gd name="T9" fmla="*/ 2 h 140"/>
                    <a:gd name="T10" fmla="*/ 0 w 103"/>
                    <a:gd name="T11" fmla="*/ 71 h 140"/>
                    <a:gd name="T12" fmla="*/ 0 w 103"/>
                    <a:gd name="T13" fmla="*/ 110 h 140"/>
                    <a:gd name="T14" fmla="*/ 8 w 103"/>
                    <a:gd name="T15" fmla="*/ 131 h 140"/>
                    <a:gd name="T16" fmla="*/ 51 w 103"/>
                    <a:gd name="T17" fmla="*/ 140 h 140"/>
                    <a:gd name="T18" fmla="*/ 80 w 103"/>
                    <a:gd name="T19" fmla="*/ 136 h 140"/>
                    <a:gd name="T20" fmla="*/ 80 w 103"/>
                    <a:gd name="T21" fmla="*/ 136 h 140"/>
                    <a:gd name="T22" fmla="*/ 94 w 103"/>
                    <a:gd name="T23" fmla="*/ 130 h 140"/>
                    <a:gd name="T24" fmla="*/ 103 w 103"/>
                    <a:gd name="T25" fmla="*/ 120 h 140"/>
                    <a:gd name="T26" fmla="*/ 103 w 103"/>
                    <a:gd name="T27" fmla="*/ 87 h 140"/>
                    <a:gd name="T28" fmla="*/ 103 w 103"/>
                    <a:gd name="T29" fmla="*/ 36 h 140"/>
                    <a:gd name="T30" fmla="*/ 51 w 103"/>
                    <a:gd name="T31" fmla="*/ 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140">
                      <a:moveTo>
                        <a:pt x="51" y="2"/>
                      </a:moveTo>
                      <a:cubicBezTo>
                        <a:pt x="41" y="71"/>
                        <a:pt x="41" y="71"/>
                        <a:pt x="41" y="71"/>
                      </a:cubicBezTo>
                      <a:cubicBezTo>
                        <a:pt x="10" y="90"/>
                        <a:pt x="10" y="90"/>
                        <a:pt x="10" y="90"/>
                      </a:cubicBezTo>
                      <a:cubicBezTo>
                        <a:pt x="10" y="62"/>
                        <a:pt x="10" y="62"/>
                        <a:pt x="10" y="62"/>
                      </a:cubicBezTo>
                      <a:cubicBezTo>
                        <a:pt x="51" y="2"/>
                        <a:pt x="51" y="2"/>
                        <a:pt x="51" y="2"/>
                      </a:cubicBezTo>
                      <a:cubicBezTo>
                        <a:pt x="11" y="2"/>
                        <a:pt x="0" y="71"/>
                        <a:pt x="0" y="71"/>
                      </a:cubicBezTo>
                      <a:cubicBezTo>
                        <a:pt x="0" y="71"/>
                        <a:pt x="0" y="93"/>
                        <a:pt x="0" y="110"/>
                      </a:cubicBezTo>
                      <a:cubicBezTo>
                        <a:pt x="0" y="118"/>
                        <a:pt x="1" y="126"/>
                        <a:pt x="8" y="131"/>
                      </a:cubicBezTo>
                      <a:cubicBezTo>
                        <a:pt x="15" y="137"/>
                        <a:pt x="28" y="140"/>
                        <a:pt x="51" y="140"/>
                      </a:cubicBezTo>
                      <a:cubicBezTo>
                        <a:pt x="63" y="140"/>
                        <a:pt x="73" y="139"/>
                        <a:pt x="80" y="136"/>
                      </a:cubicBezTo>
                      <a:cubicBezTo>
                        <a:pt x="80" y="136"/>
                        <a:pt x="80" y="136"/>
                        <a:pt x="80" y="136"/>
                      </a:cubicBezTo>
                      <a:cubicBezTo>
                        <a:pt x="85" y="135"/>
                        <a:pt x="89" y="132"/>
                        <a:pt x="94" y="130"/>
                      </a:cubicBezTo>
                      <a:cubicBezTo>
                        <a:pt x="102" y="125"/>
                        <a:pt x="103" y="120"/>
                        <a:pt x="103" y="120"/>
                      </a:cubicBezTo>
                      <a:cubicBezTo>
                        <a:pt x="103" y="120"/>
                        <a:pt x="103" y="106"/>
                        <a:pt x="103" y="87"/>
                      </a:cubicBezTo>
                      <a:cubicBezTo>
                        <a:pt x="103" y="71"/>
                        <a:pt x="103" y="52"/>
                        <a:pt x="103" y="36"/>
                      </a:cubicBezTo>
                      <a:cubicBezTo>
                        <a:pt x="103" y="0"/>
                        <a:pt x="51" y="2"/>
                        <a:pt x="51" y="2"/>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40" name="Freeform 473"/>
                <p:cNvSpPr>
                  <a:spLocks/>
                </p:cNvSpPr>
                <p:nvPr/>
              </p:nvSpPr>
              <p:spPr bwMode="auto">
                <a:xfrm>
                  <a:off x="2506838" y="2681851"/>
                  <a:ext cx="197991" cy="40031"/>
                </a:xfrm>
                <a:custGeom>
                  <a:avLst/>
                  <a:gdLst>
                    <a:gd name="T0" fmla="*/ 144 w 155"/>
                    <a:gd name="T1" fmla="*/ 0 h 31"/>
                    <a:gd name="T2" fmla="*/ 77 w 155"/>
                    <a:gd name="T3" fmla="*/ 6 h 31"/>
                    <a:gd name="T4" fmla="*/ 22 w 155"/>
                    <a:gd name="T5" fmla="*/ 2 h 31"/>
                    <a:gd name="T6" fmla="*/ 0 w 155"/>
                    <a:gd name="T7" fmla="*/ 12 h 31"/>
                    <a:gd name="T8" fmla="*/ 25 w 155"/>
                    <a:gd name="T9" fmla="*/ 28 h 31"/>
                    <a:gd name="T10" fmla="*/ 77 w 155"/>
                    <a:gd name="T11" fmla="*/ 31 h 31"/>
                    <a:gd name="T12" fmla="*/ 155 w 155"/>
                    <a:gd name="T13" fmla="*/ 24 h 31"/>
                    <a:gd name="T14" fmla="*/ 155 w 155"/>
                    <a:gd name="T15" fmla="*/ 24 h 31"/>
                    <a:gd name="T16" fmla="*/ 132 w 155"/>
                    <a:gd name="T17" fmla="*/ 12 h 31"/>
                    <a:gd name="T18" fmla="*/ 144 w 155"/>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1">
                      <a:moveTo>
                        <a:pt x="144" y="0"/>
                      </a:moveTo>
                      <a:cubicBezTo>
                        <a:pt x="123" y="4"/>
                        <a:pt x="100" y="6"/>
                        <a:pt x="77" y="6"/>
                      </a:cubicBezTo>
                      <a:cubicBezTo>
                        <a:pt x="58" y="6"/>
                        <a:pt x="40" y="5"/>
                        <a:pt x="22" y="2"/>
                      </a:cubicBezTo>
                      <a:cubicBezTo>
                        <a:pt x="0" y="12"/>
                        <a:pt x="0" y="12"/>
                        <a:pt x="0" y="12"/>
                      </a:cubicBezTo>
                      <a:cubicBezTo>
                        <a:pt x="25" y="28"/>
                        <a:pt x="25" y="28"/>
                        <a:pt x="25" y="28"/>
                      </a:cubicBezTo>
                      <a:cubicBezTo>
                        <a:pt x="42" y="30"/>
                        <a:pt x="59" y="31"/>
                        <a:pt x="77" y="31"/>
                      </a:cubicBezTo>
                      <a:cubicBezTo>
                        <a:pt x="104" y="31"/>
                        <a:pt x="131" y="29"/>
                        <a:pt x="155" y="24"/>
                      </a:cubicBezTo>
                      <a:cubicBezTo>
                        <a:pt x="155" y="24"/>
                        <a:pt x="155" y="24"/>
                        <a:pt x="155" y="24"/>
                      </a:cubicBezTo>
                      <a:cubicBezTo>
                        <a:pt x="132" y="12"/>
                        <a:pt x="132" y="12"/>
                        <a:pt x="132" y="12"/>
                      </a:cubicBezTo>
                      <a:lnTo>
                        <a:pt x="144" y="0"/>
                      </a:ln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41" name="Freeform 474"/>
                <p:cNvSpPr>
                  <a:spLocks/>
                </p:cNvSpPr>
                <p:nvPr/>
              </p:nvSpPr>
              <p:spPr bwMode="auto">
                <a:xfrm>
                  <a:off x="2516035" y="2388109"/>
                  <a:ext cx="188795" cy="30835"/>
                </a:xfrm>
                <a:custGeom>
                  <a:avLst/>
                  <a:gdLst>
                    <a:gd name="T0" fmla="*/ 5 w 148"/>
                    <a:gd name="T1" fmla="*/ 24 h 24"/>
                    <a:gd name="T2" fmla="*/ 70 w 148"/>
                    <a:gd name="T3" fmla="*/ 18 h 24"/>
                    <a:gd name="T4" fmla="*/ 125 w 148"/>
                    <a:gd name="T5" fmla="*/ 22 h 24"/>
                    <a:gd name="T6" fmla="*/ 148 w 148"/>
                    <a:gd name="T7" fmla="*/ 15 h 24"/>
                    <a:gd name="T8" fmla="*/ 133 w 148"/>
                    <a:gd name="T9" fmla="*/ 5 h 24"/>
                    <a:gd name="T10" fmla="*/ 70 w 148"/>
                    <a:gd name="T11" fmla="*/ 0 h 24"/>
                    <a:gd name="T12" fmla="*/ 0 w 148"/>
                    <a:gd name="T13" fmla="*/ 5 h 24"/>
                    <a:gd name="T14" fmla="*/ 18 w 148"/>
                    <a:gd name="T15" fmla="*/ 13 h 24"/>
                    <a:gd name="T16" fmla="*/ 5 w 148"/>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24">
                      <a:moveTo>
                        <a:pt x="5" y="24"/>
                      </a:moveTo>
                      <a:cubicBezTo>
                        <a:pt x="25" y="20"/>
                        <a:pt x="47" y="18"/>
                        <a:pt x="70" y="18"/>
                      </a:cubicBezTo>
                      <a:cubicBezTo>
                        <a:pt x="89" y="18"/>
                        <a:pt x="107" y="20"/>
                        <a:pt x="125" y="22"/>
                      </a:cubicBezTo>
                      <a:cubicBezTo>
                        <a:pt x="148" y="15"/>
                        <a:pt x="148" y="15"/>
                        <a:pt x="148" y="15"/>
                      </a:cubicBezTo>
                      <a:cubicBezTo>
                        <a:pt x="133" y="5"/>
                        <a:pt x="133" y="5"/>
                        <a:pt x="133" y="5"/>
                      </a:cubicBezTo>
                      <a:cubicBezTo>
                        <a:pt x="113" y="2"/>
                        <a:pt x="92" y="0"/>
                        <a:pt x="70" y="0"/>
                      </a:cubicBezTo>
                      <a:cubicBezTo>
                        <a:pt x="46" y="0"/>
                        <a:pt x="23" y="2"/>
                        <a:pt x="0" y="5"/>
                      </a:cubicBezTo>
                      <a:cubicBezTo>
                        <a:pt x="18" y="13"/>
                        <a:pt x="18" y="13"/>
                        <a:pt x="18" y="13"/>
                      </a:cubicBezTo>
                      <a:lnTo>
                        <a:pt x="5" y="24"/>
                      </a:ln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42" name="Freeform 475"/>
                <p:cNvSpPr>
                  <a:spLocks/>
                </p:cNvSpPr>
                <p:nvPr/>
              </p:nvSpPr>
              <p:spPr bwMode="auto">
                <a:xfrm>
                  <a:off x="2394318" y="2513071"/>
                  <a:ext cx="131994" cy="176894"/>
                </a:xfrm>
                <a:custGeom>
                  <a:avLst/>
                  <a:gdLst>
                    <a:gd name="T0" fmla="*/ 103 w 103"/>
                    <a:gd name="T1" fmla="*/ 108 h 138"/>
                    <a:gd name="T2" fmla="*/ 103 w 103"/>
                    <a:gd name="T3" fmla="*/ 69 h 138"/>
                    <a:gd name="T4" fmla="*/ 52 w 103"/>
                    <a:gd name="T5" fmla="*/ 0 h 138"/>
                    <a:gd name="T6" fmla="*/ 93 w 103"/>
                    <a:gd name="T7" fmla="*/ 60 h 138"/>
                    <a:gd name="T8" fmla="*/ 93 w 103"/>
                    <a:gd name="T9" fmla="*/ 88 h 138"/>
                    <a:gd name="T10" fmla="*/ 62 w 103"/>
                    <a:gd name="T11" fmla="*/ 69 h 138"/>
                    <a:gd name="T12" fmla="*/ 52 w 103"/>
                    <a:gd name="T13" fmla="*/ 0 h 138"/>
                    <a:gd name="T14" fmla="*/ 46 w 103"/>
                    <a:gd name="T15" fmla="*/ 0 h 138"/>
                    <a:gd name="T16" fmla="*/ 0 w 103"/>
                    <a:gd name="T17" fmla="*/ 34 h 138"/>
                    <a:gd name="T18" fmla="*/ 0 w 103"/>
                    <a:gd name="T19" fmla="*/ 91 h 138"/>
                    <a:gd name="T20" fmla="*/ 0 w 103"/>
                    <a:gd name="T21" fmla="*/ 96 h 138"/>
                    <a:gd name="T22" fmla="*/ 0 w 103"/>
                    <a:gd name="T23" fmla="*/ 118 h 138"/>
                    <a:gd name="T24" fmla="*/ 52 w 103"/>
                    <a:gd name="T25" fmla="*/ 138 h 138"/>
                    <a:gd name="T26" fmla="*/ 92 w 103"/>
                    <a:gd name="T27" fmla="*/ 131 h 138"/>
                    <a:gd name="T28" fmla="*/ 103 w 103"/>
                    <a:gd name="T29" fmla="*/ 10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38">
                      <a:moveTo>
                        <a:pt x="103" y="108"/>
                      </a:moveTo>
                      <a:cubicBezTo>
                        <a:pt x="103" y="91"/>
                        <a:pt x="103" y="69"/>
                        <a:pt x="103" y="69"/>
                      </a:cubicBezTo>
                      <a:cubicBezTo>
                        <a:pt x="103" y="69"/>
                        <a:pt x="92" y="0"/>
                        <a:pt x="52" y="0"/>
                      </a:cubicBezTo>
                      <a:cubicBezTo>
                        <a:pt x="93" y="60"/>
                        <a:pt x="93" y="60"/>
                        <a:pt x="93" y="60"/>
                      </a:cubicBezTo>
                      <a:cubicBezTo>
                        <a:pt x="93" y="88"/>
                        <a:pt x="93" y="88"/>
                        <a:pt x="93" y="88"/>
                      </a:cubicBezTo>
                      <a:cubicBezTo>
                        <a:pt x="62" y="69"/>
                        <a:pt x="62" y="69"/>
                        <a:pt x="62" y="69"/>
                      </a:cubicBezTo>
                      <a:cubicBezTo>
                        <a:pt x="52" y="0"/>
                        <a:pt x="52" y="0"/>
                        <a:pt x="52" y="0"/>
                      </a:cubicBezTo>
                      <a:cubicBezTo>
                        <a:pt x="52" y="0"/>
                        <a:pt x="50" y="0"/>
                        <a:pt x="46" y="0"/>
                      </a:cubicBezTo>
                      <a:cubicBezTo>
                        <a:pt x="33" y="1"/>
                        <a:pt x="0" y="5"/>
                        <a:pt x="0" y="34"/>
                      </a:cubicBezTo>
                      <a:cubicBezTo>
                        <a:pt x="0" y="52"/>
                        <a:pt x="0" y="74"/>
                        <a:pt x="0" y="91"/>
                      </a:cubicBezTo>
                      <a:cubicBezTo>
                        <a:pt x="0" y="92"/>
                        <a:pt x="0" y="94"/>
                        <a:pt x="0" y="96"/>
                      </a:cubicBezTo>
                      <a:cubicBezTo>
                        <a:pt x="0" y="109"/>
                        <a:pt x="0" y="118"/>
                        <a:pt x="0" y="118"/>
                      </a:cubicBezTo>
                      <a:cubicBezTo>
                        <a:pt x="0" y="118"/>
                        <a:pt x="6" y="138"/>
                        <a:pt x="52" y="138"/>
                      </a:cubicBezTo>
                      <a:cubicBezTo>
                        <a:pt x="72" y="138"/>
                        <a:pt x="84" y="136"/>
                        <a:pt x="92" y="131"/>
                      </a:cubicBezTo>
                      <a:cubicBezTo>
                        <a:pt x="102" y="126"/>
                        <a:pt x="103" y="117"/>
                        <a:pt x="103" y="108"/>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43" name="Freeform 476"/>
                <p:cNvSpPr>
                  <a:spLocks/>
                </p:cNvSpPr>
                <p:nvPr/>
              </p:nvSpPr>
              <p:spPr bwMode="auto">
                <a:xfrm>
                  <a:off x="2400810" y="2385404"/>
                  <a:ext cx="104946" cy="121716"/>
                </a:xfrm>
                <a:custGeom>
                  <a:avLst/>
                  <a:gdLst>
                    <a:gd name="T0" fmla="*/ 2 w 82"/>
                    <a:gd name="T1" fmla="*/ 62 h 95"/>
                    <a:gd name="T2" fmla="*/ 41 w 82"/>
                    <a:gd name="T3" fmla="*/ 95 h 95"/>
                    <a:gd name="T4" fmla="*/ 82 w 82"/>
                    <a:gd name="T5" fmla="*/ 47 h 95"/>
                    <a:gd name="T6" fmla="*/ 79 w 82"/>
                    <a:gd name="T7" fmla="*/ 29 h 95"/>
                    <a:gd name="T8" fmla="*/ 68 w 82"/>
                    <a:gd name="T9" fmla="*/ 11 h 95"/>
                    <a:gd name="T10" fmla="*/ 41 w 82"/>
                    <a:gd name="T11" fmla="*/ 0 h 95"/>
                    <a:gd name="T12" fmla="*/ 3 w 82"/>
                    <a:gd name="T13" fmla="*/ 31 h 95"/>
                    <a:gd name="T14" fmla="*/ 0 w 82"/>
                    <a:gd name="T15" fmla="*/ 47 h 95"/>
                    <a:gd name="T16" fmla="*/ 1 w 82"/>
                    <a:gd name="T17" fmla="*/ 58 h 95"/>
                    <a:gd name="T18" fmla="*/ 2 w 82"/>
                    <a:gd name="T19"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95">
                      <a:moveTo>
                        <a:pt x="2" y="62"/>
                      </a:moveTo>
                      <a:cubicBezTo>
                        <a:pt x="8" y="81"/>
                        <a:pt x="23" y="95"/>
                        <a:pt x="41" y="95"/>
                      </a:cubicBezTo>
                      <a:cubicBezTo>
                        <a:pt x="64" y="95"/>
                        <a:pt x="82" y="74"/>
                        <a:pt x="82" y="47"/>
                      </a:cubicBezTo>
                      <a:cubicBezTo>
                        <a:pt x="82" y="41"/>
                        <a:pt x="81" y="34"/>
                        <a:pt x="79" y="29"/>
                      </a:cubicBezTo>
                      <a:cubicBezTo>
                        <a:pt x="76" y="22"/>
                        <a:pt x="73" y="16"/>
                        <a:pt x="68" y="11"/>
                      </a:cubicBezTo>
                      <a:cubicBezTo>
                        <a:pt x="61" y="4"/>
                        <a:pt x="51" y="0"/>
                        <a:pt x="41" y="0"/>
                      </a:cubicBezTo>
                      <a:cubicBezTo>
                        <a:pt x="23" y="0"/>
                        <a:pt x="8" y="13"/>
                        <a:pt x="3" y="31"/>
                      </a:cubicBezTo>
                      <a:cubicBezTo>
                        <a:pt x="1" y="36"/>
                        <a:pt x="0" y="42"/>
                        <a:pt x="0" y="47"/>
                      </a:cubicBezTo>
                      <a:cubicBezTo>
                        <a:pt x="0" y="51"/>
                        <a:pt x="1" y="55"/>
                        <a:pt x="1" y="58"/>
                      </a:cubicBezTo>
                      <a:cubicBezTo>
                        <a:pt x="2" y="59"/>
                        <a:pt x="2" y="61"/>
                        <a:pt x="2" y="62"/>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44" name="Freeform 477"/>
                <p:cNvSpPr>
                  <a:spLocks/>
                </p:cNvSpPr>
                <p:nvPr/>
              </p:nvSpPr>
              <p:spPr bwMode="auto">
                <a:xfrm>
                  <a:off x="2285586" y="2441664"/>
                  <a:ext cx="98455" cy="217466"/>
                </a:xfrm>
                <a:custGeom>
                  <a:avLst/>
                  <a:gdLst>
                    <a:gd name="T0" fmla="*/ 77 w 77"/>
                    <a:gd name="T1" fmla="*/ 24 h 170"/>
                    <a:gd name="T2" fmla="*/ 66 w 77"/>
                    <a:gd name="T3" fmla="*/ 0 h 170"/>
                    <a:gd name="T4" fmla="*/ 0 w 77"/>
                    <a:gd name="T5" fmla="*/ 89 h 170"/>
                    <a:gd name="T6" fmla="*/ 54 w 77"/>
                    <a:gd name="T7" fmla="*/ 170 h 170"/>
                    <a:gd name="T8" fmla="*/ 54 w 77"/>
                    <a:gd name="T9" fmla="*/ 170 h 170"/>
                    <a:gd name="T10" fmla="*/ 77 w 77"/>
                    <a:gd name="T11" fmla="*/ 147 h 170"/>
                    <a:gd name="T12" fmla="*/ 41 w 77"/>
                    <a:gd name="T13" fmla="*/ 85 h 170"/>
                    <a:gd name="T14" fmla="*/ 77 w 77"/>
                    <a:gd name="T15" fmla="*/ 24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70">
                      <a:moveTo>
                        <a:pt x="77" y="24"/>
                      </a:moveTo>
                      <a:cubicBezTo>
                        <a:pt x="66" y="0"/>
                        <a:pt x="66" y="0"/>
                        <a:pt x="66" y="0"/>
                      </a:cubicBezTo>
                      <a:cubicBezTo>
                        <a:pt x="25" y="23"/>
                        <a:pt x="0" y="54"/>
                        <a:pt x="0" y="89"/>
                      </a:cubicBezTo>
                      <a:cubicBezTo>
                        <a:pt x="0" y="119"/>
                        <a:pt x="20" y="148"/>
                        <a:pt x="54" y="170"/>
                      </a:cubicBezTo>
                      <a:cubicBezTo>
                        <a:pt x="54" y="170"/>
                        <a:pt x="54" y="170"/>
                        <a:pt x="54" y="170"/>
                      </a:cubicBezTo>
                      <a:cubicBezTo>
                        <a:pt x="77" y="147"/>
                        <a:pt x="77" y="147"/>
                        <a:pt x="77" y="147"/>
                      </a:cubicBezTo>
                      <a:cubicBezTo>
                        <a:pt x="54" y="129"/>
                        <a:pt x="41" y="108"/>
                        <a:pt x="41" y="85"/>
                      </a:cubicBezTo>
                      <a:cubicBezTo>
                        <a:pt x="41" y="62"/>
                        <a:pt x="54" y="41"/>
                        <a:pt x="77" y="24"/>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grpSp>
          <p:sp>
            <p:nvSpPr>
              <p:cNvPr id="36" name="文本框 30"/>
              <p:cNvSpPr txBox="1"/>
              <p:nvPr/>
            </p:nvSpPr>
            <p:spPr>
              <a:xfrm>
                <a:off x="4416206" y="2812380"/>
                <a:ext cx="1051495" cy="426728"/>
              </a:xfrm>
              <a:prstGeom prst="rect">
                <a:avLst/>
              </a:prstGeom>
              <a:noFill/>
            </p:spPr>
            <p:txBody>
              <a:bodyPr wrap="none" rtlCol="0">
                <a:spAutoFit/>
              </a:bodyPr>
              <a:lstStyle>
                <a:defPPr>
                  <a:defRPr lang="zh-CN"/>
                </a:defPPr>
                <a:lvl1pPr defTabSz="914377">
                  <a:defRPr b="1">
                    <a:solidFill>
                      <a:srgbClr val="000000"/>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00" dirty="0">
                    <a:hlinkClick r:id="rId6" action="ppaction://hlinkfile"/>
                  </a:rPr>
                  <a:t>资源标准</a:t>
                </a:r>
                <a:endParaRPr lang="zh-CN" altLang="en-US" sz="1300" dirty="0"/>
              </a:p>
            </p:txBody>
          </p:sp>
        </p:grpSp>
        <p:grpSp>
          <p:nvGrpSpPr>
            <p:cNvPr id="18" name="组合 26"/>
            <p:cNvGrpSpPr/>
            <p:nvPr/>
          </p:nvGrpSpPr>
          <p:grpSpPr>
            <a:xfrm>
              <a:off x="5221035" y="3436647"/>
              <a:ext cx="2326669" cy="2282825"/>
              <a:chOff x="5019729" y="3331251"/>
              <a:chExt cx="2327275" cy="2282825"/>
            </a:xfrm>
          </p:grpSpPr>
          <p:sp>
            <p:nvSpPr>
              <p:cNvPr id="23" name="Freeform 9"/>
              <p:cNvSpPr>
                <a:spLocks/>
              </p:cNvSpPr>
              <p:nvPr/>
            </p:nvSpPr>
            <p:spPr bwMode="auto">
              <a:xfrm>
                <a:off x="5019729" y="3331251"/>
                <a:ext cx="2327275" cy="2282825"/>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rgbClr val="4A1A25"/>
              </a:solidFill>
              <a:ln>
                <a:noFill/>
              </a:ln>
            </p:spPr>
            <p:txBody>
              <a:bodyPr vert="horz" wrap="square" lIns="68562" tIns="34281" rIns="68562" bIns="34281" numCol="1" anchor="t" anchorCtr="0" compatLnSpc="1">
                <a:prstTxWarp prst="textNoShape">
                  <a:avLst/>
                </a:prstTxWarp>
              </a:bodyPr>
              <a:lstStyle/>
              <a:p>
                <a:pPr defTabSz="685290"/>
                <a:endParaRPr lang="zh-CN" altLang="en-US" sz="1300">
                  <a:solidFill>
                    <a:prstClr val="black"/>
                  </a:solidFill>
                </a:endParaRPr>
              </a:p>
            </p:txBody>
          </p:sp>
          <p:sp>
            <p:nvSpPr>
              <p:cNvPr id="24" name="圆角矩形 23"/>
              <p:cNvSpPr/>
              <p:nvPr/>
            </p:nvSpPr>
            <p:spPr>
              <a:xfrm rot="2700000">
                <a:off x="5466542" y="3780241"/>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nvGrpSpPr>
              <p:cNvPr id="25" name="组合 29"/>
              <p:cNvGrpSpPr/>
              <p:nvPr/>
            </p:nvGrpSpPr>
            <p:grpSpPr>
              <a:xfrm>
                <a:off x="5727592" y="4065523"/>
                <a:ext cx="911547" cy="638686"/>
                <a:chOff x="5482115" y="1641585"/>
                <a:chExt cx="572877" cy="401393"/>
              </a:xfrm>
            </p:grpSpPr>
            <p:sp>
              <p:nvSpPr>
                <p:cNvPr id="27" name="Freeform 587"/>
                <p:cNvSpPr>
                  <a:spLocks/>
                </p:cNvSpPr>
                <p:nvPr/>
              </p:nvSpPr>
              <p:spPr bwMode="auto">
                <a:xfrm>
                  <a:off x="5847804" y="1787104"/>
                  <a:ext cx="207188" cy="185549"/>
                </a:xfrm>
                <a:custGeom>
                  <a:avLst/>
                  <a:gdLst>
                    <a:gd name="T0" fmla="*/ 141 w 162"/>
                    <a:gd name="T1" fmla="*/ 17 h 145"/>
                    <a:gd name="T2" fmla="*/ 105 w 162"/>
                    <a:gd name="T3" fmla="*/ 0 h 145"/>
                    <a:gd name="T4" fmla="*/ 81 w 162"/>
                    <a:gd name="T5" fmla="*/ 9 h 145"/>
                    <a:gd name="T6" fmla="*/ 57 w 162"/>
                    <a:gd name="T7" fmla="*/ 0 h 145"/>
                    <a:gd name="T8" fmla="*/ 0 w 162"/>
                    <a:gd name="T9" fmla="*/ 56 h 145"/>
                    <a:gd name="T10" fmla="*/ 0 w 162"/>
                    <a:gd name="T11" fmla="*/ 59 h 145"/>
                    <a:gd name="T12" fmla="*/ 30 w 162"/>
                    <a:gd name="T13" fmla="*/ 109 h 145"/>
                    <a:gd name="T14" fmla="*/ 30 w 162"/>
                    <a:gd name="T15" fmla="*/ 140 h 145"/>
                    <a:gd name="T16" fmla="*/ 73 w 162"/>
                    <a:gd name="T17" fmla="*/ 145 h 145"/>
                    <a:gd name="T18" fmla="*/ 88 w 162"/>
                    <a:gd name="T19" fmla="*/ 145 h 145"/>
                    <a:gd name="T20" fmla="*/ 162 w 162"/>
                    <a:gd name="T21" fmla="*/ 118 h 145"/>
                    <a:gd name="T22" fmla="*/ 162 w 162"/>
                    <a:gd name="T23" fmla="*/ 56 h 145"/>
                    <a:gd name="T24" fmla="*/ 141 w 162"/>
                    <a:gd name="T25" fmla="*/ 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5">
                      <a:moveTo>
                        <a:pt x="141" y="17"/>
                      </a:moveTo>
                      <a:cubicBezTo>
                        <a:pt x="130" y="8"/>
                        <a:pt x="116" y="3"/>
                        <a:pt x="105" y="0"/>
                      </a:cubicBezTo>
                      <a:cubicBezTo>
                        <a:pt x="81" y="9"/>
                        <a:pt x="81" y="9"/>
                        <a:pt x="81" y="9"/>
                      </a:cubicBezTo>
                      <a:cubicBezTo>
                        <a:pt x="57" y="0"/>
                        <a:pt x="57" y="0"/>
                        <a:pt x="57" y="0"/>
                      </a:cubicBezTo>
                      <a:cubicBezTo>
                        <a:pt x="35" y="5"/>
                        <a:pt x="0" y="20"/>
                        <a:pt x="0" y="56"/>
                      </a:cubicBezTo>
                      <a:cubicBezTo>
                        <a:pt x="0" y="57"/>
                        <a:pt x="0" y="58"/>
                        <a:pt x="0" y="59"/>
                      </a:cubicBezTo>
                      <a:cubicBezTo>
                        <a:pt x="16" y="69"/>
                        <a:pt x="30" y="85"/>
                        <a:pt x="30" y="109"/>
                      </a:cubicBezTo>
                      <a:cubicBezTo>
                        <a:pt x="30" y="121"/>
                        <a:pt x="30" y="132"/>
                        <a:pt x="30" y="140"/>
                      </a:cubicBezTo>
                      <a:cubicBezTo>
                        <a:pt x="40" y="143"/>
                        <a:pt x="54" y="145"/>
                        <a:pt x="73" y="145"/>
                      </a:cubicBezTo>
                      <a:cubicBezTo>
                        <a:pt x="88" y="145"/>
                        <a:pt x="88" y="145"/>
                        <a:pt x="88" y="145"/>
                      </a:cubicBezTo>
                      <a:cubicBezTo>
                        <a:pt x="160" y="145"/>
                        <a:pt x="162" y="118"/>
                        <a:pt x="162" y="118"/>
                      </a:cubicBezTo>
                      <a:cubicBezTo>
                        <a:pt x="162" y="118"/>
                        <a:pt x="162" y="109"/>
                        <a:pt x="162" y="56"/>
                      </a:cubicBezTo>
                      <a:cubicBezTo>
                        <a:pt x="162" y="38"/>
                        <a:pt x="153" y="26"/>
                        <a:pt x="141" y="17"/>
                      </a:cubicBezTo>
                      <a:close/>
                    </a:path>
                  </a:pathLst>
                </a:custGeom>
                <a:solidFill>
                  <a:srgbClr val="FFB400"/>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28" name="Oval 588"/>
                <p:cNvSpPr>
                  <a:spLocks noChangeArrowheads="1"/>
                </p:cNvSpPr>
                <p:nvPr/>
              </p:nvSpPr>
              <p:spPr bwMode="auto">
                <a:xfrm>
                  <a:off x="5898654" y="1641585"/>
                  <a:ext cx="104946" cy="121175"/>
                </a:xfrm>
                <a:prstGeom prst="ellipse">
                  <a:avLst/>
                </a:prstGeom>
                <a:solidFill>
                  <a:srgbClr val="FFB400"/>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29" name="Freeform 589"/>
                <p:cNvSpPr>
                  <a:spLocks/>
                </p:cNvSpPr>
                <p:nvPr/>
              </p:nvSpPr>
              <p:spPr bwMode="auto">
                <a:xfrm>
                  <a:off x="5662255" y="1856346"/>
                  <a:ext cx="207188" cy="186632"/>
                </a:xfrm>
                <a:custGeom>
                  <a:avLst/>
                  <a:gdLst>
                    <a:gd name="T0" fmla="*/ 145 w 162"/>
                    <a:gd name="T1" fmla="*/ 20 h 146"/>
                    <a:gd name="T2" fmla="*/ 132 w 162"/>
                    <a:gd name="T3" fmla="*/ 11 h 146"/>
                    <a:gd name="T4" fmla="*/ 105 w 162"/>
                    <a:gd name="T5" fmla="*/ 0 h 146"/>
                    <a:gd name="T6" fmla="*/ 81 w 162"/>
                    <a:gd name="T7" fmla="*/ 9 h 146"/>
                    <a:gd name="T8" fmla="*/ 57 w 162"/>
                    <a:gd name="T9" fmla="*/ 0 h 146"/>
                    <a:gd name="T10" fmla="*/ 34 w 162"/>
                    <a:gd name="T11" fmla="*/ 9 h 146"/>
                    <a:gd name="T12" fmla="*/ 21 w 162"/>
                    <a:gd name="T13" fmla="*/ 17 h 146"/>
                    <a:gd name="T14" fmla="*/ 0 w 162"/>
                    <a:gd name="T15" fmla="*/ 57 h 146"/>
                    <a:gd name="T16" fmla="*/ 0 w 162"/>
                    <a:gd name="T17" fmla="*/ 82 h 146"/>
                    <a:gd name="T18" fmla="*/ 0 w 162"/>
                    <a:gd name="T19" fmla="*/ 96 h 146"/>
                    <a:gd name="T20" fmla="*/ 0 w 162"/>
                    <a:gd name="T21" fmla="*/ 119 h 146"/>
                    <a:gd name="T22" fmla="*/ 74 w 162"/>
                    <a:gd name="T23" fmla="*/ 146 h 146"/>
                    <a:gd name="T24" fmla="*/ 88 w 162"/>
                    <a:gd name="T25" fmla="*/ 146 h 146"/>
                    <a:gd name="T26" fmla="*/ 162 w 162"/>
                    <a:gd name="T27" fmla="*/ 119 h 146"/>
                    <a:gd name="T28" fmla="*/ 162 w 162"/>
                    <a:gd name="T29" fmla="*/ 96 h 146"/>
                    <a:gd name="T30" fmla="*/ 162 w 162"/>
                    <a:gd name="T31" fmla="*/ 82 h 146"/>
                    <a:gd name="T32" fmla="*/ 162 w 162"/>
                    <a:gd name="T33" fmla="*/ 57 h 146"/>
                    <a:gd name="T34" fmla="*/ 145 w 162"/>
                    <a:gd name="T35"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146">
                      <a:moveTo>
                        <a:pt x="145" y="20"/>
                      </a:moveTo>
                      <a:cubicBezTo>
                        <a:pt x="141" y="17"/>
                        <a:pt x="137" y="14"/>
                        <a:pt x="132" y="11"/>
                      </a:cubicBezTo>
                      <a:cubicBezTo>
                        <a:pt x="123" y="6"/>
                        <a:pt x="113" y="3"/>
                        <a:pt x="105" y="0"/>
                      </a:cubicBezTo>
                      <a:cubicBezTo>
                        <a:pt x="81" y="9"/>
                        <a:pt x="81" y="9"/>
                        <a:pt x="81" y="9"/>
                      </a:cubicBezTo>
                      <a:cubicBezTo>
                        <a:pt x="57" y="0"/>
                        <a:pt x="57" y="0"/>
                        <a:pt x="57" y="0"/>
                      </a:cubicBezTo>
                      <a:cubicBezTo>
                        <a:pt x="50" y="2"/>
                        <a:pt x="42" y="5"/>
                        <a:pt x="34" y="9"/>
                      </a:cubicBezTo>
                      <a:cubicBezTo>
                        <a:pt x="29" y="11"/>
                        <a:pt x="25" y="14"/>
                        <a:pt x="21" y="17"/>
                      </a:cubicBezTo>
                      <a:cubicBezTo>
                        <a:pt x="9" y="26"/>
                        <a:pt x="0" y="39"/>
                        <a:pt x="0" y="57"/>
                      </a:cubicBezTo>
                      <a:cubicBezTo>
                        <a:pt x="0" y="67"/>
                        <a:pt x="0" y="75"/>
                        <a:pt x="0" y="82"/>
                      </a:cubicBezTo>
                      <a:cubicBezTo>
                        <a:pt x="0" y="87"/>
                        <a:pt x="0" y="92"/>
                        <a:pt x="0" y="96"/>
                      </a:cubicBezTo>
                      <a:cubicBezTo>
                        <a:pt x="0" y="115"/>
                        <a:pt x="0" y="119"/>
                        <a:pt x="0" y="119"/>
                      </a:cubicBezTo>
                      <a:cubicBezTo>
                        <a:pt x="0" y="119"/>
                        <a:pt x="2" y="146"/>
                        <a:pt x="74" y="146"/>
                      </a:cubicBezTo>
                      <a:cubicBezTo>
                        <a:pt x="88" y="146"/>
                        <a:pt x="88" y="146"/>
                        <a:pt x="88" y="146"/>
                      </a:cubicBezTo>
                      <a:cubicBezTo>
                        <a:pt x="160" y="146"/>
                        <a:pt x="162" y="119"/>
                        <a:pt x="162" y="119"/>
                      </a:cubicBezTo>
                      <a:cubicBezTo>
                        <a:pt x="162" y="119"/>
                        <a:pt x="162" y="114"/>
                        <a:pt x="162" y="96"/>
                      </a:cubicBezTo>
                      <a:cubicBezTo>
                        <a:pt x="162" y="92"/>
                        <a:pt x="162" y="87"/>
                        <a:pt x="162" y="82"/>
                      </a:cubicBezTo>
                      <a:cubicBezTo>
                        <a:pt x="162" y="75"/>
                        <a:pt x="162" y="67"/>
                        <a:pt x="162" y="57"/>
                      </a:cubicBezTo>
                      <a:cubicBezTo>
                        <a:pt x="162" y="41"/>
                        <a:pt x="155" y="29"/>
                        <a:pt x="145" y="20"/>
                      </a:cubicBezTo>
                      <a:close/>
                    </a:path>
                  </a:pathLst>
                </a:custGeom>
                <a:solidFill>
                  <a:srgbClr val="FFB400"/>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30" name="Oval 590"/>
                <p:cNvSpPr>
                  <a:spLocks noChangeArrowheads="1"/>
                </p:cNvSpPr>
                <p:nvPr/>
              </p:nvSpPr>
              <p:spPr bwMode="auto">
                <a:xfrm>
                  <a:off x="5713647" y="1711910"/>
                  <a:ext cx="104405" cy="121175"/>
                </a:xfrm>
                <a:prstGeom prst="ellipse">
                  <a:avLst/>
                </a:prstGeom>
                <a:solidFill>
                  <a:srgbClr val="FFB400"/>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31" name="Freeform 591"/>
                <p:cNvSpPr>
                  <a:spLocks/>
                </p:cNvSpPr>
                <p:nvPr/>
              </p:nvSpPr>
              <p:spPr bwMode="auto">
                <a:xfrm>
                  <a:off x="5482115" y="1786021"/>
                  <a:ext cx="207188" cy="185009"/>
                </a:xfrm>
                <a:custGeom>
                  <a:avLst/>
                  <a:gdLst>
                    <a:gd name="T0" fmla="*/ 162 w 162"/>
                    <a:gd name="T1" fmla="*/ 57 h 145"/>
                    <a:gd name="T2" fmla="*/ 162 w 162"/>
                    <a:gd name="T3" fmla="*/ 57 h 145"/>
                    <a:gd name="T4" fmla="*/ 142 w 162"/>
                    <a:gd name="T5" fmla="*/ 17 h 145"/>
                    <a:gd name="T6" fmla="*/ 105 w 162"/>
                    <a:gd name="T7" fmla="*/ 0 h 145"/>
                    <a:gd name="T8" fmla="*/ 81 w 162"/>
                    <a:gd name="T9" fmla="*/ 9 h 145"/>
                    <a:gd name="T10" fmla="*/ 57 w 162"/>
                    <a:gd name="T11" fmla="*/ 0 h 145"/>
                    <a:gd name="T12" fmla="*/ 0 w 162"/>
                    <a:gd name="T13" fmla="*/ 57 h 145"/>
                    <a:gd name="T14" fmla="*/ 0 w 162"/>
                    <a:gd name="T15" fmla="*/ 118 h 145"/>
                    <a:gd name="T16" fmla="*/ 74 w 162"/>
                    <a:gd name="T17" fmla="*/ 145 h 145"/>
                    <a:gd name="T18" fmla="*/ 88 w 162"/>
                    <a:gd name="T19" fmla="*/ 145 h 145"/>
                    <a:gd name="T20" fmla="*/ 129 w 162"/>
                    <a:gd name="T21" fmla="*/ 141 h 145"/>
                    <a:gd name="T22" fmla="*/ 129 w 162"/>
                    <a:gd name="T23" fmla="*/ 110 h 145"/>
                    <a:gd name="T24" fmla="*/ 162 w 162"/>
                    <a:gd name="T25" fmla="*/ 5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5">
                      <a:moveTo>
                        <a:pt x="162" y="57"/>
                      </a:moveTo>
                      <a:cubicBezTo>
                        <a:pt x="162" y="57"/>
                        <a:pt x="162" y="57"/>
                        <a:pt x="162" y="57"/>
                      </a:cubicBezTo>
                      <a:cubicBezTo>
                        <a:pt x="162" y="39"/>
                        <a:pt x="153" y="26"/>
                        <a:pt x="142" y="17"/>
                      </a:cubicBezTo>
                      <a:cubicBezTo>
                        <a:pt x="130" y="8"/>
                        <a:pt x="116" y="3"/>
                        <a:pt x="105" y="0"/>
                      </a:cubicBezTo>
                      <a:cubicBezTo>
                        <a:pt x="81" y="9"/>
                        <a:pt x="81" y="9"/>
                        <a:pt x="81" y="9"/>
                      </a:cubicBezTo>
                      <a:cubicBezTo>
                        <a:pt x="57" y="0"/>
                        <a:pt x="57" y="0"/>
                        <a:pt x="57" y="0"/>
                      </a:cubicBezTo>
                      <a:cubicBezTo>
                        <a:pt x="35" y="6"/>
                        <a:pt x="0" y="21"/>
                        <a:pt x="0" y="57"/>
                      </a:cubicBezTo>
                      <a:cubicBezTo>
                        <a:pt x="0" y="109"/>
                        <a:pt x="0" y="118"/>
                        <a:pt x="0" y="118"/>
                      </a:cubicBezTo>
                      <a:cubicBezTo>
                        <a:pt x="0" y="118"/>
                        <a:pt x="2" y="145"/>
                        <a:pt x="74" y="145"/>
                      </a:cubicBezTo>
                      <a:cubicBezTo>
                        <a:pt x="88" y="145"/>
                        <a:pt x="88" y="145"/>
                        <a:pt x="88" y="145"/>
                      </a:cubicBezTo>
                      <a:cubicBezTo>
                        <a:pt x="105" y="145"/>
                        <a:pt x="118" y="143"/>
                        <a:pt x="129" y="141"/>
                      </a:cubicBezTo>
                      <a:cubicBezTo>
                        <a:pt x="129" y="133"/>
                        <a:pt x="129" y="122"/>
                        <a:pt x="129" y="110"/>
                      </a:cubicBezTo>
                      <a:cubicBezTo>
                        <a:pt x="129" y="84"/>
                        <a:pt x="144" y="68"/>
                        <a:pt x="162" y="57"/>
                      </a:cubicBezTo>
                      <a:close/>
                    </a:path>
                  </a:pathLst>
                </a:custGeom>
                <a:solidFill>
                  <a:srgbClr val="FFB400"/>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32" name="Oval 592"/>
                <p:cNvSpPr>
                  <a:spLocks noChangeArrowheads="1"/>
                </p:cNvSpPr>
                <p:nvPr/>
              </p:nvSpPr>
              <p:spPr bwMode="auto">
                <a:xfrm>
                  <a:off x="5532965" y="1641585"/>
                  <a:ext cx="104946" cy="121175"/>
                </a:xfrm>
                <a:prstGeom prst="ellipse">
                  <a:avLst/>
                </a:prstGeom>
                <a:solidFill>
                  <a:srgbClr val="FFB400"/>
                </a:solid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grpSp>
          <p:sp>
            <p:nvSpPr>
              <p:cNvPr id="26" name="文本框 36"/>
              <p:cNvSpPr txBox="1"/>
              <p:nvPr/>
            </p:nvSpPr>
            <p:spPr>
              <a:xfrm>
                <a:off x="5351897" y="4731246"/>
                <a:ext cx="1285508" cy="426728"/>
              </a:xfrm>
              <a:prstGeom prst="rect">
                <a:avLst/>
              </a:prstGeom>
              <a:noFill/>
            </p:spPr>
            <p:txBody>
              <a:bodyPr wrap="none" rtlCol="0">
                <a:spAutoFit/>
              </a:bodyPr>
              <a:lstStyle>
                <a:defPPr>
                  <a:defRPr lang="zh-CN"/>
                </a:defPPr>
                <a:lvl1pPr defTabSz="914377">
                  <a:defRPr>
                    <a:solidFill>
                      <a:schemeClr val="tx1">
                        <a:lumMod val="65000"/>
                        <a:lumOff val="35000"/>
                      </a:schemeClr>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00" b="1" dirty="0">
                    <a:solidFill>
                      <a:srgbClr val="000000"/>
                    </a:solidFill>
                  </a:rPr>
                  <a:t>    行动标准</a:t>
                </a:r>
              </a:p>
            </p:txBody>
          </p:sp>
        </p:grpSp>
        <p:sp>
          <p:nvSpPr>
            <p:cNvPr id="11" name="矩形 10"/>
            <p:cNvSpPr/>
            <p:nvPr/>
          </p:nvSpPr>
          <p:spPr>
            <a:xfrm>
              <a:off x="9049553" y="2381939"/>
              <a:ext cx="1591858" cy="713044"/>
            </a:xfrm>
            <a:prstGeom prst="rect">
              <a:avLst/>
            </a:prstGeom>
          </p:spPr>
          <p:txBody>
            <a:bodyPr wrap="square">
              <a:spAutoFit/>
            </a:bodyPr>
            <a:lstStyle/>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hlinkClick r:id="rId7" action="ppaction://hlinkfile"/>
                </a:rPr>
                <a:t>建设指标</a:t>
              </a:r>
              <a:endParaRPr lang="en-US" altLang="zh-CN" sz="1300" dirty="0">
                <a:latin typeface="微软雅黑" panose="020B0503020204020204" pitchFamily="34" charset="-122"/>
                <a:ea typeface="微软雅黑" panose="020B0503020204020204" pitchFamily="34" charset="-122"/>
                <a:hlinkClick r:id="rId7" action="ppaction://hlinkfile"/>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hlinkClick r:id="rId7" action="ppaction://hlinkfile"/>
                </a:rPr>
                <a:t>状态指标</a:t>
              </a:r>
              <a:endParaRPr lang="en-US" altLang="zh-CN" sz="1300" dirty="0">
                <a:latin typeface="微软雅黑" panose="020B0503020204020204" pitchFamily="34" charset="-122"/>
                <a:ea typeface="微软雅黑" panose="020B0503020204020204" pitchFamily="34" charset="-122"/>
              </a:endParaRPr>
            </a:p>
          </p:txBody>
        </p:sp>
        <p:sp>
          <p:nvSpPr>
            <p:cNvPr id="12" name="矩形 11"/>
            <p:cNvSpPr/>
            <p:nvPr/>
          </p:nvSpPr>
          <p:spPr>
            <a:xfrm>
              <a:off x="7031862" y="5085189"/>
              <a:ext cx="1540385" cy="1048594"/>
            </a:xfrm>
            <a:prstGeom prst="rect">
              <a:avLst/>
            </a:prstGeom>
          </p:spPr>
          <p:txBody>
            <a:bodyPr wrap="square">
              <a:spAutoFit/>
            </a:bodyPr>
            <a:lstStyle/>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课程建设</a:t>
              </a:r>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基地建设</a:t>
              </a:r>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队伍建设</a:t>
              </a:r>
              <a:endParaRPr lang="en-US" altLang="zh-CN" sz="1300" dirty="0">
                <a:latin typeface="微软雅黑" panose="020B0503020204020204" pitchFamily="34" charset="-122"/>
                <a:ea typeface="微软雅黑" panose="020B0503020204020204" pitchFamily="34" charset="-122"/>
              </a:endParaRPr>
            </a:p>
          </p:txBody>
        </p:sp>
        <p:grpSp>
          <p:nvGrpSpPr>
            <p:cNvPr id="35" name="组合 49"/>
            <p:cNvGrpSpPr/>
            <p:nvPr/>
          </p:nvGrpSpPr>
          <p:grpSpPr>
            <a:xfrm>
              <a:off x="7131887" y="2311104"/>
              <a:ext cx="2282231" cy="2273300"/>
              <a:chOff x="6270572" y="2040796"/>
              <a:chExt cx="2282825" cy="2273300"/>
            </a:xfrm>
          </p:grpSpPr>
          <p:sp>
            <p:nvSpPr>
              <p:cNvPr id="15" name="Freeform 10"/>
              <p:cNvSpPr>
                <a:spLocks/>
              </p:cNvSpPr>
              <p:nvPr/>
            </p:nvSpPr>
            <p:spPr bwMode="auto">
              <a:xfrm>
                <a:off x="6270572" y="2040796"/>
                <a:ext cx="2282825" cy="2273300"/>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rgbClr val="FFB400"/>
              </a:solidFill>
              <a:ln>
                <a:noFill/>
              </a:ln>
            </p:spPr>
            <p:txBody>
              <a:bodyPr vert="horz" wrap="square" lIns="68562" tIns="34281" rIns="68562" bIns="34281" numCol="1" anchor="t" anchorCtr="0" compatLnSpc="1">
                <a:prstTxWarp prst="textNoShape">
                  <a:avLst/>
                </a:prstTxWarp>
              </a:bodyPr>
              <a:lstStyle/>
              <a:p>
                <a:pPr defTabSz="685290"/>
                <a:endParaRPr lang="zh-CN" altLang="en-US" sz="1300">
                  <a:solidFill>
                    <a:prstClr val="black"/>
                  </a:solidFill>
                </a:endParaRPr>
              </a:p>
            </p:txBody>
          </p:sp>
          <p:sp>
            <p:nvSpPr>
              <p:cNvPr id="16" name="圆角矩形 15"/>
              <p:cNvSpPr/>
              <p:nvPr/>
            </p:nvSpPr>
            <p:spPr>
              <a:xfrm rot="2700000">
                <a:off x="6713212" y="2478674"/>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7" name="文本框 32"/>
              <p:cNvSpPr txBox="1"/>
              <p:nvPr/>
            </p:nvSpPr>
            <p:spPr>
              <a:xfrm>
                <a:off x="6885823" y="3378469"/>
                <a:ext cx="1067096" cy="426728"/>
              </a:xfrm>
              <a:prstGeom prst="rect">
                <a:avLst/>
              </a:prstGeom>
              <a:noFill/>
            </p:spPr>
            <p:txBody>
              <a:bodyPr wrap="none" rtlCol="0">
                <a:spAutoFit/>
              </a:bodyPr>
              <a:lstStyle>
                <a:defPPr>
                  <a:defRPr lang="zh-CN"/>
                </a:defPPr>
                <a:lvl1pPr defTabSz="914377">
                  <a:defRPr>
                    <a:solidFill>
                      <a:schemeClr val="tx1">
                        <a:lumMod val="65000"/>
                        <a:lumOff val="35000"/>
                      </a:schemeClr>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00" b="1" dirty="0">
                    <a:solidFill>
                      <a:srgbClr val="000000"/>
                    </a:solidFill>
                  </a:rPr>
                  <a:t>结果标准</a:t>
                </a:r>
              </a:p>
            </p:txBody>
          </p:sp>
          <p:grpSp>
            <p:nvGrpSpPr>
              <p:cNvPr id="47" name="组合 53"/>
              <p:cNvGrpSpPr/>
              <p:nvPr/>
            </p:nvGrpSpPr>
            <p:grpSpPr>
              <a:xfrm>
                <a:off x="7050512" y="2734139"/>
                <a:ext cx="624913" cy="638686"/>
                <a:chOff x="7050512" y="2734139"/>
                <a:chExt cx="624913" cy="638686"/>
              </a:xfrm>
              <a:solidFill>
                <a:srgbClr val="4A1A25"/>
              </a:solidFill>
            </p:grpSpPr>
            <p:sp>
              <p:nvSpPr>
                <p:cNvPr id="19" name="Freeform 587"/>
                <p:cNvSpPr>
                  <a:spLocks/>
                </p:cNvSpPr>
                <p:nvPr/>
              </p:nvSpPr>
              <p:spPr bwMode="auto">
                <a:xfrm>
                  <a:off x="7345753" y="2965685"/>
                  <a:ext cx="329672" cy="295241"/>
                </a:xfrm>
                <a:custGeom>
                  <a:avLst/>
                  <a:gdLst>
                    <a:gd name="T0" fmla="*/ 141 w 162"/>
                    <a:gd name="T1" fmla="*/ 17 h 145"/>
                    <a:gd name="T2" fmla="*/ 105 w 162"/>
                    <a:gd name="T3" fmla="*/ 0 h 145"/>
                    <a:gd name="T4" fmla="*/ 81 w 162"/>
                    <a:gd name="T5" fmla="*/ 9 h 145"/>
                    <a:gd name="T6" fmla="*/ 57 w 162"/>
                    <a:gd name="T7" fmla="*/ 0 h 145"/>
                    <a:gd name="T8" fmla="*/ 0 w 162"/>
                    <a:gd name="T9" fmla="*/ 56 h 145"/>
                    <a:gd name="T10" fmla="*/ 0 w 162"/>
                    <a:gd name="T11" fmla="*/ 59 h 145"/>
                    <a:gd name="T12" fmla="*/ 30 w 162"/>
                    <a:gd name="T13" fmla="*/ 109 h 145"/>
                    <a:gd name="T14" fmla="*/ 30 w 162"/>
                    <a:gd name="T15" fmla="*/ 140 h 145"/>
                    <a:gd name="T16" fmla="*/ 73 w 162"/>
                    <a:gd name="T17" fmla="*/ 145 h 145"/>
                    <a:gd name="T18" fmla="*/ 88 w 162"/>
                    <a:gd name="T19" fmla="*/ 145 h 145"/>
                    <a:gd name="T20" fmla="*/ 162 w 162"/>
                    <a:gd name="T21" fmla="*/ 118 h 145"/>
                    <a:gd name="T22" fmla="*/ 162 w 162"/>
                    <a:gd name="T23" fmla="*/ 56 h 145"/>
                    <a:gd name="T24" fmla="*/ 141 w 162"/>
                    <a:gd name="T25" fmla="*/ 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5">
                      <a:moveTo>
                        <a:pt x="141" y="17"/>
                      </a:moveTo>
                      <a:cubicBezTo>
                        <a:pt x="130" y="8"/>
                        <a:pt x="116" y="3"/>
                        <a:pt x="105" y="0"/>
                      </a:cubicBezTo>
                      <a:cubicBezTo>
                        <a:pt x="81" y="9"/>
                        <a:pt x="81" y="9"/>
                        <a:pt x="81" y="9"/>
                      </a:cubicBezTo>
                      <a:cubicBezTo>
                        <a:pt x="57" y="0"/>
                        <a:pt x="57" y="0"/>
                        <a:pt x="57" y="0"/>
                      </a:cubicBezTo>
                      <a:cubicBezTo>
                        <a:pt x="35" y="5"/>
                        <a:pt x="0" y="20"/>
                        <a:pt x="0" y="56"/>
                      </a:cubicBezTo>
                      <a:cubicBezTo>
                        <a:pt x="0" y="57"/>
                        <a:pt x="0" y="58"/>
                        <a:pt x="0" y="59"/>
                      </a:cubicBezTo>
                      <a:cubicBezTo>
                        <a:pt x="16" y="69"/>
                        <a:pt x="30" y="85"/>
                        <a:pt x="30" y="109"/>
                      </a:cubicBezTo>
                      <a:cubicBezTo>
                        <a:pt x="30" y="121"/>
                        <a:pt x="30" y="132"/>
                        <a:pt x="30" y="140"/>
                      </a:cubicBezTo>
                      <a:cubicBezTo>
                        <a:pt x="40" y="143"/>
                        <a:pt x="54" y="145"/>
                        <a:pt x="73" y="145"/>
                      </a:cubicBezTo>
                      <a:cubicBezTo>
                        <a:pt x="88" y="145"/>
                        <a:pt x="88" y="145"/>
                        <a:pt x="88" y="145"/>
                      </a:cubicBezTo>
                      <a:cubicBezTo>
                        <a:pt x="160" y="145"/>
                        <a:pt x="162" y="118"/>
                        <a:pt x="162" y="118"/>
                      </a:cubicBezTo>
                      <a:cubicBezTo>
                        <a:pt x="162" y="118"/>
                        <a:pt x="162" y="109"/>
                        <a:pt x="162" y="56"/>
                      </a:cubicBezTo>
                      <a:cubicBezTo>
                        <a:pt x="162" y="38"/>
                        <a:pt x="153" y="26"/>
                        <a:pt x="141" y="17"/>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20" name="Oval 588"/>
                <p:cNvSpPr>
                  <a:spLocks noChangeArrowheads="1"/>
                </p:cNvSpPr>
                <p:nvPr/>
              </p:nvSpPr>
              <p:spPr bwMode="auto">
                <a:xfrm>
                  <a:off x="7426664" y="2734139"/>
                  <a:ext cx="166987" cy="192810"/>
                </a:xfrm>
                <a:prstGeom prst="ellipse">
                  <a:avLst/>
                </a:pr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21" name="Freeform 589"/>
                <p:cNvSpPr>
                  <a:spLocks/>
                </p:cNvSpPr>
                <p:nvPr/>
              </p:nvSpPr>
              <p:spPr bwMode="auto">
                <a:xfrm>
                  <a:off x="7050512" y="3075861"/>
                  <a:ext cx="329672" cy="296964"/>
                </a:xfrm>
                <a:custGeom>
                  <a:avLst/>
                  <a:gdLst>
                    <a:gd name="T0" fmla="*/ 145 w 162"/>
                    <a:gd name="T1" fmla="*/ 20 h 146"/>
                    <a:gd name="T2" fmla="*/ 132 w 162"/>
                    <a:gd name="T3" fmla="*/ 11 h 146"/>
                    <a:gd name="T4" fmla="*/ 105 w 162"/>
                    <a:gd name="T5" fmla="*/ 0 h 146"/>
                    <a:gd name="T6" fmla="*/ 81 w 162"/>
                    <a:gd name="T7" fmla="*/ 9 h 146"/>
                    <a:gd name="T8" fmla="*/ 57 w 162"/>
                    <a:gd name="T9" fmla="*/ 0 h 146"/>
                    <a:gd name="T10" fmla="*/ 34 w 162"/>
                    <a:gd name="T11" fmla="*/ 9 h 146"/>
                    <a:gd name="T12" fmla="*/ 21 w 162"/>
                    <a:gd name="T13" fmla="*/ 17 h 146"/>
                    <a:gd name="T14" fmla="*/ 0 w 162"/>
                    <a:gd name="T15" fmla="*/ 57 h 146"/>
                    <a:gd name="T16" fmla="*/ 0 w 162"/>
                    <a:gd name="T17" fmla="*/ 82 h 146"/>
                    <a:gd name="T18" fmla="*/ 0 w 162"/>
                    <a:gd name="T19" fmla="*/ 96 h 146"/>
                    <a:gd name="T20" fmla="*/ 0 w 162"/>
                    <a:gd name="T21" fmla="*/ 119 h 146"/>
                    <a:gd name="T22" fmla="*/ 74 w 162"/>
                    <a:gd name="T23" fmla="*/ 146 h 146"/>
                    <a:gd name="T24" fmla="*/ 88 w 162"/>
                    <a:gd name="T25" fmla="*/ 146 h 146"/>
                    <a:gd name="T26" fmla="*/ 162 w 162"/>
                    <a:gd name="T27" fmla="*/ 119 h 146"/>
                    <a:gd name="T28" fmla="*/ 162 w 162"/>
                    <a:gd name="T29" fmla="*/ 96 h 146"/>
                    <a:gd name="T30" fmla="*/ 162 w 162"/>
                    <a:gd name="T31" fmla="*/ 82 h 146"/>
                    <a:gd name="T32" fmla="*/ 162 w 162"/>
                    <a:gd name="T33" fmla="*/ 57 h 146"/>
                    <a:gd name="T34" fmla="*/ 145 w 162"/>
                    <a:gd name="T35"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146">
                      <a:moveTo>
                        <a:pt x="145" y="20"/>
                      </a:moveTo>
                      <a:cubicBezTo>
                        <a:pt x="141" y="17"/>
                        <a:pt x="137" y="14"/>
                        <a:pt x="132" y="11"/>
                      </a:cubicBezTo>
                      <a:cubicBezTo>
                        <a:pt x="123" y="6"/>
                        <a:pt x="113" y="3"/>
                        <a:pt x="105" y="0"/>
                      </a:cubicBezTo>
                      <a:cubicBezTo>
                        <a:pt x="81" y="9"/>
                        <a:pt x="81" y="9"/>
                        <a:pt x="81" y="9"/>
                      </a:cubicBezTo>
                      <a:cubicBezTo>
                        <a:pt x="57" y="0"/>
                        <a:pt x="57" y="0"/>
                        <a:pt x="57" y="0"/>
                      </a:cubicBezTo>
                      <a:cubicBezTo>
                        <a:pt x="50" y="2"/>
                        <a:pt x="42" y="5"/>
                        <a:pt x="34" y="9"/>
                      </a:cubicBezTo>
                      <a:cubicBezTo>
                        <a:pt x="29" y="11"/>
                        <a:pt x="25" y="14"/>
                        <a:pt x="21" y="17"/>
                      </a:cubicBezTo>
                      <a:cubicBezTo>
                        <a:pt x="9" y="26"/>
                        <a:pt x="0" y="39"/>
                        <a:pt x="0" y="57"/>
                      </a:cubicBezTo>
                      <a:cubicBezTo>
                        <a:pt x="0" y="67"/>
                        <a:pt x="0" y="75"/>
                        <a:pt x="0" y="82"/>
                      </a:cubicBezTo>
                      <a:cubicBezTo>
                        <a:pt x="0" y="87"/>
                        <a:pt x="0" y="92"/>
                        <a:pt x="0" y="96"/>
                      </a:cubicBezTo>
                      <a:cubicBezTo>
                        <a:pt x="0" y="115"/>
                        <a:pt x="0" y="119"/>
                        <a:pt x="0" y="119"/>
                      </a:cubicBezTo>
                      <a:cubicBezTo>
                        <a:pt x="0" y="119"/>
                        <a:pt x="2" y="146"/>
                        <a:pt x="74" y="146"/>
                      </a:cubicBezTo>
                      <a:cubicBezTo>
                        <a:pt x="88" y="146"/>
                        <a:pt x="88" y="146"/>
                        <a:pt x="88" y="146"/>
                      </a:cubicBezTo>
                      <a:cubicBezTo>
                        <a:pt x="160" y="146"/>
                        <a:pt x="162" y="119"/>
                        <a:pt x="162" y="119"/>
                      </a:cubicBezTo>
                      <a:cubicBezTo>
                        <a:pt x="162" y="119"/>
                        <a:pt x="162" y="114"/>
                        <a:pt x="162" y="96"/>
                      </a:cubicBezTo>
                      <a:cubicBezTo>
                        <a:pt x="162" y="92"/>
                        <a:pt x="162" y="87"/>
                        <a:pt x="162" y="82"/>
                      </a:cubicBezTo>
                      <a:cubicBezTo>
                        <a:pt x="162" y="75"/>
                        <a:pt x="162" y="67"/>
                        <a:pt x="162" y="57"/>
                      </a:cubicBezTo>
                      <a:cubicBezTo>
                        <a:pt x="162" y="41"/>
                        <a:pt x="155" y="29"/>
                        <a:pt x="145" y="20"/>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sp>
              <p:nvSpPr>
                <p:cNvPr id="22" name="Oval 590"/>
                <p:cNvSpPr>
                  <a:spLocks noChangeArrowheads="1"/>
                </p:cNvSpPr>
                <p:nvPr/>
              </p:nvSpPr>
              <p:spPr bwMode="auto">
                <a:xfrm>
                  <a:off x="7132286" y="2846038"/>
                  <a:ext cx="166127" cy="192810"/>
                </a:xfrm>
                <a:prstGeom prst="ellipse">
                  <a:avLst/>
                </a:prstGeom>
                <a:grpFill/>
                <a:ln>
                  <a:noFill/>
                </a:ln>
                <a:extLst/>
              </p:spPr>
              <p:txBody>
                <a:bodyPr vert="horz" wrap="square" lIns="51422" tIns="25711" rIns="51422" bIns="25711" numCol="1" anchor="t" anchorCtr="0" compatLnSpc="1">
                  <a:prstTxWarp prst="textNoShape">
                    <a:avLst/>
                  </a:prstTxWarp>
                </a:bodyPr>
                <a:lstStyle/>
                <a:p>
                  <a:pPr defTabSz="513981"/>
                  <a:endParaRPr lang="zh-CN" altLang="en-US" sz="1000">
                    <a:solidFill>
                      <a:prstClr val="black"/>
                    </a:solidFill>
                  </a:endParaRPr>
                </a:p>
              </p:txBody>
            </p:sp>
          </p:grpSp>
        </p:grpSp>
        <p:sp>
          <p:nvSpPr>
            <p:cNvPr id="14" name="矩形 13"/>
            <p:cNvSpPr/>
            <p:nvPr/>
          </p:nvSpPr>
          <p:spPr>
            <a:xfrm>
              <a:off x="8424311" y="5083222"/>
              <a:ext cx="1583764" cy="1048594"/>
            </a:xfrm>
            <a:prstGeom prst="rect">
              <a:avLst/>
            </a:prstGeom>
          </p:spPr>
          <p:txBody>
            <a:bodyPr wrap="square">
              <a:spAutoFit/>
            </a:bodyPr>
            <a:lstStyle/>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教学实施</a:t>
              </a:r>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学生教育</a:t>
              </a:r>
              <a:endParaRPr lang="en-US" altLang="zh-CN" sz="1300" dirty="0">
                <a:latin typeface="微软雅黑" panose="020B0503020204020204" pitchFamily="34" charset="-122"/>
                <a:ea typeface="微软雅黑" panose="020B0503020204020204" pitchFamily="34" charset="-122"/>
              </a:endParaRPr>
            </a:p>
            <a:p>
              <a:pPr marL="214158" indent="-214158">
                <a:buFont typeface="Wingdings" panose="05000000000000000000" pitchFamily="2" charset="2"/>
                <a:buChar char="n"/>
              </a:pPr>
              <a:r>
                <a:rPr lang="zh-CN" altLang="en-US" sz="1300" dirty="0">
                  <a:latin typeface="微软雅黑" panose="020B0503020204020204" pitchFamily="34" charset="-122"/>
                  <a:ea typeface="微软雅黑" panose="020B0503020204020204" pitchFamily="34" charset="-122"/>
                </a:rPr>
                <a:t>社会服务</a:t>
              </a:r>
              <a:endParaRPr lang="en-US" altLang="zh-CN" sz="13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34500115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四、体系建设</a:t>
            </a:r>
            <a:endParaRPr lang="zh-CN" altLang="en-US" dirty="0"/>
          </a:p>
        </p:txBody>
      </p:sp>
      <p:sp>
        <p:nvSpPr>
          <p:cNvPr id="74" name="TextBox 6"/>
          <p:cNvSpPr txBox="1"/>
          <p:nvPr/>
        </p:nvSpPr>
        <p:spPr>
          <a:xfrm>
            <a:off x="592923" y="756014"/>
            <a:ext cx="3683508" cy="292388"/>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1900" dirty="0">
                <a:solidFill>
                  <a:schemeClr val="tx1">
                    <a:lumMod val="75000"/>
                    <a:lumOff val="25000"/>
                  </a:schemeClr>
                </a:solidFill>
              </a:rPr>
              <a:t>（</a:t>
            </a:r>
            <a:r>
              <a:rPr lang="zh-CN" altLang="en-US" sz="1900" dirty="0">
                <a:solidFill>
                  <a:schemeClr val="tx1">
                    <a:lumMod val="75000"/>
                    <a:lumOff val="25000"/>
                  </a:schemeClr>
                </a:solidFill>
              </a:rPr>
              <a:t>三）建立标准，形成标准体系</a:t>
            </a:r>
            <a:r>
              <a:rPr lang="en-US" altLang="zh-CN" sz="1900" dirty="0">
                <a:solidFill>
                  <a:schemeClr val="tx1">
                    <a:lumMod val="75000"/>
                    <a:lumOff val="25000"/>
                  </a:schemeClr>
                </a:solidFill>
              </a:rPr>
              <a:t>    </a:t>
            </a:r>
          </a:p>
        </p:txBody>
      </p:sp>
      <p:grpSp>
        <p:nvGrpSpPr>
          <p:cNvPr id="3" name="组 74"/>
          <p:cNvGrpSpPr/>
          <p:nvPr/>
        </p:nvGrpSpPr>
        <p:grpSpPr>
          <a:xfrm>
            <a:off x="7802" y="519493"/>
            <a:ext cx="9127078" cy="5195507"/>
            <a:chOff x="132542" y="-13056"/>
            <a:chExt cx="9068040" cy="5279591"/>
          </a:xfrm>
        </p:grpSpPr>
        <p:sp>
          <p:nvSpPr>
            <p:cNvPr id="76" name="任意多边形 68"/>
            <p:cNvSpPr/>
            <p:nvPr/>
          </p:nvSpPr>
          <p:spPr>
            <a:xfrm rot="10800000">
              <a:off x="6689730" y="572634"/>
              <a:ext cx="1506939" cy="881062"/>
            </a:xfrm>
            <a:custGeom>
              <a:avLst/>
              <a:gdLst>
                <a:gd name="connsiteX0" fmla="*/ 352078 w 2009775"/>
                <a:gd name="connsiteY0" fmla="*/ 1057274 h 1057274"/>
                <a:gd name="connsiteX1" fmla="*/ 0 w 2009775"/>
                <a:gd name="connsiteY1" fmla="*/ 1057274 h 1057274"/>
                <a:gd name="connsiteX2" fmla="*/ 0 w 2009775"/>
                <a:gd name="connsiteY2" fmla="*/ 56837 h 1057274"/>
                <a:gd name="connsiteX3" fmla="*/ 56837 w 2009775"/>
                <a:gd name="connsiteY3" fmla="*/ 0 h 1057274"/>
                <a:gd name="connsiteX4" fmla="*/ 1952938 w 2009775"/>
                <a:gd name="connsiteY4" fmla="*/ 0 h 1057274"/>
                <a:gd name="connsiteX5" fmla="*/ 2009775 w 2009775"/>
                <a:gd name="connsiteY5" fmla="*/ 56837 h 1057274"/>
                <a:gd name="connsiteX6" fmla="*/ 2009775 w 2009775"/>
                <a:gd name="connsiteY6" fmla="*/ 366747 h 1057274"/>
                <a:gd name="connsiteX7" fmla="*/ 352078 w 2009775"/>
                <a:gd name="connsiteY7" fmla="*/ 366747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75" h="1057274">
                  <a:moveTo>
                    <a:pt x="352078" y="1057274"/>
                  </a:moveTo>
                  <a:lnTo>
                    <a:pt x="0" y="1057274"/>
                  </a:lnTo>
                  <a:lnTo>
                    <a:pt x="0" y="56837"/>
                  </a:lnTo>
                  <a:cubicBezTo>
                    <a:pt x="0" y="25447"/>
                    <a:pt x="25447" y="0"/>
                    <a:pt x="56837" y="0"/>
                  </a:cubicBezTo>
                  <a:lnTo>
                    <a:pt x="1952938" y="0"/>
                  </a:lnTo>
                  <a:cubicBezTo>
                    <a:pt x="1984328" y="0"/>
                    <a:pt x="2009775" y="25447"/>
                    <a:pt x="2009775" y="56837"/>
                  </a:cubicBezTo>
                  <a:lnTo>
                    <a:pt x="2009775" y="366747"/>
                  </a:lnTo>
                  <a:lnTo>
                    <a:pt x="352078" y="366747"/>
                  </a:lnTo>
                  <a:close/>
                </a:path>
              </a:pathLst>
            </a:custGeom>
            <a:solidFill>
              <a:srgbClr val="EB1E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305" tIns="35652" rIns="71305" bIns="35652" rtlCol="0" anchor="ctr"/>
            <a:lstStyle/>
            <a:p>
              <a:pPr algn="ctr"/>
              <a:endParaRPr lang="zh-CN" altLang="en-US"/>
            </a:p>
          </p:txBody>
        </p:sp>
        <p:grpSp>
          <p:nvGrpSpPr>
            <p:cNvPr id="4" name="组合 23"/>
            <p:cNvGrpSpPr/>
            <p:nvPr/>
          </p:nvGrpSpPr>
          <p:grpSpPr>
            <a:xfrm>
              <a:off x="132542" y="529025"/>
              <a:ext cx="8882383" cy="3952536"/>
              <a:chOff x="1037781" y="705168"/>
              <a:chExt cx="11846261" cy="4743043"/>
            </a:xfrm>
          </p:grpSpPr>
          <p:grpSp>
            <p:nvGrpSpPr>
              <p:cNvPr id="5" name="组合 25"/>
              <p:cNvGrpSpPr/>
              <p:nvPr/>
            </p:nvGrpSpPr>
            <p:grpSpPr>
              <a:xfrm>
                <a:off x="1154809" y="705168"/>
                <a:ext cx="11729233" cy="4642165"/>
                <a:chOff x="1209673" y="1253808"/>
                <a:chExt cx="11729233" cy="4642165"/>
              </a:xfrm>
            </p:grpSpPr>
            <p:sp>
              <p:nvSpPr>
                <p:cNvPr id="108" name="任意多边形 40"/>
                <p:cNvSpPr/>
                <p:nvPr/>
              </p:nvSpPr>
              <p:spPr>
                <a:xfrm rot="10800000">
                  <a:off x="1209673" y="4838699"/>
                  <a:ext cx="2009775" cy="1057274"/>
                </a:xfrm>
                <a:custGeom>
                  <a:avLst/>
                  <a:gdLst>
                    <a:gd name="connsiteX0" fmla="*/ 352078 w 2009775"/>
                    <a:gd name="connsiteY0" fmla="*/ 1057274 h 1057274"/>
                    <a:gd name="connsiteX1" fmla="*/ 0 w 2009775"/>
                    <a:gd name="connsiteY1" fmla="*/ 1057274 h 1057274"/>
                    <a:gd name="connsiteX2" fmla="*/ 0 w 2009775"/>
                    <a:gd name="connsiteY2" fmla="*/ 56837 h 1057274"/>
                    <a:gd name="connsiteX3" fmla="*/ 56837 w 2009775"/>
                    <a:gd name="connsiteY3" fmla="*/ 0 h 1057274"/>
                    <a:gd name="connsiteX4" fmla="*/ 1952938 w 2009775"/>
                    <a:gd name="connsiteY4" fmla="*/ 0 h 1057274"/>
                    <a:gd name="connsiteX5" fmla="*/ 2009775 w 2009775"/>
                    <a:gd name="connsiteY5" fmla="*/ 56837 h 1057274"/>
                    <a:gd name="connsiteX6" fmla="*/ 2009775 w 2009775"/>
                    <a:gd name="connsiteY6" fmla="*/ 366747 h 1057274"/>
                    <a:gd name="connsiteX7" fmla="*/ 352078 w 2009775"/>
                    <a:gd name="connsiteY7" fmla="*/ 366747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75" h="1057274">
                      <a:moveTo>
                        <a:pt x="352078" y="1057274"/>
                      </a:moveTo>
                      <a:lnTo>
                        <a:pt x="0" y="1057274"/>
                      </a:lnTo>
                      <a:lnTo>
                        <a:pt x="0" y="56837"/>
                      </a:lnTo>
                      <a:cubicBezTo>
                        <a:pt x="0" y="25447"/>
                        <a:pt x="25447" y="0"/>
                        <a:pt x="56837" y="0"/>
                      </a:cubicBezTo>
                      <a:lnTo>
                        <a:pt x="1952938" y="0"/>
                      </a:lnTo>
                      <a:cubicBezTo>
                        <a:pt x="1984328" y="0"/>
                        <a:pt x="2009775" y="25447"/>
                        <a:pt x="2009775" y="56837"/>
                      </a:cubicBezTo>
                      <a:lnTo>
                        <a:pt x="2009775" y="366747"/>
                      </a:lnTo>
                      <a:lnTo>
                        <a:pt x="352078" y="366747"/>
                      </a:lnTo>
                      <a:close/>
                    </a:path>
                  </a:pathLst>
                </a:custGeom>
                <a:solidFill>
                  <a:srgbClr val="EB1E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任意多边形 41"/>
                <p:cNvSpPr/>
                <p:nvPr/>
              </p:nvSpPr>
              <p:spPr>
                <a:xfrm rot="10800000">
                  <a:off x="2886073" y="4143374"/>
                  <a:ext cx="2009775" cy="1057274"/>
                </a:xfrm>
                <a:custGeom>
                  <a:avLst/>
                  <a:gdLst>
                    <a:gd name="connsiteX0" fmla="*/ 352078 w 2009775"/>
                    <a:gd name="connsiteY0" fmla="*/ 1057274 h 1057274"/>
                    <a:gd name="connsiteX1" fmla="*/ 0 w 2009775"/>
                    <a:gd name="connsiteY1" fmla="*/ 1057274 h 1057274"/>
                    <a:gd name="connsiteX2" fmla="*/ 0 w 2009775"/>
                    <a:gd name="connsiteY2" fmla="*/ 56837 h 1057274"/>
                    <a:gd name="connsiteX3" fmla="*/ 56837 w 2009775"/>
                    <a:gd name="connsiteY3" fmla="*/ 0 h 1057274"/>
                    <a:gd name="connsiteX4" fmla="*/ 1952938 w 2009775"/>
                    <a:gd name="connsiteY4" fmla="*/ 0 h 1057274"/>
                    <a:gd name="connsiteX5" fmla="*/ 2009775 w 2009775"/>
                    <a:gd name="connsiteY5" fmla="*/ 56837 h 1057274"/>
                    <a:gd name="connsiteX6" fmla="*/ 2009775 w 2009775"/>
                    <a:gd name="connsiteY6" fmla="*/ 366747 h 1057274"/>
                    <a:gd name="connsiteX7" fmla="*/ 352078 w 2009775"/>
                    <a:gd name="connsiteY7" fmla="*/ 366747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75" h="1057274">
                      <a:moveTo>
                        <a:pt x="352078" y="1057274"/>
                      </a:moveTo>
                      <a:lnTo>
                        <a:pt x="0" y="1057274"/>
                      </a:lnTo>
                      <a:lnTo>
                        <a:pt x="0" y="56837"/>
                      </a:lnTo>
                      <a:cubicBezTo>
                        <a:pt x="0" y="25447"/>
                        <a:pt x="25447" y="0"/>
                        <a:pt x="56837" y="0"/>
                      </a:cubicBezTo>
                      <a:lnTo>
                        <a:pt x="1952938" y="0"/>
                      </a:lnTo>
                      <a:cubicBezTo>
                        <a:pt x="1984328" y="0"/>
                        <a:pt x="2009775" y="25447"/>
                        <a:pt x="2009775" y="56837"/>
                      </a:cubicBezTo>
                      <a:lnTo>
                        <a:pt x="2009775" y="366747"/>
                      </a:lnTo>
                      <a:lnTo>
                        <a:pt x="352078" y="366747"/>
                      </a:lnTo>
                      <a:close/>
                    </a:path>
                  </a:pathLst>
                </a:custGeom>
                <a:solidFill>
                  <a:srgbClr val="F3AD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42"/>
                <p:cNvSpPr/>
                <p:nvPr/>
              </p:nvSpPr>
              <p:spPr>
                <a:xfrm rot="10800000">
                  <a:off x="4563663" y="3429000"/>
                  <a:ext cx="2009775" cy="1057274"/>
                </a:xfrm>
                <a:custGeom>
                  <a:avLst/>
                  <a:gdLst>
                    <a:gd name="connsiteX0" fmla="*/ 352078 w 2009775"/>
                    <a:gd name="connsiteY0" fmla="*/ 1057274 h 1057274"/>
                    <a:gd name="connsiteX1" fmla="*/ 0 w 2009775"/>
                    <a:gd name="connsiteY1" fmla="*/ 1057274 h 1057274"/>
                    <a:gd name="connsiteX2" fmla="*/ 0 w 2009775"/>
                    <a:gd name="connsiteY2" fmla="*/ 56837 h 1057274"/>
                    <a:gd name="connsiteX3" fmla="*/ 56837 w 2009775"/>
                    <a:gd name="connsiteY3" fmla="*/ 0 h 1057274"/>
                    <a:gd name="connsiteX4" fmla="*/ 1952938 w 2009775"/>
                    <a:gd name="connsiteY4" fmla="*/ 0 h 1057274"/>
                    <a:gd name="connsiteX5" fmla="*/ 2009775 w 2009775"/>
                    <a:gd name="connsiteY5" fmla="*/ 56837 h 1057274"/>
                    <a:gd name="connsiteX6" fmla="*/ 2009775 w 2009775"/>
                    <a:gd name="connsiteY6" fmla="*/ 366747 h 1057274"/>
                    <a:gd name="connsiteX7" fmla="*/ 352078 w 2009775"/>
                    <a:gd name="connsiteY7" fmla="*/ 366747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75" h="1057274">
                      <a:moveTo>
                        <a:pt x="352078" y="1057274"/>
                      </a:moveTo>
                      <a:lnTo>
                        <a:pt x="0" y="1057274"/>
                      </a:lnTo>
                      <a:lnTo>
                        <a:pt x="0" y="56837"/>
                      </a:lnTo>
                      <a:cubicBezTo>
                        <a:pt x="0" y="25447"/>
                        <a:pt x="25447" y="0"/>
                        <a:pt x="56837" y="0"/>
                      </a:cubicBezTo>
                      <a:lnTo>
                        <a:pt x="1952938" y="0"/>
                      </a:lnTo>
                      <a:cubicBezTo>
                        <a:pt x="1984328" y="0"/>
                        <a:pt x="2009775" y="25447"/>
                        <a:pt x="2009775" y="56837"/>
                      </a:cubicBezTo>
                      <a:lnTo>
                        <a:pt x="2009775" y="366747"/>
                      </a:lnTo>
                      <a:lnTo>
                        <a:pt x="352078" y="366747"/>
                      </a:lnTo>
                      <a:close/>
                    </a:path>
                  </a:pathLst>
                </a:custGeom>
                <a:solidFill>
                  <a:srgbClr val="00A6A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任意多边形 43"/>
                <p:cNvSpPr/>
                <p:nvPr/>
              </p:nvSpPr>
              <p:spPr>
                <a:xfrm rot="10800000">
                  <a:off x="6241253" y="2726493"/>
                  <a:ext cx="2009775" cy="1057274"/>
                </a:xfrm>
                <a:custGeom>
                  <a:avLst/>
                  <a:gdLst>
                    <a:gd name="connsiteX0" fmla="*/ 352078 w 2009775"/>
                    <a:gd name="connsiteY0" fmla="*/ 1057274 h 1057274"/>
                    <a:gd name="connsiteX1" fmla="*/ 0 w 2009775"/>
                    <a:gd name="connsiteY1" fmla="*/ 1057274 h 1057274"/>
                    <a:gd name="connsiteX2" fmla="*/ 0 w 2009775"/>
                    <a:gd name="connsiteY2" fmla="*/ 56837 h 1057274"/>
                    <a:gd name="connsiteX3" fmla="*/ 56837 w 2009775"/>
                    <a:gd name="connsiteY3" fmla="*/ 0 h 1057274"/>
                    <a:gd name="connsiteX4" fmla="*/ 1952938 w 2009775"/>
                    <a:gd name="connsiteY4" fmla="*/ 0 h 1057274"/>
                    <a:gd name="connsiteX5" fmla="*/ 2009775 w 2009775"/>
                    <a:gd name="connsiteY5" fmla="*/ 56837 h 1057274"/>
                    <a:gd name="connsiteX6" fmla="*/ 2009775 w 2009775"/>
                    <a:gd name="connsiteY6" fmla="*/ 366747 h 1057274"/>
                    <a:gd name="connsiteX7" fmla="*/ 352078 w 2009775"/>
                    <a:gd name="connsiteY7" fmla="*/ 366747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75" h="1057274">
                      <a:moveTo>
                        <a:pt x="352078" y="1057274"/>
                      </a:moveTo>
                      <a:lnTo>
                        <a:pt x="0" y="1057274"/>
                      </a:lnTo>
                      <a:lnTo>
                        <a:pt x="0" y="56837"/>
                      </a:lnTo>
                      <a:cubicBezTo>
                        <a:pt x="0" y="25447"/>
                        <a:pt x="25447" y="0"/>
                        <a:pt x="56837" y="0"/>
                      </a:cubicBezTo>
                      <a:lnTo>
                        <a:pt x="1952938" y="0"/>
                      </a:lnTo>
                      <a:cubicBezTo>
                        <a:pt x="1984328" y="0"/>
                        <a:pt x="2009775" y="25447"/>
                        <a:pt x="2009775" y="56837"/>
                      </a:cubicBezTo>
                      <a:lnTo>
                        <a:pt x="2009775" y="366747"/>
                      </a:lnTo>
                      <a:lnTo>
                        <a:pt x="352078" y="366747"/>
                      </a:lnTo>
                      <a:close/>
                    </a:path>
                  </a:pathLst>
                </a:custGeom>
                <a:solidFill>
                  <a:srgbClr val="6C485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44"/>
                <p:cNvSpPr/>
                <p:nvPr/>
              </p:nvSpPr>
              <p:spPr>
                <a:xfrm rot="10800000">
                  <a:off x="7918844" y="2023985"/>
                  <a:ext cx="2009775" cy="1057274"/>
                </a:xfrm>
                <a:custGeom>
                  <a:avLst/>
                  <a:gdLst>
                    <a:gd name="connsiteX0" fmla="*/ 352078 w 2009775"/>
                    <a:gd name="connsiteY0" fmla="*/ 1057274 h 1057274"/>
                    <a:gd name="connsiteX1" fmla="*/ 0 w 2009775"/>
                    <a:gd name="connsiteY1" fmla="*/ 1057274 h 1057274"/>
                    <a:gd name="connsiteX2" fmla="*/ 0 w 2009775"/>
                    <a:gd name="connsiteY2" fmla="*/ 56837 h 1057274"/>
                    <a:gd name="connsiteX3" fmla="*/ 56837 w 2009775"/>
                    <a:gd name="connsiteY3" fmla="*/ 0 h 1057274"/>
                    <a:gd name="connsiteX4" fmla="*/ 1952938 w 2009775"/>
                    <a:gd name="connsiteY4" fmla="*/ 0 h 1057274"/>
                    <a:gd name="connsiteX5" fmla="*/ 2009775 w 2009775"/>
                    <a:gd name="connsiteY5" fmla="*/ 56837 h 1057274"/>
                    <a:gd name="connsiteX6" fmla="*/ 2009775 w 2009775"/>
                    <a:gd name="connsiteY6" fmla="*/ 366747 h 1057274"/>
                    <a:gd name="connsiteX7" fmla="*/ 352078 w 2009775"/>
                    <a:gd name="connsiteY7" fmla="*/ 366747 h 105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75" h="1057274">
                      <a:moveTo>
                        <a:pt x="352078" y="1057274"/>
                      </a:moveTo>
                      <a:lnTo>
                        <a:pt x="0" y="1057274"/>
                      </a:lnTo>
                      <a:lnTo>
                        <a:pt x="0" y="56837"/>
                      </a:lnTo>
                      <a:cubicBezTo>
                        <a:pt x="0" y="25447"/>
                        <a:pt x="25447" y="0"/>
                        <a:pt x="56837" y="0"/>
                      </a:cubicBezTo>
                      <a:lnTo>
                        <a:pt x="1952938" y="0"/>
                      </a:lnTo>
                      <a:cubicBezTo>
                        <a:pt x="1984328" y="0"/>
                        <a:pt x="2009775" y="25447"/>
                        <a:pt x="2009775" y="56837"/>
                      </a:cubicBezTo>
                      <a:lnTo>
                        <a:pt x="2009775" y="366747"/>
                      </a:lnTo>
                      <a:lnTo>
                        <a:pt x="352078" y="366747"/>
                      </a:lnTo>
                      <a:close/>
                    </a:path>
                  </a:pathLst>
                </a:custGeom>
                <a:solidFill>
                  <a:srgbClr val="73BB0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圆角矩形 112"/>
                <p:cNvSpPr/>
                <p:nvPr/>
              </p:nvSpPr>
              <p:spPr>
                <a:xfrm>
                  <a:off x="11582954" y="1253808"/>
                  <a:ext cx="1355952" cy="37947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2" name="椭圆 101"/>
              <p:cNvSpPr/>
              <p:nvPr/>
            </p:nvSpPr>
            <p:spPr>
              <a:xfrm>
                <a:off x="1037781" y="4667161"/>
                <a:ext cx="781050" cy="781050"/>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smtClean="0">
                    <a:solidFill>
                      <a:srgbClr val="E82079"/>
                    </a:solidFill>
                  </a:rPr>
                  <a:t>1</a:t>
                </a:r>
                <a:endParaRPr lang="zh-CN" altLang="en-US" sz="1900" b="1" dirty="0">
                  <a:solidFill>
                    <a:srgbClr val="E82079"/>
                  </a:solidFill>
                </a:endParaRPr>
              </a:p>
            </p:txBody>
          </p:sp>
          <p:sp>
            <p:nvSpPr>
              <p:cNvPr id="103" name="椭圆 102"/>
              <p:cNvSpPr/>
              <p:nvPr/>
            </p:nvSpPr>
            <p:spPr>
              <a:xfrm>
                <a:off x="2626676" y="4015782"/>
                <a:ext cx="781050" cy="781050"/>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smtClean="0">
                    <a:solidFill>
                      <a:srgbClr val="F3AD00"/>
                    </a:solidFill>
                  </a:rPr>
                  <a:t>2</a:t>
                </a:r>
                <a:endParaRPr lang="zh-CN" altLang="en-US" sz="1900" b="1" dirty="0">
                  <a:solidFill>
                    <a:srgbClr val="F3AD00"/>
                  </a:solidFill>
                </a:endParaRPr>
              </a:p>
            </p:txBody>
          </p:sp>
          <p:sp>
            <p:nvSpPr>
              <p:cNvPr id="104" name="椭圆 103"/>
              <p:cNvSpPr/>
              <p:nvPr/>
            </p:nvSpPr>
            <p:spPr>
              <a:xfrm>
                <a:off x="4272458" y="3245545"/>
                <a:ext cx="781050" cy="781050"/>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smtClean="0">
                    <a:solidFill>
                      <a:srgbClr val="00A6AE"/>
                    </a:solidFill>
                  </a:rPr>
                  <a:t>3</a:t>
                </a:r>
                <a:endParaRPr lang="zh-CN" altLang="en-US" sz="1900" b="1" dirty="0">
                  <a:solidFill>
                    <a:srgbClr val="00A6AE"/>
                  </a:solidFill>
                </a:endParaRPr>
              </a:p>
            </p:txBody>
          </p:sp>
          <p:sp>
            <p:nvSpPr>
              <p:cNvPr id="105" name="椭圆 104"/>
              <p:cNvSpPr/>
              <p:nvPr/>
            </p:nvSpPr>
            <p:spPr>
              <a:xfrm>
                <a:off x="5973864" y="2489835"/>
                <a:ext cx="781050" cy="781050"/>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smtClean="0">
                    <a:solidFill>
                      <a:srgbClr val="6C4853"/>
                    </a:solidFill>
                  </a:rPr>
                  <a:t>4</a:t>
                </a:r>
                <a:endParaRPr lang="zh-CN" altLang="en-US" sz="1900" b="1" dirty="0">
                  <a:solidFill>
                    <a:srgbClr val="6C4853"/>
                  </a:solidFill>
                </a:endParaRPr>
              </a:p>
            </p:txBody>
          </p:sp>
          <p:sp>
            <p:nvSpPr>
              <p:cNvPr id="106" name="椭圆 105"/>
              <p:cNvSpPr/>
              <p:nvPr/>
            </p:nvSpPr>
            <p:spPr>
              <a:xfrm>
                <a:off x="7609358" y="1830111"/>
                <a:ext cx="781050" cy="781050"/>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smtClean="0">
                    <a:solidFill>
                      <a:srgbClr val="73BB0C"/>
                    </a:solidFill>
                  </a:rPr>
                  <a:t>5</a:t>
                </a:r>
                <a:endParaRPr lang="zh-CN" altLang="en-US" sz="1900" b="1" dirty="0">
                  <a:solidFill>
                    <a:srgbClr val="73BB0C"/>
                  </a:solidFill>
                </a:endParaRPr>
              </a:p>
            </p:txBody>
          </p:sp>
          <p:sp>
            <p:nvSpPr>
              <p:cNvPr id="107" name="椭圆 106"/>
              <p:cNvSpPr/>
              <p:nvPr/>
            </p:nvSpPr>
            <p:spPr>
              <a:xfrm>
                <a:off x="9331332" y="1084820"/>
                <a:ext cx="781050" cy="781050"/>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smtClean="0">
                    <a:solidFill>
                      <a:srgbClr val="1F4E79"/>
                    </a:solidFill>
                  </a:rPr>
                  <a:t>6</a:t>
                </a:r>
                <a:endParaRPr lang="zh-CN" altLang="en-US" sz="1900" b="1" dirty="0">
                  <a:solidFill>
                    <a:srgbClr val="1F4E79"/>
                  </a:solidFill>
                </a:endParaRPr>
              </a:p>
            </p:txBody>
          </p:sp>
        </p:grpSp>
        <p:sp>
          <p:nvSpPr>
            <p:cNvPr id="79" name="矩形 78"/>
            <p:cNvSpPr/>
            <p:nvPr/>
          </p:nvSpPr>
          <p:spPr>
            <a:xfrm>
              <a:off x="514190" y="4388259"/>
              <a:ext cx="1221221" cy="502887"/>
            </a:xfrm>
            <a:prstGeom prst="rect">
              <a:avLst/>
            </a:prstGeom>
          </p:spPr>
          <p:txBody>
            <a:bodyPr wrap="none" lIns="71305" tIns="35652" rIns="71305" bIns="35652">
              <a:spAutoFit/>
            </a:bodyPr>
            <a:lstStyle/>
            <a:p>
              <a:r>
                <a:rPr lang="zh-CN" altLang="en-US" sz="1400" dirty="0">
                  <a:latin typeface="微软雅黑"/>
                  <a:ea typeface="微软雅黑"/>
                  <a:cs typeface="微软雅黑"/>
                </a:rPr>
                <a:t>根据需求确定</a:t>
              </a:r>
              <a:endParaRPr lang="en-US" altLang="zh-CN" sz="1400" dirty="0">
                <a:latin typeface="微软雅黑"/>
                <a:ea typeface="微软雅黑"/>
                <a:cs typeface="微软雅黑"/>
              </a:endParaRPr>
            </a:p>
            <a:p>
              <a:r>
                <a:rPr lang="zh-CN" altLang="en-US" sz="1400" dirty="0">
                  <a:latin typeface="微软雅黑"/>
                  <a:ea typeface="微软雅黑"/>
                  <a:cs typeface="微软雅黑"/>
                </a:rPr>
                <a:t>培养目标</a:t>
              </a:r>
            </a:p>
          </p:txBody>
        </p:sp>
        <p:sp>
          <p:nvSpPr>
            <p:cNvPr id="80" name="矩形 79"/>
            <p:cNvSpPr/>
            <p:nvPr/>
          </p:nvSpPr>
          <p:spPr>
            <a:xfrm>
              <a:off x="1669798" y="3805121"/>
              <a:ext cx="1221221" cy="502887"/>
            </a:xfrm>
            <a:prstGeom prst="rect">
              <a:avLst/>
            </a:prstGeom>
          </p:spPr>
          <p:txBody>
            <a:bodyPr wrap="none" lIns="71305" tIns="35652" rIns="71305" bIns="35652">
              <a:spAutoFit/>
            </a:bodyPr>
            <a:lstStyle/>
            <a:p>
              <a:r>
                <a:rPr lang="zh-CN" altLang="en-US" sz="1400" dirty="0">
                  <a:latin typeface="微软雅黑"/>
                  <a:ea typeface="微软雅黑"/>
                  <a:cs typeface="微软雅黑"/>
                </a:rPr>
                <a:t>根据培养目标</a:t>
              </a:r>
              <a:endParaRPr lang="en-US" altLang="zh-CN" sz="1400" dirty="0">
                <a:latin typeface="微软雅黑"/>
                <a:ea typeface="微软雅黑"/>
                <a:cs typeface="微软雅黑"/>
              </a:endParaRPr>
            </a:p>
            <a:p>
              <a:r>
                <a:rPr lang="zh-CN" altLang="en-US" sz="1400" dirty="0">
                  <a:latin typeface="微软雅黑"/>
                  <a:ea typeface="微软雅黑"/>
                  <a:cs typeface="微软雅黑"/>
                </a:rPr>
                <a:t>确定毕业要求</a:t>
              </a:r>
            </a:p>
          </p:txBody>
        </p:sp>
        <p:sp>
          <p:nvSpPr>
            <p:cNvPr id="81" name="矩形 80"/>
            <p:cNvSpPr/>
            <p:nvPr/>
          </p:nvSpPr>
          <p:spPr>
            <a:xfrm>
              <a:off x="2938522" y="3266511"/>
              <a:ext cx="1748447" cy="511027"/>
            </a:xfrm>
            <a:prstGeom prst="rect">
              <a:avLst/>
            </a:prstGeom>
          </p:spPr>
          <p:txBody>
            <a:bodyPr wrap="none" lIns="71305" tIns="35652" rIns="71305" bIns="35652">
              <a:spAutoFit/>
            </a:bodyPr>
            <a:lstStyle/>
            <a:p>
              <a:r>
                <a:rPr lang="zh-CN" altLang="en-US" sz="1400" dirty="0">
                  <a:latin typeface="微软雅黑"/>
                  <a:ea typeface="微软雅黑"/>
                  <a:cs typeface="微软雅黑"/>
                </a:rPr>
                <a:t>根据毕业要求</a:t>
              </a:r>
              <a:endParaRPr lang="en-US" altLang="zh-CN" sz="1400" dirty="0">
                <a:latin typeface="微软雅黑"/>
                <a:ea typeface="微软雅黑"/>
                <a:cs typeface="微软雅黑"/>
              </a:endParaRPr>
            </a:p>
            <a:p>
              <a:r>
                <a:rPr lang="zh-CN" altLang="en-US" sz="1400" dirty="0">
                  <a:latin typeface="微软雅黑"/>
                  <a:ea typeface="微软雅黑"/>
                  <a:cs typeface="微软雅黑"/>
                </a:rPr>
                <a:t>确定毕业</a:t>
              </a:r>
              <a:r>
                <a:rPr lang="zh-CN" altLang="en-US" sz="1400" dirty="0" smtClean="0">
                  <a:latin typeface="微软雅黑"/>
                  <a:ea typeface="微软雅黑"/>
                  <a:cs typeface="微软雅黑"/>
                </a:rPr>
                <a:t>要求指标点</a:t>
              </a:r>
              <a:endParaRPr lang="zh-CN" altLang="en-US" sz="1400" dirty="0">
                <a:latin typeface="微软雅黑"/>
                <a:ea typeface="微软雅黑"/>
                <a:cs typeface="微软雅黑"/>
              </a:endParaRPr>
            </a:p>
          </p:txBody>
        </p:sp>
        <p:sp>
          <p:nvSpPr>
            <p:cNvPr id="82" name="矩形 81"/>
            <p:cNvSpPr/>
            <p:nvPr/>
          </p:nvSpPr>
          <p:spPr>
            <a:xfrm>
              <a:off x="4240198" y="2614361"/>
              <a:ext cx="1748447" cy="511027"/>
            </a:xfrm>
            <a:prstGeom prst="rect">
              <a:avLst/>
            </a:prstGeom>
          </p:spPr>
          <p:txBody>
            <a:bodyPr wrap="none" lIns="71305" tIns="35652" rIns="71305" bIns="35652">
              <a:spAutoFit/>
            </a:bodyPr>
            <a:lstStyle/>
            <a:p>
              <a:r>
                <a:rPr lang="zh-CN" altLang="en-US" sz="1400" dirty="0">
                  <a:latin typeface="微软雅黑"/>
                  <a:ea typeface="微软雅黑"/>
                  <a:cs typeface="微软雅黑"/>
                </a:rPr>
                <a:t>依据毕业要求</a:t>
              </a:r>
              <a:endParaRPr lang="en-US" altLang="zh-CN" sz="1400" dirty="0">
                <a:latin typeface="微软雅黑"/>
                <a:ea typeface="微软雅黑"/>
                <a:cs typeface="微软雅黑"/>
              </a:endParaRPr>
            </a:p>
            <a:p>
              <a:r>
                <a:rPr lang="zh-CN" altLang="en-US" sz="1400" dirty="0" smtClean="0">
                  <a:latin typeface="微软雅黑"/>
                  <a:ea typeface="微软雅黑"/>
                  <a:cs typeface="微软雅黑"/>
                </a:rPr>
                <a:t>指标点</a:t>
              </a:r>
              <a:r>
                <a:rPr lang="zh-CN" altLang="en-US" sz="1400" dirty="0">
                  <a:latin typeface="微软雅黑"/>
                  <a:ea typeface="微软雅黑"/>
                  <a:cs typeface="微软雅黑"/>
                </a:rPr>
                <a:t>构建课程体系</a:t>
              </a:r>
            </a:p>
          </p:txBody>
        </p:sp>
        <p:sp>
          <p:nvSpPr>
            <p:cNvPr id="83" name="矩形 82"/>
            <p:cNvSpPr/>
            <p:nvPr/>
          </p:nvSpPr>
          <p:spPr>
            <a:xfrm>
              <a:off x="5435046" y="2019513"/>
              <a:ext cx="2105196" cy="511027"/>
            </a:xfrm>
            <a:prstGeom prst="rect">
              <a:avLst/>
            </a:prstGeom>
          </p:spPr>
          <p:txBody>
            <a:bodyPr wrap="none" lIns="71305" tIns="35652" rIns="71305" bIns="35652">
              <a:spAutoFit/>
            </a:bodyPr>
            <a:lstStyle/>
            <a:p>
              <a:r>
                <a:rPr lang="zh-CN" altLang="en-US" sz="1400" dirty="0">
                  <a:latin typeface="微软雅黑"/>
                  <a:ea typeface="微软雅黑"/>
                  <a:cs typeface="微软雅黑"/>
                </a:rPr>
                <a:t>依据毕业</a:t>
              </a:r>
              <a:r>
                <a:rPr lang="zh-CN" altLang="en-US" sz="1400" dirty="0" smtClean="0">
                  <a:latin typeface="微软雅黑"/>
                  <a:ea typeface="微软雅黑"/>
                  <a:cs typeface="微软雅黑"/>
                </a:rPr>
                <a:t>要求指标点</a:t>
              </a:r>
              <a:r>
                <a:rPr lang="zh-CN" altLang="en-US" sz="1400" dirty="0">
                  <a:latin typeface="微软雅黑"/>
                  <a:ea typeface="微软雅黑"/>
                  <a:cs typeface="微软雅黑"/>
                </a:rPr>
                <a:t>确定</a:t>
              </a:r>
              <a:endParaRPr lang="en-US" altLang="zh-CN" sz="1400" dirty="0">
                <a:latin typeface="微软雅黑"/>
                <a:ea typeface="微软雅黑"/>
                <a:cs typeface="微软雅黑"/>
              </a:endParaRPr>
            </a:p>
            <a:p>
              <a:r>
                <a:rPr lang="zh-CN" altLang="en-US" sz="1400" dirty="0">
                  <a:latin typeface="微软雅黑"/>
                  <a:ea typeface="微软雅黑"/>
                  <a:cs typeface="微软雅黑"/>
                </a:rPr>
                <a:t>课程总目标</a:t>
              </a:r>
            </a:p>
          </p:txBody>
        </p:sp>
        <p:sp>
          <p:nvSpPr>
            <p:cNvPr id="84" name="矩形 83"/>
            <p:cNvSpPr/>
            <p:nvPr/>
          </p:nvSpPr>
          <p:spPr>
            <a:xfrm>
              <a:off x="6720683" y="1486956"/>
              <a:ext cx="2105196" cy="511027"/>
            </a:xfrm>
            <a:prstGeom prst="rect">
              <a:avLst/>
            </a:prstGeom>
          </p:spPr>
          <p:txBody>
            <a:bodyPr wrap="none" lIns="71305" tIns="35652" rIns="71305" bIns="35652">
              <a:spAutoFit/>
            </a:bodyPr>
            <a:lstStyle/>
            <a:p>
              <a:r>
                <a:rPr lang="zh-CN" altLang="en-US" sz="1400" dirty="0" smtClean="0">
                  <a:latin typeface="微软雅黑"/>
                  <a:ea typeface="微软雅黑"/>
                  <a:cs typeface="微软雅黑"/>
                </a:rPr>
                <a:t>依据每个指标点确定</a:t>
              </a:r>
              <a:endParaRPr lang="en-US" altLang="zh-CN" sz="1400" dirty="0" smtClean="0">
                <a:latin typeface="微软雅黑"/>
                <a:ea typeface="微软雅黑"/>
                <a:cs typeface="微软雅黑"/>
              </a:endParaRPr>
            </a:p>
            <a:p>
              <a:r>
                <a:rPr lang="zh-CN" altLang="en-US" sz="1400" dirty="0" smtClean="0">
                  <a:latin typeface="微软雅黑"/>
                  <a:ea typeface="微软雅黑"/>
                  <a:cs typeface="微软雅黑"/>
                </a:rPr>
                <a:t>具体目标，选择教学内容</a:t>
              </a:r>
              <a:endParaRPr lang="zh-CN" altLang="en-US" sz="1400" dirty="0">
                <a:latin typeface="微软雅黑"/>
                <a:ea typeface="微软雅黑"/>
                <a:cs typeface="微软雅黑"/>
              </a:endParaRPr>
            </a:p>
          </p:txBody>
        </p:sp>
        <p:sp>
          <p:nvSpPr>
            <p:cNvPr id="85" name="KSO_Shape"/>
            <p:cNvSpPr>
              <a:spLocks/>
            </p:cNvSpPr>
            <p:nvPr/>
          </p:nvSpPr>
          <p:spPr bwMode="auto">
            <a:xfrm>
              <a:off x="762729" y="3535815"/>
              <a:ext cx="390071" cy="435831"/>
            </a:xfrm>
            <a:custGeom>
              <a:avLst/>
              <a:gdLst>
                <a:gd name="T0" fmla="*/ 942322 w 3841"/>
                <a:gd name="T1" fmla="*/ 1696878 h 3861"/>
                <a:gd name="T2" fmla="*/ 612206 w 3841"/>
                <a:gd name="T3" fmla="*/ 1630196 h 3861"/>
                <a:gd name="T4" fmla="*/ 0 w 3841"/>
                <a:gd name="T5" fmla="*/ 1797599 h 3861"/>
                <a:gd name="T6" fmla="*/ 282090 w 3841"/>
                <a:gd name="T7" fmla="*/ 1380724 h 3861"/>
                <a:gd name="T8" fmla="*/ 93719 w 3841"/>
                <a:gd name="T9" fmla="*/ 848206 h 3861"/>
                <a:gd name="T10" fmla="*/ 942322 w 3841"/>
                <a:gd name="T11" fmla="*/ 0 h 3861"/>
                <a:gd name="T12" fmla="*/ 1790924 w 3841"/>
                <a:gd name="T13" fmla="*/ 848206 h 3861"/>
                <a:gd name="T14" fmla="*/ 942322 w 3841"/>
                <a:gd name="T15" fmla="*/ 1696878 h 3861"/>
                <a:gd name="T16" fmla="*/ 682146 w 3841"/>
                <a:gd name="T17" fmla="*/ 1245496 h 3861"/>
                <a:gd name="T18" fmla="*/ 803375 w 3841"/>
                <a:gd name="T19" fmla="*/ 1371398 h 3861"/>
                <a:gd name="T20" fmla="*/ 956776 w 3841"/>
                <a:gd name="T21" fmla="*/ 1221248 h 3861"/>
                <a:gd name="T22" fmla="*/ 830884 w 3841"/>
                <a:gd name="T23" fmla="*/ 1092082 h 3861"/>
                <a:gd name="T24" fmla="*/ 682146 w 3841"/>
                <a:gd name="T25" fmla="*/ 1245496 h 3861"/>
                <a:gd name="T26" fmla="*/ 988948 w 3841"/>
                <a:gd name="T27" fmla="*/ 301698 h 3861"/>
                <a:gd name="T28" fmla="*/ 729705 w 3841"/>
                <a:gd name="T29" fmla="*/ 367913 h 3861"/>
                <a:gd name="T30" fmla="*/ 758613 w 3841"/>
                <a:gd name="T31" fmla="*/ 522726 h 3861"/>
                <a:gd name="T32" fmla="*/ 926002 w 3841"/>
                <a:gd name="T33" fmla="*/ 479826 h 3861"/>
                <a:gd name="T34" fmla="*/ 1015059 w 3841"/>
                <a:gd name="T35" fmla="*/ 553502 h 3861"/>
                <a:gd name="T36" fmla="*/ 892431 w 3841"/>
                <a:gd name="T37" fmla="*/ 723703 h 3861"/>
                <a:gd name="T38" fmla="*/ 752552 w 3841"/>
                <a:gd name="T39" fmla="*/ 978771 h 3861"/>
                <a:gd name="T40" fmla="*/ 747889 w 3841"/>
                <a:gd name="T41" fmla="*/ 1018406 h 3861"/>
                <a:gd name="T42" fmla="*/ 962837 w 3841"/>
                <a:gd name="T43" fmla="*/ 1018406 h 3861"/>
                <a:gd name="T44" fmla="*/ 970298 w 3841"/>
                <a:gd name="T45" fmla="*/ 981568 h 3861"/>
                <a:gd name="T46" fmla="*/ 1074741 w 3841"/>
                <a:gd name="T47" fmla="*/ 800643 h 3861"/>
                <a:gd name="T48" fmla="*/ 1242130 w 3841"/>
                <a:gd name="T49" fmla="*/ 510602 h 3861"/>
                <a:gd name="T50" fmla="*/ 988948 w 3841"/>
                <a:gd name="T51" fmla="*/ 301698 h 38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41" h="3861">
                  <a:moveTo>
                    <a:pt x="2021" y="3639"/>
                  </a:moveTo>
                  <a:cubicBezTo>
                    <a:pt x="1770" y="3639"/>
                    <a:pt x="1531" y="3588"/>
                    <a:pt x="1313" y="3496"/>
                  </a:cubicBezTo>
                  <a:cubicBezTo>
                    <a:pt x="830" y="3861"/>
                    <a:pt x="0" y="3855"/>
                    <a:pt x="0" y="3855"/>
                  </a:cubicBezTo>
                  <a:cubicBezTo>
                    <a:pt x="0" y="3855"/>
                    <a:pt x="417" y="3566"/>
                    <a:pt x="605" y="2961"/>
                  </a:cubicBezTo>
                  <a:cubicBezTo>
                    <a:pt x="352" y="2648"/>
                    <a:pt x="201" y="2252"/>
                    <a:pt x="201" y="1819"/>
                  </a:cubicBezTo>
                  <a:cubicBezTo>
                    <a:pt x="201" y="814"/>
                    <a:pt x="1016" y="0"/>
                    <a:pt x="2021" y="0"/>
                  </a:cubicBezTo>
                  <a:cubicBezTo>
                    <a:pt x="3026" y="0"/>
                    <a:pt x="3841" y="814"/>
                    <a:pt x="3841" y="1819"/>
                  </a:cubicBezTo>
                  <a:cubicBezTo>
                    <a:pt x="3841" y="2824"/>
                    <a:pt x="3026" y="3639"/>
                    <a:pt x="2021" y="3639"/>
                  </a:cubicBezTo>
                  <a:close/>
                  <a:moveTo>
                    <a:pt x="1463" y="2671"/>
                  </a:moveTo>
                  <a:cubicBezTo>
                    <a:pt x="1463" y="2826"/>
                    <a:pt x="1568" y="2941"/>
                    <a:pt x="1723" y="2941"/>
                  </a:cubicBezTo>
                  <a:cubicBezTo>
                    <a:pt x="1917" y="2941"/>
                    <a:pt x="2052" y="2806"/>
                    <a:pt x="2052" y="2619"/>
                  </a:cubicBezTo>
                  <a:cubicBezTo>
                    <a:pt x="2052" y="2457"/>
                    <a:pt x="1940" y="2342"/>
                    <a:pt x="1782" y="2342"/>
                  </a:cubicBezTo>
                  <a:cubicBezTo>
                    <a:pt x="1595" y="2342"/>
                    <a:pt x="1463" y="2497"/>
                    <a:pt x="1463" y="2671"/>
                  </a:cubicBezTo>
                  <a:close/>
                  <a:moveTo>
                    <a:pt x="2121" y="647"/>
                  </a:moveTo>
                  <a:cubicBezTo>
                    <a:pt x="1874" y="647"/>
                    <a:pt x="1687" y="716"/>
                    <a:pt x="1565" y="789"/>
                  </a:cubicBezTo>
                  <a:cubicBezTo>
                    <a:pt x="1627" y="1121"/>
                    <a:pt x="1627" y="1121"/>
                    <a:pt x="1627" y="1121"/>
                  </a:cubicBezTo>
                  <a:cubicBezTo>
                    <a:pt x="1720" y="1065"/>
                    <a:pt x="1838" y="1029"/>
                    <a:pt x="1986" y="1029"/>
                  </a:cubicBezTo>
                  <a:cubicBezTo>
                    <a:pt x="2134" y="1032"/>
                    <a:pt x="2177" y="1101"/>
                    <a:pt x="2177" y="1187"/>
                  </a:cubicBezTo>
                  <a:cubicBezTo>
                    <a:pt x="2177" y="1302"/>
                    <a:pt x="2042" y="1414"/>
                    <a:pt x="1914" y="1552"/>
                  </a:cubicBezTo>
                  <a:cubicBezTo>
                    <a:pt x="1729" y="1747"/>
                    <a:pt x="1641" y="1921"/>
                    <a:pt x="1614" y="2099"/>
                  </a:cubicBezTo>
                  <a:cubicBezTo>
                    <a:pt x="1611" y="2125"/>
                    <a:pt x="1608" y="2155"/>
                    <a:pt x="1604" y="2184"/>
                  </a:cubicBezTo>
                  <a:cubicBezTo>
                    <a:pt x="2065" y="2184"/>
                    <a:pt x="2065" y="2184"/>
                    <a:pt x="2065" y="2184"/>
                  </a:cubicBezTo>
                  <a:cubicBezTo>
                    <a:pt x="2072" y="2155"/>
                    <a:pt x="2075" y="2128"/>
                    <a:pt x="2081" y="2105"/>
                  </a:cubicBezTo>
                  <a:cubicBezTo>
                    <a:pt x="2111" y="1957"/>
                    <a:pt x="2177" y="1845"/>
                    <a:pt x="2305" y="1717"/>
                  </a:cubicBezTo>
                  <a:cubicBezTo>
                    <a:pt x="2490" y="1526"/>
                    <a:pt x="2664" y="1358"/>
                    <a:pt x="2664" y="1095"/>
                  </a:cubicBezTo>
                  <a:cubicBezTo>
                    <a:pt x="2664" y="825"/>
                    <a:pt x="2437" y="647"/>
                    <a:pt x="2121" y="647"/>
                  </a:cubicBezTo>
                  <a:close/>
                </a:path>
              </a:pathLst>
            </a:custGeom>
            <a:solidFill>
              <a:srgbClr val="4D4D4D"/>
            </a:solidFill>
            <a:ln>
              <a:noFill/>
            </a:ln>
            <a:extLst/>
          </p:spPr>
          <p:txBody>
            <a:bodyPr lIns="71305" tIns="35652" rIns="71305" bIns="35652"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86" name="KSO_Shape"/>
            <p:cNvSpPr>
              <a:spLocks/>
            </p:cNvSpPr>
            <p:nvPr/>
          </p:nvSpPr>
          <p:spPr bwMode="auto">
            <a:xfrm>
              <a:off x="1967278" y="2971040"/>
              <a:ext cx="391004" cy="439692"/>
            </a:xfrm>
            <a:custGeom>
              <a:avLst/>
              <a:gdLst>
                <a:gd name="T0" fmla="*/ 912343 w 2122487"/>
                <a:gd name="T1" fmla="*/ 702822 h 2147888"/>
                <a:gd name="T2" fmla="*/ 1019025 w 2122487"/>
                <a:gd name="T3" fmla="*/ 752822 h 2147888"/>
                <a:gd name="T4" fmla="*/ 832155 w 2122487"/>
                <a:gd name="T5" fmla="*/ 978408 h 2147888"/>
                <a:gd name="T6" fmla="*/ 836610 w 2122487"/>
                <a:gd name="T7" fmla="*/ 1025591 h 2147888"/>
                <a:gd name="T8" fmla="*/ 871077 w 2122487"/>
                <a:gd name="T9" fmla="*/ 1060097 h 2147888"/>
                <a:gd name="T10" fmla="*/ 918908 w 2122487"/>
                <a:gd name="T11" fmla="*/ 1064792 h 2147888"/>
                <a:gd name="T12" fmla="*/ 1142824 w 2122487"/>
                <a:gd name="T13" fmla="*/ 878643 h 2147888"/>
                <a:gd name="T14" fmla="*/ 1191827 w 2122487"/>
                <a:gd name="T15" fmla="*/ 988502 h 2147888"/>
                <a:gd name="T16" fmla="*/ 1204958 w 2122487"/>
                <a:gd name="T17" fmla="*/ 1109158 h 2147888"/>
                <a:gd name="T18" fmla="*/ 1179401 w 2122487"/>
                <a:gd name="T19" fmla="*/ 1219955 h 2147888"/>
                <a:gd name="T20" fmla="*/ 1117736 w 2122487"/>
                <a:gd name="T21" fmla="*/ 1312678 h 2147888"/>
                <a:gd name="T22" fmla="*/ 1023715 w 2122487"/>
                <a:gd name="T23" fmla="*/ 1377702 h 2147888"/>
                <a:gd name="T24" fmla="*/ 902964 w 2122487"/>
                <a:gd name="T25" fmla="*/ 1403523 h 2147888"/>
                <a:gd name="T26" fmla="*/ 778931 w 2122487"/>
                <a:gd name="T27" fmla="*/ 1384040 h 2147888"/>
                <a:gd name="T28" fmla="*/ 665215 w 2122487"/>
                <a:gd name="T29" fmla="*/ 1323007 h 2147888"/>
                <a:gd name="T30" fmla="*/ 573772 w 2122487"/>
                <a:gd name="T31" fmla="*/ 1227937 h 2147888"/>
                <a:gd name="T32" fmla="*/ 516094 w 2122487"/>
                <a:gd name="T33" fmla="*/ 1106576 h 2147888"/>
                <a:gd name="T34" fmla="*/ 502494 w 2122487"/>
                <a:gd name="T35" fmla="*/ 976295 h 2147888"/>
                <a:gd name="T36" fmla="*/ 532740 w 2122487"/>
                <a:gd name="T37" fmla="*/ 861037 h 2147888"/>
                <a:gd name="T38" fmla="*/ 599095 w 2122487"/>
                <a:gd name="T39" fmla="*/ 769723 h 2147888"/>
                <a:gd name="T40" fmla="*/ 694523 w 2122487"/>
                <a:gd name="T41" fmla="*/ 709864 h 2147888"/>
                <a:gd name="T42" fmla="*/ 707682 w 2122487"/>
                <a:gd name="T43" fmla="*/ 270333 h 2147888"/>
                <a:gd name="T44" fmla="*/ 967579 w 2122487"/>
                <a:gd name="T45" fmla="*/ 311164 h 2147888"/>
                <a:gd name="T46" fmla="*/ 1199095 w 2122487"/>
                <a:gd name="T47" fmla="*/ 424976 h 2147888"/>
                <a:gd name="T48" fmla="*/ 1065159 w 2122487"/>
                <a:gd name="T49" fmla="*/ 618808 h 2147888"/>
                <a:gd name="T50" fmla="*/ 908704 w 2122487"/>
                <a:gd name="T51" fmla="*/ 552164 h 2147888"/>
                <a:gd name="T52" fmla="*/ 737471 w 2122487"/>
                <a:gd name="T53" fmla="*/ 537849 h 2147888"/>
                <a:gd name="T54" fmla="*/ 574215 w 2122487"/>
                <a:gd name="T55" fmla="*/ 582435 h 2147888"/>
                <a:gd name="T56" fmla="*/ 444031 w 2122487"/>
                <a:gd name="T57" fmla="*/ 680760 h 2147888"/>
                <a:gd name="T58" fmla="*/ 357477 w 2122487"/>
                <a:gd name="T59" fmla="*/ 823904 h 2147888"/>
                <a:gd name="T60" fmla="*/ 327218 w 2122487"/>
                <a:gd name="T61" fmla="*/ 1000841 h 2147888"/>
                <a:gd name="T62" fmla="*/ 365217 w 2122487"/>
                <a:gd name="T63" fmla="*/ 1194908 h 2147888"/>
                <a:gd name="T64" fmla="*/ 466315 w 2122487"/>
                <a:gd name="T65" fmla="*/ 1365508 h 2147888"/>
                <a:gd name="T66" fmla="*/ 613387 w 2122487"/>
                <a:gd name="T67" fmla="*/ 1493165 h 2147888"/>
                <a:gd name="T68" fmla="*/ 788841 w 2122487"/>
                <a:gd name="T69" fmla="*/ 1565207 h 2147888"/>
                <a:gd name="T70" fmla="*/ 973913 w 2122487"/>
                <a:gd name="T71" fmla="*/ 1572012 h 2147888"/>
                <a:gd name="T72" fmla="*/ 1140454 w 2122487"/>
                <a:gd name="T73" fmla="*/ 1512173 h 2147888"/>
                <a:gd name="T74" fmla="*/ 1261958 w 2122487"/>
                <a:gd name="T75" fmla="*/ 1401881 h 2147888"/>
                <a:gd name="T76" fmla="*/ 1333970 w 2122487"/>
                <a:gd name="T77" fmla="*/ 1257093 h 2147888"/>
                <a:gd name="T78" fmla="*/ 1352970 w 2122487"/>
                <a:gd name="T79" fmla="*/ 1091891 h 2147888"/>
                <a:gd name="T80" fmla="*/ 1315439 w 2122487"/>
                <a:gd name="T81" fmla="*/ 918474 h 2147888"/>
                <a:gd name="T82" fmla="*/ 1236860 w 2122487"/>
                <a:gd name="T83" fmla="*/ 776268 h 2147888"/>
                <a:gd name="T84" fmla="*/ 1515992 w 2122487"/>
                <a:gd name="T85" fmla="*/ 787767 h 2147888"/>
                <a:gd name="T86" fmla="*/ 1600201 w 2122487"/>
                <a:gd name="T87" fmla="*/ 1046365 h 2147888"/>
                <a:gd name="T88" fmla="*/ 1601609 w 2122487"/>
                <a:gd name="T89" fmla="*/ 1305669 h 2147888"/>
                <a:gd name="T90" fmla="*/ 1520918 w 2122487"/>
                <a:gd name="T91" fmla="*/ 1543852 h 2147888"/>
                <a:gd name="T92" fmla="*/ 1360241 w 2122487"/>
                <a:gd name="T93" fmla="*/ 1741205 h 2147888"/>
                <a:gd name="T94" fmla="*/ 1120516 w 2122487"/>
                <a:gd name="T95" fmla="*/ 1871678 h 2147888"/>
                <a:gd name="T96" fmla="*/ 933333 w 2122487"/>
                <a:gd name="T97" fmla="*/ 1904296 h 2147888"/>
                <a:gd name="T98" fmla="*/ 637078 w 2122487"/>
                <a:gd name="T99" fmla="*/ 1862291 h 2147888"/>
                <a:gd name="T100" fmla="*/ 363810 w 2122487"/>
                <a:gd name="T101" fmla="*/ 1714923 h 2147888"/>
                <a:gd name="T102" fmla="*/ 147775 w 2122487"/>
                <a:gd name="T103" fmla="*/ 1479789 h 2147888"/>
                <a:gd name="T104" fmla="*/ 36357 w 2122487"/>
                <a:gd name="T105" fmla="*/ 1238790 h 2147888"/>
                <a:gd name="T106" fmla="*/ 3284 w 2122487"/>
                <a:gd name="T107" fmla="*/ 1068424 h 2147888"/>
                <a:gd name="T108" fmla="*/ 30963 w 2122487"/>
                <a:gd name="T109" fmla="*/ 773452 h 2147888"/>
                <a:gd name="T110" fmla="*/ 154578 w 2122487"/>
                <a:gd name="T111" fmla="*/ 533391 h 2147888"/>
                <a:gd name="T112" fmla="*/ 348563 w 2122487"/>
                <a:gd name="T113" fmla="*/ 365371 h 2147888"/>
                <a:gd name="T114" fmla="*/ 592276 w 2122487"/>
                <a:gd name="T115" fmla="*/ 279719 h 2147888"/>
                <a:gd name="T116" fmla="*/ 1692442 w 2122487"/>
                <a:gd name="T117" fmla="*/ 169898 h 2147888"/>
                <a:gd name="T118" fmla="*/ 1726464 w 2122487"/>
                <a:gd name="T119" fmla="*/ 211020 h 2147888"/>
                <a:gd name="T120" fmla="*/ 926586 w 2122487"/>
                <a:gd name="T121" fmla="*/ 1021959 h 2147888"/>
                <a:gd name="T122" fmla="*/ 877782 w 2122487"/>
                <a:gd name="T123" fmla="*/ 1001280 h 2147888"/>
                <a:gd name="T124" fmla="*/ 1654900 w 2122487"/>
                <a:gd name="T125" fmla="*/ 181412 h 21478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22487" h="2147888">
                  <a:moveTo>
                    <a:pt x="904800" y="776287"/>
                  </a:moveTo>
                  <a:lnTo>
                    <a:pt x="914580" y="776287"/>
                  </a:lnTo>
                  <a:lnTo>
                    <a:pt x="924095" y="776287"/>
                  </a:lnTo>
                  <a:lnTo>
                    <a:pt x="933610" y="776552"/>
                  </a:lnTo>
                  <a:lnTo>
                    <a:pt x="943390" y="777081"/>
                  </a:lnTo>
                  <a:lnTo>
                    <a:pt x="952906" y="777875"/>
                  </a:lnTo>
                  <a:lnTo>
                    <a:pt x="962421" y="778934"/>
                  </a:lnTo>
                  <a:lnTo>
                    <a:pt x="971937" y="780257"/>
                  </a:lnTo>
                  <a:lnTo>
                    <a:pt x="981452" y="781845"/>
                  </a:lnTo>
                  <a:lnTo>
                    <a:pt x="991232" y="783433"/>
                  </a:lnTo>
                  <a:lnTo>
                    <a:pt x="1000483" y="785551"/>
                  </a:lnTo>
                  <a:lnTo>
                    <a:pt x="1009999" y="787668"/>
                  </a:lnTo>
                  <a:lnTo>
                    <a:pt x="1019250" y="790050"/>
                  </a:lnTo>
                  <a:lnTo>
                    <a:pt x="1028501" y="792432"/>
                  </a:lnTo>
                  <a:lnTo>
                    <a:pt x="1037488" y="795343"/>
                  </a:lnTo>
                  <a:lnTo>
                    <a:pt x="1046475" y="798519"/>
                  </a:lnTo>
                  <a:lnTo>
                    <a:pt x="1055462" y="801431"/>
                  </a:lnTo>
                  <a:lnTo>
                    <a:pt x="1064448" y="804872"/>
                  </a:lnTo>
                  <a:lnTo>
                    <a:pt x="1072907" y="808577"/>
                  </a:lnTo>
                  <a:lnTo>
                    <a:pt x="1081629" y="812282"/>
                  </a:lnTo>
                  <a:lnTo>
                    <a:pt x="1090352" y="815988"/>
                  </a:lnTo>
                  <a:lnTo>
                    <a:pt x="1099074" y="820222"/>
                  </a:lnTo>
                  <a:lnTo>
                    <a:pt x="1107532" y="824457"/>
                  </a:lnTo>
                  <a:lnTo>
                    <a:pt x="1115991" y="828956"/>
                  </a:lnTo>
                  <a:lnTo>
                    <a:pt x="1124449" y="833721"/>
                  </a:lnTo>
                  <a:lnTo>
                    <a:pt x="1132643" y="838485"/>
                  </a:lnTo>
                  <a:lnTo>
                    <a:pt x="1140572" y="843778"/>
                  </a:lnTo>
                  <a:lnTo>
                    <a:pt x="1148766" y="848807"/>
                  </a:lnTo>
                  <a:lnTo>
                    <a:pt x="1156696" y="854100"/>
                  </a:lnTo>
                  <a:lnTo>
                    <a:pt x="1164625" y="859658"/>
                  </a:lnTo>
                  <a:lnTo>
                    <a:pt x="959514" y="1065307"/>
                  </a:lnTo>
                  <a:lnTo>
                    <a:pt x="956342" y="1068483"/>
                  </a:lnTo>
                  <a:lnTo>
                    <a:pt x="953699" y="1071394"/>
                  </a:lnTo>
                  <a:lnTo>
                    <a:pt x="951320" y="1074570"/>
                  </a:lnTo>
                  <a:lnTo>
                    <a:pt x="948941" y="1078011"/>
                  </a:lnTo>
                  <a:lnTo>
                    <a:pt x="946826" y="1081452"/>
                  </a:lnTo>
                  <a:lnTo>
                    <a:pt x="944712" y="1084628"/>
                  </a:lnTo>
                  <a:lnTo>
                    <a:pt x="943126" y="1088333"/>
                  </a:lnTo>
                  <a:lnTo>
                    <a:pt x="941804" y="1092039"/>
                  </a:lnTo>
                  <a:lnTo>
                    <a:pt x="940218" y="1095744"/>
                  </a:lnTo>
                  <a:lnTo>
                    <a:pt x="938897" y="1099185"/>
                  </a:lnTo>
                  <a:lnTo>
                    <a:pt x="938104" y="1103155"/>
                  </a:lnTo>
                  <a:lnTo>
                    <a:pt x="937311" y="1106860"/>
                  </a:lnTo>
                  <a:lnTo>
                    <a:pt x="936518" y="1110830"/>
                  </a:lnTo>
                  <a:lnTo>
                    <a:pt x="935989" y="1114536"/>
                  </a:lnTo>
                  <a:lnTo>
                    <a:pt x="935725" y="1118506"/>
                  </a:lnTo>
                  <a:lnTo>
                    <a:pt x="935725" y="1122211"/>
                  </a:lnTo>
                  <a:lnTo>
                    <a:pt x="935725" y="1126181"/>
                  </a:lnTo>
                  <a:lnTo>
                    <a:pt x="935989" y="1130151"/>
                  </a:lnTo>
                  <a:lnTo>
                    <a:pt x="936518" y="1133857"/>
                  </a:lnTo>
                  <a:lnTo>
                    <a:pt x="937311" y="1137827"/>
                  </a:lnTo>
                  <a:lnTo>
                    <a:pt x="938104" y="1141532"/>
                  </a:lnTo>
                  <a:lnTo>
                    <a:pt x="938897" y="1145502"/>
                  </a:lnTo>
                  <a:lnTo>
                    <a:pt x="940218" y="1148943"/>
                  </a:lnTo>
                  <a:lnTo>
                    <a:pt x="941804" y="1152648"/>
                  </a:lnTo>
                  <a:lnTo>
                    <a:pt x="943126" y="1156354"/>
                  </a:lnTo>
                  <a:lnTo>
                    <a:pt x="944712" y="1160059"/>
                  </a:lnTo>
                  <a:lnTo>
                    <a:pt x="946826" y="1163235"/>
                  </a:lnTo>
                  <a:lnTo>
                    <a:pt x="948941" y="1166676"/>
                  </a:lnTo>
                  <a:lnTo>
                    <a:pt x="951320" y="1170116"/>
                  </a:lnTo>
                  <a:lnTo>
                    <a:pt x="953699" y="1173292"/>
                  </a:lnTo>
                  <a:lnTo>
                    <a:pt x="956342" y="1176204"/>
                  </a:lnTo>
                  <a:lnTo>
                    <a:pt x="959514" y="1179380"/>
                  </a:lnTo>
                  <a:lnTo>
                    <a:pt x="962157" y="1182291"/>
                  </a:lnTo>
                  <a:lnTo>
                    <a:pt x="965329" y="1184673"/>
                  </a:lnTo>
                  <a:lnTo>
                    <a:pt x="968501" y="1187320"/>
                  </a:lnTo>
                  <a:lnTo>
                    <a:pt x="971408" y="1189437"/>
                  </a:lnTo>
                  <a:lnTo>
                    <a:pt x="974844" y="1191819"/>
                  </a:lnTo>
                  <a:lnTo>
                    <a:pt x="978280" y="1193407"/>
                  </a:lnTo>
                  <a:lnTo>
                    <a:pt x="981981" y="1195260"/>
                  </a:lnTo>
                  <a:lnTo>
                    <a:pt x="985417" y="1196848"/>
                  </a:lnTo>
                  <a:lnTo>
                    <a:pt x="989117" y="1198171"/>
                  </a:lnTo>
                  <a:lnTo>
                    <a:pt x="992818" y="1199495"/>
                  </a:lnTo>
                  <a:lnTo>
                    <a:pt x="996518" y="1200553"/>
                  </a:lnTo>
                  <a:lnTo>
                    <a:pt x="1000483" y="1201612"/>
                  </a:lnTo>
                  <a:lnTo>
                    <a:pt x="1004184" y="1202141"/>
                  </a:lnTo>
                  <a:lnTo>
                    <a:pt x="1008148" y="1202671"/>
                  </a:lnTo>
                  <a:lnTo>
                    <a:pt x="1012113" y="1202935"/>
                  </a:lnTo>
                  <a:lnTo>
                    <a:pt x="1016342" y="1202935"/>
                  </a:lnTo>
                  <a:lnTo>
                    <a:pt x="1020307" y="1202935"/>
                  </a:lnTo>
                  <a:lnTo>
                    <a:pt x="1024272" y="1202671"/>
                  </a:lnTo>
                  <a:lnTo>
                    <a:pt x="1028237" y="1202141"/>
                  </a:lnTo>
                  <a:lnTo>
                    <a:pt x="1032201" y="1201612"/>
                  </a:lnTo>
                  <a:lnTo>
                    <a:pt x="1035902" y="1200553"/>
                  </a:lnTo>
                  <a:lnTo>
                    <a:pt x="1039602" y="1199495"/>
                  </a:lnTo>
                  <a:lnTo>
                    <a:pt x="1043303" y="1198171"/>
                  </a:lnTo>
                  <a:lnTo>
                    <a:pt x="1047003" y="1196848"/>
                  </a:lnTo>
                  <a:lnTo>
                    <a:pt x="1050704" y="1195260"/>
                  </a:lnTo>
                  <a:lnTo>
                    <a:pt x="1054140" y="1193407"/>
                  </a:lnTo>
                  <a:lnTo>
                    <a:pt x="1057576" y="1191819"/>
                  </a:lnTo>
                  <a:lnTo>
                    <a:pt x="1061012" y="1189437"/>
                  </a:lnTo>
                  <a:lnTo>
                    <a:pt x="1064184" y="1187320"/>
                  </a:lnTo>
                  <a:lnTo>
                    <a:pt x="1067092" y="1184673"/>
                  </a:lnTo>
                  <a:lnTo>
                    <a:pt x="1070263" y="1182291"/>
                  </a:lnTo>
                  <a:lnTo>
                    <a:pt x="1073435" y="1179380"/>
                  </a:lnTo>
                  <a:lnTo>
                    <a:pt x="1277490" y="974790"/>
                  </a:lnTo>
                  <a:lnTo>
                    <a:pt x="1282776" y="982730"/>
                  </a:lnTo>
                  <a:lnTo>
                    <a:pt x="1288327" y="990670"/>
                  </a:lnTo>
                  <a:lnTo>
                    <a:pt x="1293349" y="998610"/>
                  </a:lnTo>
                  <a:lnTo>
                    <a:pt x="1298106" y="1007080"/>
                  </a:lnTo>
                  <a:lnTo>
                    <a:pt x="1302864" y="1015284"/>
                  </a:lnTo>
                  <a:lnTo>
                    <a:pt x="1307358" y="1024018"/>
                  </a:lnTo>
                  <a:lnTo>
                    <a:pt x="1311851" y="1032488"/>
                  </a:lnTo>
                  <a:lnTo>
                    <a:pt x="1316080" y="1041222"/>
                  </a:lnTo>
                  <a:lnTo>
                    <a:pt x="1320309" y="1049956"/>
                  </a:lnTo>
                  <a:lnTo>
                    <a:pt x="1323745" y="1058955"/>
                  </a:lnTo>
                  <a:lnTo>
                    <a:pt x="1327710" y="1067954"/>
                  </a:lnTo>
                  <a:lnTo>
                    <a:pt x="1331146" y="1077217"/>
                  </a:lnTo>
                  <a:lnTo>
                    <a:pt x="1334582" y="1086216"/>
                  </a:lnTo>
                  <a:lnTo>
                    <a:pt x="1337490" y="1095744"/>
                  </a:lnTo>
                  <a:lnTo>
                    <a:pt x="1340662" y="1105007"/>
                  </a:lnTo>
                  <a:lnTo>
                    <a:pt x="1343569" y="1114536"/>
                  </a:lnTo>
                  <a:lnTo>
                    <a:pt x="1345948" y="1124328"/>
                  </a:lnTo>
                  <a:lnTo>
                    <a:pt x="1348327" y="1134386"/>
                  </a:lnTo>
                  <a:lnTo>
                    <a:pt x="1350442" y="1144179"/>
                  </a:lnTo>
                  <a:lnTo>
                    <a:pt x="1352556" y="1153971"/>
                  </a:lnTo>
                  <a:lnTo>
                    <a:pt x="1354142" y="1164029"/>
                  </a:lnTo>
                  <a:lnTo>
                    <a:pt x="1355464" y="1173822"/>
                  </a:lnTo>
                  <a:lnTo>
                    <a:pt x="1356785" y="1183350"/>
                  </a:lnTo>
                  <a:lnTo>
                    <a:pt x="1357578" y="1193143"/>
                  </a:lnTo>
                  <a:lnTo>
                    <a:pt x="1358371" y="1202935"/>
                  </a:lnTo>
                  <a:lnTo>
                    <a:pt x="1358900" y="1212464"/>
                  </a:lnTo>
                  <a:lnTo>
                    <a:pt x="1358900" y="1221992"/>
                  </a:lnTo>
                  <a:lnTo>
                    <a:pt x="1358900" y="1231520"/>
                  </a:lnTo>
                  <a:lnTo>
                    <a:pt x="1358900" y="1241048"/>
                  </a:lnTo>
                  <a:lnTo>
                    <a:pt x="1358371" y="1250576"/>
                  </a:lnTo>
                  <a:lnTo>
                    <a:pt x="1357843" y="1260104"/>
                  </a:lnTo>
                  <a:lnTo>
                    <a:pt x="1357050" y="1269368"/>
                  </a:lnTo>
                  <a:lnTo>
                    <a:pt x="1355728" y="1278631"/>
                  </a:lnTo>
                  <a:lnTo>
                    <a:pt x="1354406" y="1287895"/>
                  </a:lnTo>
                  <a:lnTo>
                    <a:pt x="1353085" y="1296893"/>
                  </a:lnTo>
                  <a:lnTo>
                    <a:pt x="1350970" y="1306157"/>
                  </a:lnTo>
                  <a:lnTo>
                    <a:pt x="1349120" y="1315156"/>
                  </a:lnTo>
                  <a:lnTo>
                    <a:pt x="1346741" y="1324154"/>
                  </a:lnTo>
                  <a:lnTo>
                    <a:pt x="1344627" y="1332889"/>
                  </a:lnTo>
                  <a:lnTo>
                    <a:pt x="1341983" y="1341358"/>
                  </a:lnTo>
                  <a:lnTo>
                    <a:pt x="1339076" y="1350092"/>
                  </a:lnTo>
                  <a:lnTo>
                    <a:pt x="1336168" y="1358826"/>
                  </a:lnTo>
                  <a:lnTo>
                    <a:pt x="1332732" y="1367296"/>
                  </a:lnTo>
                  <a:lnTo>
                    <a:pt x="1329560" y="1375500"/>
                  </a:lnTo>
                  <a:lnTo>
                    <a:pt x="1325860" y="1383970"/>
                  </a:lnTo>
                  <a:lnTo>
                    <a:pt x="1321895" y="1391910"/>
                  </a:lnTo>
                  <a:lnTo>
                    <a:pt x="1317930" y="1399850"/>
                  </a:lnTo>
                  <a:lnTo>
                    <a:pt x="1313701" y="1407790"/>
                  </a:lnTo>
                  <a:lnTo>
                    <a:pt x="1309208" y="1415730"/>
                  </a:lnTo>
                  <a:lnTo>
                    <a:pt x="1304450" y="1423406"/>
                  </a:lnTo>
                  <a:lnTo>
                    <a:pt x="1299428" y="1431081"/>
                  </a:lnTo>
                  <a:lnTo>
                    <a:pt x="1294406" y="1438492"/>
                  </a:lnTo>
                  <a:lnTo>
                    <a:pt x="1289384" y="1445638"/>
                  </a:lnTo>
                  <a:lnTo>
                    <a:pt x="1283833" y="1453049"/>
                  </a:lnTo>
                  <a:lnTo>
                    <a:pt x="1278018" y="1459930"/>
                  </a:lnTo>
                  <a:lnTo>
                    <a:pt x="1272203" y="1466812"/>
                  </a:lnTo>
                  <a:lnTo>
                    <a:pt x="1266388" y="1473428"/>
                  </a:lnTo>
                  <a:lnTo>
                    <a:pt x="1260044" y="1480045"/>
                  </a:lnTo>
                  <a:lnTo>
                    <a:pt x="1253701" y="1486397"/>
                  </a:lnTo>
                  <a:lnTo>
                    <a:pt x="1247093" y="1492749"/>
                  </a:lnTo>
                  <a:lnTo>
                    <a:pt x="1240221" y="1498837"/>
                  </a:lnTo>
                  <a:lnTo>
                    <a:pt x="1233613" y="1504659"/>
                  </a:lnTo>
                  <a:lnTo>
                    <a:pt x="1226212" y="1510218"/>
                  </a:lnTo>
                  <a:lnTo>
                    <a:pt x="1218811" y="1516040"/>
                  </a:lnTo>
                  <a:lnTo>
                    <a:pt x="1211674" y="1521334"/>
                  </a:lnTo>
                  <a:lnTo>
                    <a:pt x="1203745" y="1526362"/>
                  </a:lnTo>
                  <a:lnTo>
                    <a:pt x="1195815" y="1531391"/>
                  </a:lnTo>
                  <a:lnTo>
                    <a:pt x="1187885" y="1536155"/>
                  </a:lnTo>
                  <a:lnTo>
                    <a:pt x="1179691" y="1540655"/>
                  </a:lnTo>
                  <a:lnTo>
                    <a:pt x="1171233" y="1545154"/>
                  </a:lnTo>
                  <a:lnTo>
                    <a:pt x="1162775" y="1549389"/>
                  </a:lnTo>
                  <a:lnTo>
                    <a:pt x="1154053" y="1553359"/>
                  </a:lnTo>
                  <a:lnTo>
                    <a:pt x="1145066" y="1557064"/>
                  </a:lnTo>
                  <a:lnTo>
                    <a:pt x="1136079" y="1560240"/>
                  </a:lnTo>
                  <a:lnTo>
                    <a:pt x="1127092" y="1563681"/>
                  </a:lnTo>
                  <a:lnTo>
                    <a:pt x="1117577" y="1566592"/>
                  </a:lnTo>
                  <a:lnTo>
                    <a:pt x="1108325" y="1569239"/>
                  </a:lnTo>
                  <a:lnTo>
                    <a:pt x="1098546" y="1571886"/>
                  </a:lnTo>
                  <a:lnTo>
                    <a:pt x="1089030" y="1574003"/>
                  </a:lnTo>
                  <a:lnTo>
                    <a:pt x="1078986" y="1576385"/>
                  </a:lnTo>
                  <a:lnTo>
                    <a:pt x="1068942" y="1577973"/>
                  </a:lnTo>
                  <a:lnTo>
                    <a:pt x="1058633" y="1579296"/>
                  </a:lnTo>
                  <a:lnTo>
                    <a:pt x="1048589" y="1580620"/>
                  </a:lnTo>
                  <a:lnTo>
                    <a:pt x="1038545" y="1581678"/>
                  </a:lnTo>
                  <a:lnTo>
                    <a:pt x="1028501" y="1582208"/>
                  </a:lnTo>
                  <a:lnTo>
                    <a:pt x="1017928" y="1582472"/>
                  </a:lnTo>
                  <a:lnTo>
                    <a:pt x="1007884" y="1582737"/>
                  </a:lnTo>
                  <a:lnTo>
                    <a:pt x="997840" y="1582472"/>
                  </a:lnTo>
                  <a:lnTo>
                    <a:pt x="987796" y="1582208"/>
                  </a:lnTo>
                  <a:lnTo>
                    <a:pt x="977752" y="1581414"/>
                  </a:lnTo>
                  <a:lnTo>
                    <a:pt x="967443" y="1580620"/>
                  </a:lnTo>
                  <a:lnTo>
                    <a:pt x="957399" y="1579032"/>
                  </a:lnTo>
                  <a:lnTo>
                    <a:pt x="947355" y="1577708"/>
                  </a:lnTo>
                  <a:lnTo>
                    <a:pt x="937575" y="1576120"/>
                  </a:lnTo>
                  <a:lnTo>
                    <a:pt x="927531" y="1574003"/>
                  </a:lnTo>
                  <a:lnTo>
                    <a:pt x="917487" y="1571886"/>
                  </a:lnTo>
                  <a:lnTo>
                    <a:pt x="907443" y="1569239"/>
                  </a:lnTo>
                  <a:lnTo>
                    <a:pt x="897663" y="1566857"/>
                  </a:lnTo>
                  <a:lnTo>
                    <a:pt x="887883" y="1563681"/>
                  </a:lnTo>
                  <a:lnTo>
                    <a:pt x="878103" y="1560505"/>
                  </a:lnTo>
                  <a:lnTo>
                    <a:pt x="868324" y="1557064"/>
                  </a:lnTo>
                  <a:lnTo>
                    <a:pt x="858808" y="1553359"/>
                  </a:lnTo>
                  <a:lnTo>
                    <a:pt x="849028" y="1549389"/>
                  </a:lnTo>
                  <a:lnTo>
                    <a:pt x="839513" y="1545419"/>
                  </a:lnTo>
                  <a:lnTo>
                    <a:pt x="829997" y="1540919"/>
                  </a:lnTo>
                  <a:lnTo>
                    <a:pt x="820746" y="1536420"/>
                  </a:lnTo>
                  <a:lnTo>
                    <a:pt x="811495" y="1531656"/>
                  </a:lnTo>
                  <a:lnTo>
                    <a:pt x="802508" y="1526627"/>
                  </a:lnTo>
                  <a:lnTo>
                    <a:pt x="793257" y="1521334"/>
                  </a:lnTo>
                  <a:lnTo>
                    <a:pt x="784535" y="1515776"/>
                  </a:lnTo>
                  <a:lnTo>
                    <a:pt x="775548" y="1509953"/>
                  </a:lnTo>
                  <a:lnTo>
                    <a:pt x="766825" y="1504130"/>
                  </a:lnTo>
                  <a:lnTo>
                    <a:pt x="758367" y="1498307"/>
                  </a:lnTo>
                  <a:lnTo>
                    <a:pt x="749909" y="1491691"/>
                  </a:lnTo>
                  <a:lnTo>
                    <a:pt x="741451" y="1485339"/>
                  </a:lnTo>
                  <a:lnTo>
                    <a:pt x="733257" y="1478457"/>
                  </a:lnTo>
                  <a:lnTo>
                    <a:pt x="725063" y="1471840"/>
                  </a:lnTo>
                  <a:lnTo>
                    <a:pt x="717398" y="1464694"/>
                  </a:lnTo>
                  <a:lnTo>
                    <a:pt x="709468" y="1457548"/>
                  </a:lnTo>
                  <a:lnTo>
                    <a:pt x="701803" y="1450137"/>
                  </a:lnTo>
                  <a:lnTo>
                    <a:pt x="694402" y="1442197"/>
                  </a:lnTo>
                  <a:lnTo>
                    <a:pt x="687001" y="1434787"/>
                  </a:lnTo>
                  <a:lnTo>
                    <a:pt x="679864" y="1426582"/>
                  </a:lnTo>
                  <a:lnTo>
                    <a:pt x="672992" y="1418377"/>
                  </a:lnTo>
                  <a:lnTo>
                    <a:pt x="666120" y="1410172"/>
                  </a:lnTo>
                  <a:lnTo>
                    <a:pt x="659512" y="1401967"/>
                  </a:lnTo>
                  <a:lnTo>
                    <a:pt x="652904" y="1393233"/>
                  </a:lnTo>
                  <a:lnTo>
                    <a:pt x="646824" y="1384499"/>
                  </a:lnTo>
                  <a:lnTo>
                    <a:pt x="641009" y="1375500"/>
                  </a:lnTo>
                  <a:lnTo>
                    <a:pt x="635194" y="1366502"/>
                  </a:lnTo>
                  <a:lnTo>
                    <a:pt x="629379" y="1357238"/>
                  </a:lnTo>
                  <a:lnTo>
                    <a:pt x="623829" y="1347975"/>
                  </a:lnTo>
                  <a:lnTo>
                    <a:pt x="618807" y="1338447"/>
                  </a:lnTo>
                  <a:lnTo>
                    <a:pt x="613784" y="1328918"/>
                  </a:lnTo>
                  <a:lnTo>
                    <a:pt x="609027" y="1319126"/>
                  </a:lnTo>
                  <a:lnTo>
                    <a:pt x="604533" y="1309068"/>
                  </a:lnTo>
                  <a:lnTo>
                    <a:pt x="600040" y="1299275"/>
                  </a:lnTo>
                  <a:lnTo>
                    <a:pt x="595811" y="1289218"/>
                  </a:lnTo>
                  <a:lnTo>
                    <a:pt x="592110" y="1278896"/>
                  </a:lnTo>
                  <a:lnTo>
                    <a:pt x="588410" y="1268309"/>
                  </a:lnTo>
                  <a:lnTo>
                    <a:pt x="585238" y="1257987"/>
                  </a:lnTo>
                  <a:lnTo>
                    <a:pt x="581802" y="1247665"/>
                  </a:lnTo>
                  <a:lnTo>
                    <a:pt x="578894" y="1237078"/>
                  </a:lnTo>
                  <a:lnTo>
                    <a:pt x="576515" y="1225962"/>
                  </a:lnTo>
                  <a:lnTo>
                    <a:pt x="573872" y="1215375"/>
                  </a:lnTo>
                  <a:lnTo>
                    <a:pt x="572022" y="1204523"/>
                  </a:lnTo>
                  <a:lnTo>
                    <a:pt x="570172" y="1193937"/>
                  </a:lnTo>
                  <a:lnTo>
                    <a:pt x="568586" y="1183615"/>
                  </a:lnTo>
                  <a:lnTo>
                    <a:pt x="567529" y="1173028"/>
                  </a:lnTo>
                  <a:lnTo>
                    <a:pt x="566736" y="1162441"/>
                  </a:lnTo>
                  <a:lnTo>
                    <a:pt x="565678" y="1152119"/>
                  </a:lnTo>
                  <a:lnTo>
                    <a:pt x="565414" y="1141797"/>
                  </a:lnTo>
                  <a:lnTo>
                    <a:pt x="565150" y="1131210"/>
                  </a:lnTo>
                  <a:lnTo>
                    <a:pt x="565414" y="1121152"/>
                  </a:lnTo>
                  <a:lnTo>
                    <a:pt x="565678" y="1110830"/>
                  </a:lnTo>
                  <a:lnTo>
                    <a:pt x="566471" y="1100773"/>
                  </a:lnTo>
                  <a:lnTo>
                    <a:pt x="567529" y="1090980"/>
                  </a:lnTo>
                  <a:lnTo>
                    <a:pt x="568586" y="1080923"/>
                  </a:lnTo>
                  <a:lnTo>
                    <a:pt x="569907" y="1071130"/>
                  </a:lnTo>
                  <a:lnTo>
                    <a:pt x="571493" y="1061337"/>
                  </a:lnTo>
                  <a:lnTo>
                    <a:pt x="573344" y="1051809"/>
                  </a:lnTo>
                  <a:lnTo>
                    <a:pt x="575723" y="1042281"/>
                  </a:lnTo>
                  <a:lnTo>
                    <a:pt x="577837" y="1033017"/>
                  </a:lnTo>
                  <a:lnTo>
                    <a:pt x="580480" y="1023754"/>
                  </a:lnTo>
                  <a:lnTo>
                    <a:pt x="583123" y="1014755"/>
                  </a:lnTo>
                  <a:lnTo>
                    <a:pt x="586295" y="1005756"/>
                  </a:lnTo>
                  <a:lnTo>
                    <a:pt x="589467" y="996757"/>
                  </a:lnTo>
                  <a:lnTo>
                    <a:pt x="592903" y="988023"/>
                  </a:lnTo>
                  <a:lnTo>
                    <a:pt x="596604" y="979289"/>
                  </a:lnTo>
                  <a:lnTo>
                    <a:pt x="600568" y="970820"/>
                  </a:lnTo>
                  <a:lnTo>
                    <a:pt x="604533" y="962615"/>
                  </a:lnTo>
                  <a:lnTo>
                    <a:pt x="609027" y="954410"/>
                  </a:lnTo>
                  <a:lnTo>
                    <a:pt x="613520" y="946205"/>
                  </a:lnTo>
                  <a:lnTo>
                    <a:pt x="618278" y="938001"/>
                  </a:lnTo>
                  <a:lnTo>
                    <a:pt x="623036" y="930590"/>
                  </a:lnTo>
                  <a:lnTo>
                    <a:pt x="628322" y="922650"/>
                  </a:lnTo>
                  <a:lnTo>
                    <a:pt x="633344" y="915239"/>
                  </a:lnTo>
                  <a:lnTo>
                    <a:pt x="638895" y="908093"/>
                  </a:lnTo>
                  <a:lnTo>
                    <a:pt x="644710" y="900947"/>
                  </a:lnTo>
                  <a:lnTo>
                    <a:pt x="650525" y="894065"/>
                  </a:lnTo>
                  <a:lnTo>
                    <a:pt x="656340" y="887184"/>
                  </a:lnTo>
                  <a:lnTo>
                    <a:pt x="662683" y="880567"/>
                  </a:lnTo>
                  <a:lnTo>
                    <a:pt x="669027" y="873950"/>
                  </a:lnTo>
                  <a:lnTo>
                    <a:pt x="675371" y="867863"/>
                  </a:lnTo>
                  <a:lnTo>
                    <a:pt x="682243" y="861511"/>
                  </a:lnTo>
                  <a:lnTo>
                    <a:pt x="688851" y="855688"/>
                  </a:lnTo>
                  <a:lnTo>
                    <a:pt x="695988" y="850130"/>
                  </a:lnTo>
                  <a:lnTo>
                    <a:pt x="703124" y="844572"/>
                  </a:lnTo>
                  <a:lnTo>
                    <a:pt x="710525" y="839279"/>
                  </a:lnTo>
                  <a:lnTo>
                    <a:pt x="718190" y="833985"/>
                  </a:lnTo>
                  <a:lnTo>
                    <a:pt x="725591" y="828956"/>
                  </a:lnTo>
                  <a:lnTo>
                    <a:pt x="733521" y="824192"/>
                  </a:lnTo>
                  <a:lnTo>
                    <a:pt x="741451" y="819693"/>
                  </a:lnTo>
                  <a:lnTo>
                    <a:pt x="749644" y="815458"/>
                  </a:lnTo>
                  <a:lnTo>
                    <a:pt x="757574" y="811224"/>
                  </a:lnTo>
                  <a:lnTo>
                    <a:pt x="765768" y="807518"/>
                  </a:lnTo>
                  <a:lnTo>
                    <a:pt x="774226" y="803813"/>
                  </a:lnTo>
                  <a:lnTo>
                    <a:pt x="782949" y="800372"/>
                  </a:lnTo>
                  <a:lnTo>
                    <a:pt x="791671" y="796931"/>
                  </a:lnTo>
                  <a:lnTo>
                    <a:pt x="800394" y="794285"/>
                  </a:lnTo>
                  <a:lnTo>
                    <a:pt x="809381" y="791373"/>
                  </a:lnTo>
                  <a:lnTo>
                    <a:pt x="818632" y="788991"/>
                  </a:lnTo>
                  <a:lnTo>
                    <a:pt x="827883" y="786345"/>
                  </a:lnTo>
                  <a:lnTo>
                    <a:pt x="837134" y="784492"/>
                  </a:lnTo>
                  <a:lnTo>
                    <a:pt x="846650" y="782375"/>
                  </a:lnTo>
                  <a:lnTo>
                    <a:pt x="856165" y="780787"/>
                  </a:lnTo>
                  <a:lnTo>
                    <a:pt x="865680" y="779198"/>
                  </a:lnTo>
                  <a:lnTo>
                    <a:pt x="875460" y="778140"/>
                  </a:lnTo>
                  <a:lnTo>
                    <a:pt x="885240" y="777346"/>
                  </a:lnTo>
                  <a:lnTo>
                    <a:pt x="894756" y="776816"/>
                  </a:lnTo>
                  <a:lnTo>
                    <a:pt x="904800" y="776287"/>
                  </a:lnTo>
                  <a:close/>
                  <a:moveTo>
                    <a:pt x="797783" y="304800"/>
                  </a:moveTo>
                  <a:lnTo>
                    <a:pt x="819466" y="304800"/>
                  </a:lnTo>
                  <a:lnTo>
                    <a:pt x="840885" y="305594"/>
                  </a:lnTo>
                  <a:lnTo>
                    <a:pt x="862304" y="306652"/>
                  </a:lnTo>
                  <a:lnTo>
                    <a:pt x="883722" y="307975"/>
                  </a:lnTo>
                  <a:lnTo>
                    <a:pt x="904877" y="310356"/>
                  </a:lnTo>
                  <a:lnTo>
                    <a:pt x="925767" y="312738"/>
                  </a:lnTo>
                  <a:lnTo>
                    <a:pt x="946921" y="315913"/>
                  </a:lnTo>
                  <a:lnTo>
                    <a:pt x="968075" y="319617"/>
                  </a:lnTo>
                  <a:lnTo>
                    <a:pt x="988701" y="323586"/>
                  </a:lnTo>
                  <a:lnTo>
                    <a:pt x="1009591" y="328083"/>
                  </a:lnTo>
                  <a:lnTo>
                    <a:pt x="1029952" y="333111"/>
                  </a:lnTo>
                  <a:lnTo>
                    <a:pt x="1050577" y="338402"/>
                  </a:lnTo>
                  <a:lnTo>
                    <a:pt x="1070674" y="344223"/>
                  </a:lnTo>
                  <a:lnTo>
                    <a:pt x="1090770" y="350838"/>
                  </a:lnTo>
                  <a:lnTo>
                    <a:pt x="1110603" y="357188"/>
                  </a:lnTo>
                  <a:lnTo>
                    <a:pt x="1130170" y="364331"/>
                  </a:lnTo>
                  <a:lnTo>
                    <a:pt x="1149474" y="371740"/>
                  </a:lnTo>
                  <a:lnTo>
                    <a:pt x="1168513" y="379677"/>
                  </a:lnTo>
                  <a:lnTo>
                    <a:pt x="1187816" y="387879"/>
                  </a:lnTo>
                  <a:lnTo>
                    <a:pt x="1206855" y="396611"/>
                  </a:lnTo>
                  <a:lnTo>
                    <a:pt x="1225629" y="405606"/>
                  </a:lnTo>
                  <a:lnTo>
                    <a:pt x="1244139" y="415131"/>
                  </a:lnTo>
                  <a:lnTo>
                    <a:pt x="1262649" y="424656"/>
                  </a:lnTo>
                  <a:lnTo>
                    <a:pt x="1280895" y="434975"/>
                  </a:lnTo>
                  <a:lnTo>
                    <a:pt x="1298876" y="445294"/>
                  </a:lnTo>
                  <a:lnTo>
                    <a:pt x="1316593" y="456406"/>
                  </a:lnTo>
                  <a:lnTo>
                    <a:pt x="1334310" y="467519"/>
                  </a:lnTo>
                  <a:lnTo>
                    <a:pt x="1351762" y="479161"/>
                  </a:lnTo>
                  <a:lnTo>
                    <a:pt x="1368686" y="491067"/>
                  </a:lnTo>
                  <a:lnTo>
                    <a:pt x="1385609" y="503502"/>
                  </a:lnTo>
                  <a:lnTo>
                    <a:pt x="1404648" y="517790"/>
                  </a:lnTo>
                  <a:lnTo>
                    <a:pt x="1423158" y="532871"/>
                  </a:lnTo>
                  <a:lnTo>
                    <a:pt x="1441404" y="548217"/>
                  </a:lnTo>
                  <a:lnTo>
                    <a:pt x="1459385" y="563563"/>
                  </a:lnTo>
                  <a:lnTo>
                    <a:pt x="1273491" y="749565"/>
                  </a:lnTo>
                  <a:lnTo>
                    <a:pt x="1260270" y="738717"/>
                  </a:lnTo>
                  <a:lnTo>
                    <a:pt x="1253394" y="733161"/>
                  </a:lnTo>
                  <a:lnTo>
                    <a:pt x="1246519" y="728134"/>
                  </a:lnTo>
                  <a:lnTo>
                    <a:pt x="1235149" y="720196"/>
                  </a:lnTo>
                  <a:lnTo>
                    <a:pt x="1224043" y="712259"/>
                  </a:lnTo>
                  <a:lnTo>
                    <a:pt x="1212408" y="704850"/>
                  </a:lnTo>
                  <a:lnTo>
                    <a:pt x="1200773" y="697706"/>
                  </a:lnTo>
                  <a:lnTo>
                    <a:pt x="1188874" y="690298"/>
                  </a:lnTo>
                  <a:lnTo>
                    <a:pt x="1176710" y="683684"/>
                  </a:lnTo>
                  <a:lnTo>
                    <a:pt x="1164811" y="677069"/>
                  </a:lnTo>
                  <a:lnTo>
                    <a:pt x="1152647" y="670719"/>
                  </a:lnTo>
                  <a:lnTo>
                    <a:pt x="1140219" y="664634"/>
                  </a:lnTo>
                  <a:lnTo>
                    <a:pt x="1128055" y="658813"/>
                  </a:lnTo>
                  <a:lnTo>
                    <a:pt x="1115362" y="653521"/>
                  </a:lnTo>
                  <a:lnTo>
                    <a:pt x="1102670" y="648229"/>
                  </a:lnTo>
                  <a:lnTo>
                    <a:pt x="1089713" y="643202"/>
                  </a:lnTo>
                  <a:lnTo>
                    <a:pt x="1076756" y="638704"/>
                  </a:lnTo>
                  <a:lnTo>
                    <a:pt x="1064063" y="634206"/>
                  </a:lnTo>
                  <a:lnTo>
                    <a:pt x="1051106" y="629973"/>
                  </a:lnTo>
                  <a:lnTo>
                    <a:pt x="1037885" y="626004"/>
                  </a:lnTo>
                  <a:lnTo>
                    <a:pt x="1024399" y="622565"/>
                  </a:lnTo>
                  <a:lnTo>
                    <a:pt x="1010913" y="619390"/>
                  </a:lnTo>
                  <a:lnTo>
                    <a:pt x="997427" y="616479"/>
                  </a:lnTo>
                  <a:lnTo>
                    <a:pt x="983941" y="613569"/>
                  </a:lnTo>
                  <a:lnTo>
                    <a:pt x="970191" y="611452"/>
                  </a:lnTo>
                  <a:lnTo>
                    <a:pt x="956705" y="609336"/>
                  </a:lnTo>
                  <a:lnTo>
                    <a:pt x="942954" y="607748"/>
                  </a:lnTo>
                  <a:lnTo>
                    <a:pt x="928940" y="606425"/>
                  </a:lnTo>
                  <a:lnTo>
                    <a:pt x="915189" y="605102"/>
                  </a:lnTo>
                  <a:lnTo>
                    <a:pt x="901439" y="604573"/>
                  </a:lnTo>
                  <a:lnTo>
                    <a:pt x="887424" y="604044"/>
                  </a:lnTo>
                  <a:lnTo>
                    <a:pt x="873410" y="604044"/>
                  </a:lnTo>
                  <a:lnTo>
                    <a:pt x="859395" y="604573"/>
                  </a:lnTo>
                  <a:lnTo>
                    <a:pt x="845380" y="605102"/>
                  </a:lnTo>
                  <a:lnTo>
                    <a:pt x="831365" y="606425"/>
                  </a:lnTo>
                  <a:lnTo>
                    <a:pt x="817351" y="607748"/>
                  </a:lnTo>
                  <a:lnTo>
                    <a:pt x="803071" y="609336"/>
                  </a:lnTo>
                  <a:lnTo>
                    <a:pt x="789057" y="611452"/>
                  </a:lnTo>
                  <a:lnTo>
                    <a:pt x="775306" y="613834"/>
                  </a:lnTo>
                  <a:lnTo>
                    <a:pt x="761820" y="616744"/>
                  </a:lnTo>
                  <a:lnTo>
                    <a:pt x="748599" y="619919"/>
                  </a:lnTo>
                  <a:lnTo>
                    <a:pt x="735377" y="623359"/>
                  </a:lnTo>
                  <a:lnTo>
                    <a:pt x="722156" y="627063"/>
                  </a:lnTo>
                  <a:lnTo>
                    <a:pt x="709199" y="631296"/>
                  </a:lnTo>
                  <a:lnTo>
                    <a:pt x="696506" y="635794"/>
                  </a:lnTo>
                  <a:lnTo>
                    <a:pt x="683814" y="640556"/>
                  </a:lnTo>
                  <a:lnTo>
                    <a:pt x="671650" y="645584"/>
                  </a:lnTo>
                  <a:lnTo>
                    <a:pt x="659486" y="650875"/>
                  </a:lnTo>
                  <a:lnTo>
                    <a:pt x="647323" y="656696"/>
                  </a:lnTo>
                  <a:lnTo>
                    <a:pt x="635952" y="662517"/>
                  </a:lnTo>
                  <a:lnTo>
                    <a:pt x="624053" y="668867"/>
                  </a:lnTo>
                  <a:lnTo>
                    <a:pt x="612682" y="675481"/>
                  </a:lnTo>
                  <a:lnTo>
                    <a:pt x="601312" y="682361"/>
                  </a:lnTo>
                  <a:lnTo>
                    <a:pt x="590206" y="689769"/>
                  </a:lnTo>
                  <a:lnTo>
                    <a:pt x="579100" y="697442"/>
                  </a:lnTo>
                  <a:lnTo>
                    <a:pt x="568523" y="705115"/>
                  </a:lnTo>
                  <a:lnTo>
                    <a:pt x="558210" y="713317"/>
                  </a:lnTo>
                  <a:lnTo>
                    <a:pt x="548162" y="721784"/>
                  </a:lnTo>
                  <a:lnTo>
                    <a:pt x="537849" y="730515"/>
                  </a:lnTo>
                  <a:lnTo>
                    <a:pt x="528329" y="739246"/>
                  </a:lnTo>
                  <a:lnTo>
                    <a:pt x="518810" y="748507"/>
                  </a:lnTo>
                  <a:lnTo>
                    <a:pt x="509555" y="758032"/>
                  </a:lnTo>
                  <a:lnTo>
                    <a:pt x="500564" y="767557"/>
                  </a:lnTo>
                  <a:lnTo>
                    <a:pt x="491838" y="777346"/>
                  </a:lnTo>
                  <a:lnTo>
                    <a:pt x="483641" y="787665"/>
                  </a:lnTo>
                  <a:lnTo>
                    <a:pt x="475444" y="798248"/>
                  </a:lnTo>
                  <a:lnTo>
                    <a:pt x="467246" y="808832"/>
                  </a:lnTo>
                  <a:lnTo>
                    <a:pt x="459578" y="819679"/>
                  </a:lnTo>
                  <a:lnTo>
                    <a:pt x="452174" y="831057"/>
                  </a:lnTo>
                  <a:lnTo>
                    <a:pt x="444770" y="842434"/>
                  </a:lnTo>
                  <a:lnTo>
                    <a:pt x="438159" y="854340"/>
                  </a:lnTo>
                  <a:lnTo>
                    <a:pt x="431284" y="866246"/>
                  </a:lnTo>
                  <a:lnTo>
                    <a:pt x="425202" y="878417"/>
                  </a:lnTo>
                  <a:lnTo>
                    <a:pt x="419120" y="890852"/>
                  </a:lnTo>
                  <a:lnTo>
                    <a:pt x="413303" y="903288"/>
                  </a:lnTo>
                  <a:lnTo>
                    <a:pt x="408014" y="915988"/>
                  </a:lnTo>
                  <a:lnTo>
                    <a:pt x="402990" y="928952"/>
                  </a:lnTo>
                  <a:lnTo>
                    <a:pt x="398495" y="941917"/>
                  </a:lnTo>
                  <a:lnTo>
                    <a:pt x="393999" y="955411"/>
                  </a:lnTo>
                  <a:lnTo>
                    <a:pt x="390033" y="968905"/>
                  </a:lnTo>
                  <a:lnTo>
                    <a:pt x="386331" y="982398"/>
                  </a:lnTo>
                  <a:lnTo>
                    <a:pt x="383158" y="996157"/>
                  </a:lnTo>
                  <a:lnTo>
                    <a:pt x="379985" y="1010180"/>
                  </a:lnTo>
                  <a:lnTo>
                    <a:pt x="377076" y="1024467"/>
                  </a:lnTo>
                  <a:lnTo>
                    <a:pt x="374961" y="1038755"/>
                  </a:lnTo>
                  <a:lnTo>
                    <a:pt x="372845" y="1053571"/>
                  </a:lnTo>
                  <a:lnTo>
                    <a:pt x="371523" y="1068388"/>
                  </a:lnTo>
                  <a:lnTo>
                    <a:pt x="370201" y="1083205"/>
                  </a:lnTo>
                  <a:lnTo>
                    <a:pt x="369672" y="1098021"/>
                  </a:lnTo>
                  <a:lnTo>
                    <a:pt x="368879" y="1113367"/>
                  </a:lnTo>
                  <a:lnTo>
                    <a:pt x="368879" y="1128448"/>
                  </a:lnTo>
                  <a:lnTo>
                    <a:pt x="369143" y="1143794"/>
                  </a:lnTo>
                  <a:lnTo>
                    <a:pt x="370201" y="1159140"/>
                  </a:lnTo>
                  <a:lnTo>
                    <a:pt x="371523" y="1174750"/>
                  </a:lnTo>
                  <a:lnTo>
                    <a:pt x="372845" y="1190096"/>
                  </a:lnTo>
                  <a:lnTo>
                    <a:pt x="374961" y="1205971"/>
                  </a:lnTo>
                  <a:lnTo>
                    <a:pt x="377340" y="1221582"/>
                  </a:lnTo>
                  <a:lnTo>
                    <a:pt x="380249" y="1237721"/>
                  </a:lnTo>
                  <a:lnTo>
                    <a:pt x="383687" y="1253332"/>
                  </a:lnTo>
                  <a:lnTo>
                    <a:pt x="387124" y="1269471"/>
                  </a:lnTo>
                  <a:lnTo>
                    <a:pt x="391355" y="1285346"/>
                  </a:lnTo>
                  <a:lnTo>
                    <a:pt x="395850" y="1300957"/>
                  </a:lnTo>
                  <a:lnTo>
                    <a:pt x="400875" y="1316567"/>
                  </a:lnTo>
                  <a:lnTo>
                    <a:pt x="406163" y="1331648"/>
                  </a:lnTo>
                  <a:lnTo>
                    <a:pt x="411716" y="1347259"/>
                  </a:lnTo>
                  <a:lnTo>
                    <a:pt x="417798" y="1362075"/>
                  </a:lnTo>
                  <a:lnTo>
                    <a:pt x="423880" y="1376892"/>
                  </a:lnTo>
                  <a:lnTo>
                    <a:pt x="430755" y="1391709"/>
                  </a:lnTo>
                  <a:lnTo>
                    <a:pt x="437630" y="1406261"/>
                  </a:lnTo>
                  <a:lnTo>
                    <a:pt x="445034" y="1420548"/>
                  </a:lnTo>
                  <a:lnTo>
                    <a:pt x="452967" y="1434571"/>
                  </a:lnTo>
                  <a:lnTo>
                    <a:pt x="460900" y="1448330"/>
                  </a:lnTo>
                  <a:lnTo>
                    <a:pt x="469097" y="1462088"/>
                  </a:lnTo>
                  <a:lnTo>
                    <a:pt x="477823" y="1475582"/>
                  </a:lnTo>
                  <a:lnTo>
                    <a:pt x="486814" y="1488811"/>
                  </a:lnTo>
                  <a:lnTo>
                    <a:pt x="496069" y="1502040"/>
                  </a:lnTo>
                  <a:lnTo>
                    <a:pt x="505589" y="1515005"/>
                  </a:lnTo>
                  <a:lnTo>
                    <a:pt x="515637" y="1527176"/>
                  </a:lnTo>
                  <a:lnTo>
                    <a:pt x="525685" y="1539611"/>
                  </a:lnTo>
                  <a:lnTo>
                    <a:pt x="535733" y="1551782"/>
                  </a:lnTo>
                  <a:lnTo>
                    <a:pt x="546311" y="1563423"/>
                  </a:lnTo>
                  <a:lnTo>
                    <a:pt x="557417" y="1575065"/>
                  </a:lnTo>
                  <a:lnTo>
                    <a:pt x="568523" y="1586442"/>
                  </a:lnTo>
                  <a:lnTo>
                    <a:pt x="579893" y="1597555"/>
                  </a:lnTo>
                  <a:lnTo>
                    <a:pt x="591264" y="1608138"/>
                  </a:lnTo>
                  <a:lnTo>
                    <a:pt x="603163" y="1618457"/>
                  </a:lnTo>
                  <a:lnTo>
                    <a:pt x="615062" y="1628776"/>
                  </a:lnTo>
                  <a:lnTo>
                    <a:pt x="627490" y="1638830"/>
                  </a:lnTo>
                  <a:lnTo>
                    <a:pt x="639919" y="1648355"/>
                  </a:lnTo>
                  <a:lnTo>
                    <a:pt x="652347" y="1657615"/>
                  </a:lnTo>
                  <a:lnTo>
                    <a:pt x="665304" y="1666611"/>
                  </a:lnTo>
                  <a:lnTo>
                    <a:pt x="678261" y="1675342"/>
                  </a:lnTo>
                  <a:lnTo>
                    <a:pt x="691482" y="1683544"/>
                  </a:lnTo>
                  <a:lnTo>
                    <a:pt x="704968" y="1691482"/>
                  </a:lnTo>
                  <a:lnTo>
                    <a:pt x="718454" y="1699155"/>
                  </a:lnTo>
                  <a:lnTo>
                    <a:pt x="731940" y="1706828"/>
                  </a:lnTo>
                  <a:lnTo>
                    <a:pt x="745690" y="1713707"/>
                  </a:lnTo>
                  <a:lnTo>
                    <a:pt x="759441" y="1720057"/>
                  </a:lnTo>
                  <a:lnTo>
                    <a:pt x="773455" y="1726671"/>
                  </a:lnTo>
                  <a:lnTo>
                    <a:pt x="787734" y="1732492"/>
                  </a:lnTo>
                  <a:lnTo>
                    <a:pt x="801749" y="1738313"/>
                  </a:lnTo>
                  <a:lnTo>
                    <a:pt x="816293" y="1743605"/>
                  </a:lnTo>
                  <a:lnTo>
                    <a:pt x="830836" y="1748632"/>
                  </a:lnTo>
                  <a:lnTo>
                    <a:pt x="845380" y="1753130"/>
                  </a:lnTo>
                  <a:lnTo>
                    <a:pt x="859924" y="1757363"/>
                  </a:lnTo>
                  <a:lnTo>
                    <a:pt x="874732" y="1761067"/>
                  </a:lnTo>
                  <a:lnTo>
                    <a:pt x="889275" y="1764771"/>
                  </a:lnTo>
                  <a:lnTo>
                    <a:pt x="904348" y="1767946"/>
                  </a:lnTo>
                  <a:lnTo>
                    <a:pt x="918891" y="1770328"/>
                  </a:lnTo>
                  <a:lnTo>
                    <a:pt x="933699" y="1772709"/>
                  </a:lnTo>
                  <a:lnTo>
                    <a:pt x="948507" y="1774561"/>
                  </a:lnTo>
                  <a:lnTo>
                    <a:pt x="963580" y="1776413"/>
                  </a:lnTo>
                  <a:lnTo>
                    <a:pt x="978388" y="1777471"/>
                  </a:lnTo>
                  <a:lnTo>
                    <a:pt x="993196" y="1778265"/>
                  </a:lnTo>
                  <a:lnTo>
                    <a:pt x="1008268" y="1778530"/>
                  </a:lnTo>
                  <a:lnTo>
                    <a:pt x="1023341" y="1778530"/>
                  </a:lnTo>
                  <a:lnTo>
                    <a:pt x="1038149" y="1778265"/>
                  </a:lnTo>
                  <a:lnTo>
                    <a:pt x="1052957" y="1777471"/>
                  </a:lnTo>
                  <a:lnTo>
                    <a:pt x="1067765" y="1776149"/>
                  </a:lnTo>
                  <a:lnTo>
                    <a:pt x="1083102" y="1774296"/>
                  </a:lnTo>
                  <a:lnTo>
                    <a:pt x="1097910" y="1772444"/>
                  </a:lnTo>
                  <a:lnTo>
                    <a:pt x="1112718" y="1769799"/>
                  </a:lnTo>
                  <a:lnTo>
                    <a:pt x="1127262" y="1767153"/>
                  </a:lnTo>
                  <a:lnTo>
                    <a:pt x="1142070" y="1763713"/>
                  </a:lnTo>
                  <a:lnTo>
                    <a:pt x="1156349" y="1760273"/>
                  </a:lnTo>
                  <a:lnTo>
                    <a:pt x="1170364" y="1756040"/>
                  </a:lnTo>
                  <a:lnTo>
                    <a:pt x="1184114" y="1751807"/>
                  </a:lnTo>
                  <a:lnTo>
                    <a:pt x="1197600" y="1747044"/>
                  </a:lnTo>
                  <a:lnTo>
                    <a:pt x="1210821" y="1742017"/>
                  </a:lnTo>
                  <a:lnTo>
                    <a:pt x="1224043" y="1736726"/>
                  </a:lnTo>
                  <a:lnTo>
                    <a:pt x="1236735" y="1731169"/>
                  </a:lnTo>
                  <a:lnTo>
                    <a:pt x="1249428" y="1725084"/>
                  </a:lnTo>
                  <a:lnTo>
                    <a:pt x="1261856" y="1718734"/>
                  </a:lnTo>
                  <a:lnTo>
                    <a:pt x="1274020" y="1712119"/>
                  </a:lnTo>
                  <a:lnTo>
                    <a:pt x="1285655" y="1704976"/>
                  </a:lnTo>
                  <a:lnTo>
                    <a:pt x="1297554" y="1697832"/>
                  </a:lnTo>
                  <a:lnTo>
                    <a:pt x="1308660" y="1690423"/>
                  </a:lnTo>
                  <a:lnTo>
                    <a:pt x="1320031" y="1682486"/>
                  </a:lnTo>
                  <a:lnTo>
                    <a:pt x="1330608" y="1674284"/>
                  </a:lnTo>
                  <a:lnTo>
                    <a:pt x="1340920" y="1666082"/>
                  </a:lnTo>
                  <a:lnTo>
                    <a:pt x="1350969" y="1657615"/>
                  </a:lnTo>
                  <a:lnTo>
                    <a:pt x="1361017" y="1648884"/>
                  </a:lnTo>
                  <a:lnTo>
                    <a:pt x="1370801" y="1639888"/>
                  </a:lnTo>
                  <a:lnTo>
                    <a:pt x="1380056" y="1630628"/>
                  </a:lnTo>
                  <a:lnTo>
                    <a:pt x="1389047" y="1621103"/>
                  </a:lnTo>
                  <a:lnTo>
                    <a:pt x="1398037" y="1611313"/>
                  </a:lnTo>
                  <a:lnTo>
                    <a:pt x="1406499" y="1601259"/>
                  </a:lnTo>
                  <a:lnTo>
                    <a:pt x="1414696" y="1590940"/>
                  </a:lnTo>
                  <a:lnTo>
                    <a:pt x="1422629" y="1580621"/>
                  </a:lnTo>
                  <a:lnTo>
                    <a:pt x="1430562" y="1570303"/>
                  </a:lnTo>
                  <a:lnTo>
                    <a:pt x="1437702" y="1559190"/>
                  </a:lnTo>
                  <a:lnTo>
                    <a:pt x="1445106" y="1548342"/>
                  </a:lnTo>
                  <a:lnTo>
                    <a:pt x="1451716" y="1536965"/>
                  </a:lnTo>
                  <a:lnTo>
                    <a:pt x="1458591" y="1525853"/>
                  </a:lnTo>
                  <a:lnTo>
                    <a:pt x="1464673" y="1514211"/>
                  </a:lnTo>
                  <a:lnTo>
                    <a:pt x="1470755" y="1502834"/>
                  </a:lnTo>
                  <a:lnTo>
                    <a:pt x="1476308" y="1490928"/>
                  </a:lnTo>
                  <a:lnTo>
                    <a:pt x="1481597" y="1479286"/>
                  </a:lnTo>
                  <a:lnTo>
                    <a:pt x="1486621" y="1467115"/>
                  </a:lnTo>
                  <a:lnTo>
                    <a:pt x="1491381" y="1454680"/>
                  </a:lnTo>
                  <a:lnTo>
                    <a:pt x="1495876" y="1442773"/>
                  </a:lnTo>
                  <a:lnTo>
                    <a:pt x="1500107" y="1430073"/>
                  </a:lnTo>
                  <a:lnTo>
                    <a:pt x="1503809" y="1417373"/>
                  </a:lnTo>
                  <a:lnTo>
                    <a:pt x="1507511" y="1404673"/>
                  </a:lnTo>
                  <a:lnTo>
                    <a:pt x="1510420" y="1391973"/>
                  </a:lnTo>
                  <a:lnTo>
                    <a:pt x="1513593" y="1379009"/>
                  </a:lnTo>
                  <a:lnTo>
                    <a:pt x="1516237" y="1366044"/>
                  </a:lnTo>
                  <a:lnTo>
                    <a:pt x="1518617" y="1352815"/>
                  </a:lnTo>
                  <a:lnTo>
                    <a:pt x="1520732" y="1339586"/>
                  </a:lnTo>
                  <a:lnTo>
                    <a:pt x="1522319" y="1326092"/>
                  </a:lnTo>
                  <a:lnTo>
                    <a:pt x="1523641" y="1312598"/>
                  </a:lnTo>
                  <a:lnTo>
                    <a:pt x="1524434" y="1299105"/>
                  </a:lnTo>
                  <a:lnTo>
                    <a:pt x="1525492" y="1285611"/>
                  </a:lnTo>
                  <a:lnTo>
                    <a:pt x="1526021" y="1272117"/>
                  </a:lnTo>
                  <a:lnTo>
                    <a:pt x="1526021" y="1258623"/>
                  </a:lnTo>
                  <a:lnTo>
                    <a:pt x="1525757" y="1244865"/>
                  </a:lnTo>
                  <a:lnTo>
                    <a:pt x="1525228" y="1231107"/>
                  </a:lnTo>
                  <a:lnTo>
                    <a:pt x="1524170" y="1217348"/>
                  </a:lnTo>
                  <a:lnTo>
                    <a:pt x="1523112" y="1203325"/>
                  </a:lnTo>
                  <a:lnTo>
                    <a:pt x="1521790" y="1189302"/>
                  </a:lnTo>
                  <a:lnTo>
                    <a:pt x="1519675" y="1175544"/>
                  </a:lnTo>
                  <a:lnTo>
                    <a:pt x="1517559" y="1161521"/>
                  </a:lnTo>
                  <a:lnTo>
                    <a:pt x="1514915" y="1147498"/>
                  </a:lnTo>
                  <a:lnTo>
                    <a:pt x="1512271" y="1133211"/>
                  </a:lnTo>
                  <a:lnTo>
                    <a:pt x="1509097" y="1119188"/>
                  </a:lnTo>
                  <a:lnTo>
                    <a:pt x="1505395" y="1104900"/>
                  </a:lnTo>
                  <a:lnTo>
                    <a:pt x="1501429" y="1090877"/>
                  </a:lnTo>
                  <a:lnTo>
                    <a:pt x="1497198" y="1076855"/>
                  </a:lnTo>
                  <a:lnTo>
                    <a:pt x="1492703" y="1063096"/>
                  </a:lnTo>
                  <a:lnTo>
                    <a:pt x="1487943" y="1049338"/>
                  </a:lnTo>
                  <a:lnTo>
                    <a:pt x="1482919" y="1035580"/>
                  </a:lnTo>
                  <a:lnTo>
                    <a:pt x="1477630" y="1022350"/>
                  </a:lnTo>
                  <a:lnTo>
                    <a:pt x="1472077" y="1008857"/>
                  </a:lnTo>
                  <a:lnTo>
                    <a:pt x="1466260" y="995892"/>
                  </a:lnTo>
                  <a:lnTo>
                    <a:pt x="1460178" y="982927"/>
                  </a:lnTo>
                  <a:lnTo>
                    <a:pt x="1453832" y="969963"/>
                  </a:lnTo>
                  <a:lnTo>
                    <a:pt x="1446957" y="957527"/>
                  </a:lnTo>
                  <a:lnTo>
                    <a:pt x="1440346" y="945092"/>
                  </a:lnTo>
                  <a:lnTo>
                    <a:pt x="1432942" y="932657"/>
                  </a:lnTo>
                  <a:lnTo>
                    <a:pt x="1425802" y="920486"/>
                  </a:lnTo>
                  <a:lnTo>
                    <a:pt x="1418134" y="908844"/>
                  </a:lnTo>
                  <a:lnTo>
                    <a:pt x="1410201" y="896938"/>
                  </a:lnTo>
                  <a:lnTo>
                    <a:pt x="1402268" y="885561"/>
                  </a:lnTo>
                  <a:lnTo>
                    <a:pt x="1398566" y="880534"/>
                  </a:lnTo>
                  <a:lnTo>
                    <a:pt x="1394335" y="875242"/>
                  </a:lnTo>
                  <a:lnTo>
                    <a:pt x="1386402" y="864923"/>
                  </a:lnTo>
                  <a:lnTo>
                    <a:pt x="1572032" y="679450"/>
                  </a:lnTo>
                  <a:lnTo>
                    <a:pt x="1584724" y="694531"/>
                  </a:lnTo>
                  <a:lnTo>
                    <a:pt x="1596624" y="709877"/>
                  </a:lnTo>
                  <a:lnTo>
                    <a:pt x="1608787" y="725752"/>
                  </a:lnTo>
                  <a:lnTo>
                    <a:pt x="1620422" y="741627"/>
                  </a:lnTo>
                  <a:lnTo>
                    <a:pt x="1632850" y="759090"/>
                  </a:lnTo>
                  <a:lnTo>
                    <a:pt x="1644750" y="776817"/>
                  </a:lnTo>
                  <a:lnTo>
                    <a:pt x="1656120" y="794809"/>
                  </a:lnTo>
                  <a:lnTo>
                    <a:pt x="1667755" y="812800"/>
                  </a:lnTo>
                  <a:lnTo>
                    <a:pt x="1678332" y="831321"/>
                  </a:lnTo>
                  <a:lnTo>
                    <a:pt x="1688909" y="850107"/>
                  </a:lnTo>
                  <a:lnTo>
                    <a:pt x="1699222" y="869157"/>
                  </a:lnTo>
                  <a:lnTo>
                    <a:pt x="1709006" y="888207"/>
                  </a:lnTo>
                  <a:lnTo>
                    <a:pt x="1718525" y="908050"/>
                  </a:lnTo>
                  <a:lnTo>
                    <a:pt x="1727781" y="927629"/>
                  </a:lnTo>
                  <a:lnTo>
                    <a:pt x="1736507" y="947473"/>
                  </a:lnTo>
                  <a:lnTo>
                    <a:pt x="1744704" y="967846"/>
                  </a:lnTo>
                  <a:lnTo>
                    <a:pt x="1752373" y="988219"/>
                  </a:lnTo>
                  <a:lnTo>
                    <a:pt x="1760041" y="1009121"/>
                  </a:lnTo>
                  <a:lnTo>
                    <a:pt x="1767181" y="1030023"/>
                  </a:lnTo>
                  <a:lnTo>
                    <a:pt x="1773792" y="1051190"/>
                  </a:lnTo>
                  <a:lnTo>
                    <a:pt x="1779873" y="1072886"/>
                  </a:lnTo>
                  <a:lnTo>
                    <a:pt x="1785955" y="1094052"/>
                  </a:lnTo>
                  <a:lnTo>
                    <a:pt x="1790979" y="1115748"/>
                  </a:lnTo>
                  <a:lnTo>
                    <a:pt x="1795739" y="1137180"/>
                  </a:lnTo>
                  <a:lnTo>
                    <a:pt x="1799970" y="1158611"/>
                  </a:lnTo>
                  <a:lnTo>
                    <a:pt x="1803936" y="1179777"/>
                  </a:lnTo>
                  <a:lnTo>
                    <a:pt x="1806845" y="1201209"/>
                  </a:lnTo>
                  <a:lnTo>
                    <a:pt x="1809754" y="1222640"/>
                  </a:lnTo>
                  <a:lnTo>
                    <a:pt x="1811869" y="1243542"/>
                  </a:lnTo>
                  <a:lnTo>
                    <a:pt x="1813985" y="1264709"/>
                  </a:lnTo>
                  <a:lnTo>
                    <a:pt x="1815042" y="1285611"/>
                  </a:lnTo>
                  <a:lnTo>
                    <a:pt x="1815836" y="1306778"/>
                  </a:lnTo>
                  <a:lnTo>
                    <a:pt x="1816100" y="1327680"/>
                  </a:lnTo>
                  <a:lnTo>
                    <a:pt x="1816100" y="1348317"/>
                  </a:lnTo>
                  <a:lnTo>
                    <a:pt x="1815571" y="1369219"/>
                  </a:lnTo>
                  <a:lnTo>
                    <a:pt x="1814514" y="1389592"/>
                  </a:lnTo>
                  <a:lnTo>
                    <a:pt x="1812927" y="1410494"/>
                  </a:lnTo>
                  <a:lnTo>
                    <a:pt x="1810812" y="1431132"/>
                  </a:lnTo>
                  <a:lnTo>
                    <a:pt x="1808432" y="1451769"/>
                  </a:lnTo>
                  <a:lnTo>
                    <a:pt x="1805523" y="1472142"/>
                  </a:lnTo>
                  <a:lnTo>
                    <a:pt x="1801821" y="1492515"/>
                  </a:lnTo>
                  <a:lnTo>
                    <a:pt x="1797855" y="1512623"/>
                  </a:lnTo>
                  <a:lnTo>
                    <a:pt x="1793359" y="1532467"/>
                  </a:lnTo>
                  <a:lnTo>
                    <a:pt x="1788600" y="1552576"/>
                  </a:lnTo>
                  <a:lnTo>
                    <a:pt x="1783311" y="1572155"/>
                  </a:lnTo>
                  <a:lnTo>
                    <a:pt x="1777758" y="1591469"/>
                  </a:lnTo>
                  <a:lnTo>
                    <a:pt x="1771147" y="1611048"/>
                  </a:lnTo>
                  <a:lnTo>
                    <a:pt x="1764801" y="1630098"/>
                  </a:lnTo>
                  <a:lnTo>
                    <a:pt x="1757397" y="1648884"/>
                  </a:lnTo>
                  <a:lnTo>
                    <a:pt x="1749993" y="1667669"/>
                  </a:lnTo>
                  <a:lnTo>
                    <a:pt x="1741796" y="1685926"/>
                  </a:lnTo>
                  <a:lnTo>
                    <a:pt x="1733334" y="1704182"/>
                  </a:lnTo>
                  <a:lnTo>
                    <a:pt x="1724343" y="1722703"/>
                  </a:lnTo>
                  <a:lnTo>
                    <a:pt x="1714559" y="1740694"/>
                  </a:lnTo>
                  <a:lnTo>
                    <a:pt x="1704775" y="1758686"/>
                  </a:lnTo>
                  <a:lnTo>
                    <a:pt x="1694198" y="1776413"/>
                  </a:lnTo>
                  <a:lnTo>
                    <a:pt x="1683092" y="1793876"/>
                  </a:lnTo>
                  <a:lnTo>
                    <a:pt x="1671721" y="1810544"/>
                  </a:lnTo>
                  <a:lnTo>
                    <a:pt x="1659822" y="1827478"/>
                  </a:lnTo>
                  <a:lnTo>
                    <a:pt x="1647394" y="1844146"/>
                  </a:lnTo>
                  <a:lnTo>
                    <a:pt x="1634966" y="1860021"/>
                  </a:lnTo>
                  <a:lnTo>
                    <a:pt x="1621744" y="1875896"/>
                  </a:lnTo>
                  <a:lnTo>
                    <a:pt x="1608258" y="1891242"/>
                  </a:lnTo>
                  <a:lnTo>
                    <a:pt x="1594244" y="1906324"/>
                  </a:lnTo>
                  <a:lnTo>
                    <a:pt x="1579436" y="1921140"/>
                  </a:lnTo>
                  <a:lnTo>
                    <a:pt x="1564628" y="1935692"/>
                  </a:lnTo>
                  <a:lnTo>
                    <a:pt x="1549291" y="1949715"/>
                  </a:lnTo>
                  <a:lnTo>
                    <a:pt x="1533425" y="1963209"/>
                  </a:lnTo>
                  <a:lnTo>
                    <a:pt x="1517030" y="1976703"/>
                  </a:lnTo>
                  <a:lnTo>
                    <a:pt x="1500107" y="1989667"/>
                  </a:lnTo>
                  <a:lnTo>
                    <a:pt x="1482390" y="2002367"/>
                  </a:lnTo>
                  <a:lnTo>
                    <a:pt x="1464673" y="2014803"/>
                  </a:lnTo>
                  <a:lnTo>
                    <a:pt x="1446428" y="2026709"/>
                  </a:lnTo>
                  <a:lnTo>
                    <a:pt x="1427653" y="2037821"/>
                  </a:lnTo>
                  <a:lnTo>
                    <a:pt x="1408614" y="2048669"/>
                  </a:lnTo>
                  <a:lnTo>
                    <a:pt x="1389047" y="2059253"/>
                  </a:lnTo>
                  <a:lnTo>
                    <a:pt x="1368950" y="2069042"/>
                  </a:lnTo>
                  <a:lnTo>
                    <a:pt x="1348589" y="2078303"/>
                  </a:lnTo>
                  <a:lnTo>
                    <a:pt x="1327699" y="2087034"/>
                  </a:lnTo>
                  <a:lnTo>
                    <a:pt x="1306809" y="2095501"/>
                  </a:lnTo>
                  <a:lnTo>
                    <a:pt x="1285126" y="2102909"/>
                  </a:lnTo>
                  <a:lnTo>
                    <a:pt x="1263178" y="2110317"/>
                  </a:lnTo>
                  <a:lnTo>
                    <a:pt x="1240966" y="2116667"/>
                  </a:lnTo>
                  <a:lnTo>
                    <a:pt x="1218225" y="2123017"/>
                  </a:lnTo>
                  <a:lnTo>
                    <a:pt x="1206590" y="2125663"/>
                  </a:lnTo>
                  <a:lnTo>
                    <a:pt x="1194691" y="2128309"/>
                  </a:lnTo>
                  <a:lnTo>
                    <a:pt x="1183056" y="2130690"/>
                  </a:lnTo>
                  <a:lnTo>
                    <a:pt x="1171157" y="2133072"/>
                  </a:lnTo>
                  <a:lnTo>
                    <a:pt x="1159258" y="2135188"/>
                  </a:lnTo>
                  <a:lnTo>
                    <a:pt x="1147358" y="2137305"/>
                  </a:lnTo>
                  <a:lnTo>
                    <a:pt x="1135459" y="2139157"/>
                  </a:lnTo>
                  <a:lnTo>
                    <a:pt x="1123824" y="2141009"/>
                  </a:lnTo>
                  <a:lnTo>
                    <a:pt x="1111660" y="2142332"/>
                  </a:lnTo>
                  <a:lnTo>
                    <a:pt x="1099761" y="2143390"/>
                  </a:lnTo>
                  <a:lnTo>
                    <a:pt x="1075962" y="2145772"/>
                  </a:lnTo>
                  <a:lnTo>
                    <a:pt x="1052164" y="2147094"/>
                  </a:lnTo>
                  <a:lnTo>
                    <a:pt x="1028365" y="2147888"/>
                  </a:lnTo>
                  <a:lnTo>
                    <a:pt x="1004038" y="2147888"/>
                  </a:lnTo>
                  <a:lnTo>
                    <a:pt x="980239" y="2147359"/>
                  </a:lnTo>
                  <a:lnTo>
                    <a:pt x="956440" y="2146301"/>
                  </a:lnTo>
                  <a:lnTo>
                    <a:pt x="932642" y="2144449"/>
                  </a:lnTo>
                  <a:lnTo>
                    <a:pt x="908843" y="2142067"/>
                  </a:lnTo>
                  <a:lnTo>
                    <a:pt x="884780" y="2138892"/>
                  </a:lnTo>
                  <a:lnTo>
                    <a:pt x="860981" y="2135188"/>
                  </a:lnTo>
                  <a:lnTo>
                    <a:pt x="837183" y="2130690"/>
                  </a:lnTo>
                  <a:lnTo>
                    <a:pt x="813384" y="2125663"/>
                  </a:lnTo>
                  <a:lnTo>
                    <a:pt x="789057" y="2120107"/>
                  </a:lnTo>
                  <a:lnTo>
                    <a:pt x="765522" y="2114022"/>
                  </a:lnTo>
                  <a:lnTo>
                    <a:pt x="741724" y="2106878"/>
                  </a:lnTo>
                  <a:lnTo>
                    <a:pt x="718190" y="2099734"/>
                  </a:lnTo>
                  <a:lnTo>
                    <a:pt x="694920" y="2091532"/>
                  </a:lnTo>
                  <a:lnTo>
                    <a:pt x="671650" y="2082801"/>
                  </a:lnTo>
                  <a:lnTo>
                    <a:pt x="648645" y="2073276"/>
                  </a:lnTo>
                  <a:lnTo>
                    <a:pt x="625904" y="2063486"/>
                  </a:lnTo>
                  <a:lnTo>
                    <a:pt x="603163" y="2052903"/>
                  </a:lnTo>
                  <a:lnTo>
                    <a:pt x="580686" y="2042055"/>
                  </a:lnTo>
                  <a:lnTo>
                    <a:pt x="558474" y="2030149"/>
                  </a:lnTo>
                  <a:lnTo>
                    <a:pt x="536527" y="2018242"/>
                  </a:lnTo>
                  <a:lnTo>
                    <a:pt x="514844" y="2005542"/>
                  </a:lnTo>
                  <a:lnTo>
                    <a:pt x="493425" y="1992313"/>
                  </a:lnTo>
                  <a:lnTo>
                    <a:pt x="472270" y="1978555"/>
                  </a:lnTo>
                  <a:lnTo>
                    <a:pt x="451116" y="1964003"/>
                  </a:lnTo>
                  <a:lnTo>
                    <a:pt x="430491" y="1949186"/>
                  </a:lnTo>
                  <a:lnTo>
                    <a:pt x="410130" y="1933576"/>
                  </a:lnTo>
                  <a:lnTo>
                    <a:pt x="390033" y="1917701"/>
                  </a:lnTo>
                  <a:lnTo>
                    <a:pt x="370465" y="1901296"/>
                  </a:lnTo>
                  <a:lnTo>
                    <a:pt x="351162" y="1884099"/>
                  </a:lnTo>
                  <a:lnTo>
                    <a:pt x="332123" y="1867165"/>
                  </a:lnTo>
                  <a:lnTo>
                    <a:pt x="313613" y="1849174"/>
                  </a:lnTo>
                  <a:lnTo>
                    <a:pt x="295632" y="1830917"/>
                  </a:lnTo>
                  <a:lnTo>
                    <a:pt x="278179" y="1812132"/>
                  </a:lnTo>
                  <a:lnTo>
                    <a:pt x="260727" y="1792553"/>
                  </a:lnTo>
                  <a:lnTo>
                    <a:pt x="243804" y="1772974"/>
                  </a:lnTo>
                  <a:lnTo>
                    <a:pt x="227409" y="1753130"/>
                  </a:lnTo>
                  <a:lnTo>
                    <a:pt x="211543" y="1732492"/>
                  </a:lnTo>
                  <a:lnTo>
                    <a:pt x="196206" y="1711590"/>
                  </a:lnTo>
                  <a:lnTo>
                    <a:pt x="181134" y="1690159"/>
                  </a:lnTo>
                  <a:lnTo>
                    <a:pt x="166590" y="1668463"/>
                  </a:lnTo>
                  <a:lnTo>
                    <a:pt x="152840" y="1646503"/>
                  </a:lnTo>
                  <a:lnTo>
                    <a:pt x="139354" y="1624542"/>
                  </a:lnTo>
                  <a:lnTo>
                    <a:pt x="126397" y="1601788"/>
                  </a:lnTo>
                  <a:lnTo>
                    <a:pt x="114498" y="1578505"/>
                  </a:lnTo>
                  <a:lnTo>
                    <a:pt x="102598" y="1555221"/>
                  </a:lnTo>
                  <a:lnTo>
                    <a:pt x="91492" y="1531673"/>
                  </a:lnTo>
                  <a:lnTo>
                    <a:pt x="80915" y="1507861"/>
                  </a:lnTo>
                  <a:lnTo>
                    <a:pt x="70867" y="1483784"/>
                  </a:lnTo>
                  <a:lnTo>
                    <a:pt x="61612" y="1458913"/>
                  </a:lnTo>
                  <a:lnTo>
                    <a:pt x="57117" y="1446742"/>
                  </a:lnTo>
                  <a:lnTo>
                    <a:pt x="52886" y="1434307"/>
                  </a:lnTo>
                  <a:lnTo>
                    <a:pt x="48655" y="1421871"/>
                  </a:lnTo>
                  <a:lnTo>
                    <a:pt x="44688" y="1409171"/>
                  </a:lnTo>
                  <a:lnTo>
                    <a:pt x="40986" y="1396736"/>
                  </a:lnTo>
                  <a:lnTo>
                    <a:pt x="37284" y="1384036"/>
                  </a:lnTo>
                  <a:lnTo>
                    <a:pt x="33582" y="1371071"/>
                  </a:lnTo>
                  <a:lnTo>
                    <a:pt x="30409" y="1358371"/>
                  </a:lnTo>
                  <a:lnTo>
                    <a:pt x="27236" y="1345407"/>
                  </a:lnTo>
                  <a:lnTo>
                    <a:pt x="24063" y="1332707"/>
                  </a:lnTo>
                  <a:lnTo>
                    <a:pt x="21154" y="1319742"/>
                  </a:lnTo>
                  <a:lnTo>
                    <a:pt x="18774" y="1306513"/>
                  </a:lnTo>
                  <a:lnTo>
                    <a:pt x="16130" y="1293548"/>
                  </a:lnTo>
                  <a:lnTo>
                    <a:pt x="14015" y="1280848"/>
                  </a:lnTo>
                  <a:lnTo>
                    <a:pt x="11635" y="1268148"/>
                  </a:lnTo>
                  <a:lnTo>
                    <a:pt x="9784" y="1255448"/>
                  </a:lnTo>
                  <a:lnTo>
                    <a:pt x="7933" y="1242484"/>
                  </a:lnTo>
                  <a:lnTo>
                    <a:pt x="6346" y="1229784"/>
                  </a:lnTo>
                  <a:lnTo>
                    <a:pt x="3702" y="1204648"/>
                  </a:lnTo>
                  <a:lnTo>
                    <a:pt x="1851" y="1179248"/>
                  </a:lnTo>
                  <a:lnTo>
                    <a:pt x="529" y="1154642"/>
                  </a:lnTo>
                  <a:lnTo>
                    <a:pt x="0" y="1129507"/>
                  </a:lnTo>
                  <a:lnTo>
                    <a:pt x="0" y="1105165"/>
                  </a:lnTo>
                  <a:lnTo>
                    <a:pt x="793" y="1080823"/>
                  </a:lnTo>
                  <a:lnTo>
                    <a:pt x="1851" y="1056217"/>
                  </a:lnTo>
                  <a:lnTo>
                    <a:pt x="4231" y="1032405"/>
                  </a:lnTo>
                  <a:lnTo>
                    <a:pt x="6611" y="1008592"/>
                  </a:lnTo>
                  <a:lnTo>
                    <a:pt x="9784" y="985044"/>
                  </a:lnTo>
                  <a:lnTo>
                    <a:pt x="13750" y="961496"/>
                  </a:lnTo>
                  <a:lnTo>
                    <a:pt x="18245" y="938477"/>
                  </a:lnTo>
                  <a:lnTo>
                    <a:pt x="23270" y="915723"/>
                  </a:lnTo>
                  <a:lnTo>
                    <a:pt x="28823" y="894027"/>
                  </a:lnTo>
                  <a:lnTo>
                    <a:pt x="34905" y="872067"/>
                  </a:lnTo>
                  <a:lnTo>
                    <a:pt x="41515" y="850636"/>
                  </a:lnTo>
                  <a:lnTo>
                    <a:pt x="48655" y="829734"/>
                  </a:lnTo>
                  <a:lnTo>
                    <a:pt x="56323" y="808567"/>
                  </a:lnTo>
                  <a:lnTo>
                    <a:pt x="64785" y="787929"/>
                  </a:lnTo>
                  <a:lnTo>
                    <a:pt x="73511" y="767821"/>
                  </a:lnTo>
                  <a:lnTo>
                    <a:pt x="82766" y="747977"/>
                  </a:lnTo>
                  <a:lnTo>
                    <a:pt x="92550" y="728398"/>
                  </a:lnTo>
                  <a:lnTo>
                    <a:pt x="102598" y="709084"/>
                  </a:lnTo>
                  <a:lnTo>
                    <a:pt x="113704" y="690298"/>
                  </a:lnTo>
                  <a:lnTo>
                    <a:pt x="124810" y="671777"/>
                  </a:lnTo>
                  <a:lnTo>
                    <a:pt x="136181" y="653521"/>
                  </a:lnTo>
                  <a:lnTo>
                    <a:pt x="148345" y="635794"/>
                  </a:lnTo>
                  <a:lnTo>
                    <a:pt x="161037" y="618331"/>
                  </a:lnTo>
                  <a:lnTo>
                    <a:pt x="174259" y="601398"/>
                  </a:lnTo>
                  <a:lnTo>
                    <a:pt x="187480" y="585259"/>
                  </a:lnTo>
                  <a:lnTo>
                    <a:pt x="200966" y="569384"/>
                  </a:lnTo>
                  <a:lnTo>
                    <a:pt x="214981" y="553773"/>
                  </a:lnTo>
                  <a:lnTo>
                    <a:pt x="229260" y="538956"/>
                  </a:lnTo>
                  <a:lnTo>
                    <a:pt x="243804" y="524404"/>
                  </a:lnTo>
                  <a:lnTo>
                    <a:pt x="258876" y="510117"/>
                  </a:lnTo>
                  <a:lnTo>
                    <a:pt x="274477" y="496359"/>
                  </a:lnTo>
                  <a:lnTo>
                    <a:pt x="290343" y="483129"/>
                  </a:lnTo>
                  <a:lnTo>
                    <a:pt x="306738" y="470165"/>
                  </a:lnTo>
                  <a:lnTo>
                    <a:pt x="323132" y="457465"/>
                  </a:lnTo>
                  <a:lnTo>
                    <a:pt x="340056" y="445294"/>
                  </a:lnTo>
                  <a:lnTo>
                    <a:pt x="357508" y="433917"/>
                  </a:lnTo>
                  <a:lnTo>
                    <a:pt x="374961" y="422540"/>
                  </a:lnTo>
                  <a:lnTo>
                    <a:pt x="392942" y="411956"/>
                  </a:lnTo>
                  <a:lnTo>
                    <a:pt x="411187" y="401902"/>
                  </a:lnTo>
                  <a:lnTo>
                    <a:pt x="429697" y="392113"/>
                  </a:lnTo>
                  <a:lnTo>
                    <a:pt x="447943" y="383117"/>
                  </a:lnTo>
                  <a:lnTo>
                    <a:pt x="466717" y="374386"/>
                  </a:lnTo>
                  <a:lnTo>
                    <a:pt x="485492" y="366183"/>
                  </a:lnTo>
                  <a:lnTo>
                    <a:pt x="504795" y="358511"/>
                  </a:lnTo>
                  <a:lnTo>
                    <a:pt x="524099" y="351631"/>
                  </a:lnTo>
                  <a:lnTo>
                    <a:pt x="543931" y="344752"/>
                  </a:lnTo>
                  <a:lnTo>
                    <a:pt x="564027" y="338667"/>
                  </a:lnTo>
                  <a:lnTo>
                    <a:pt x="584388" y="333111"/>
                  </a:lnTo>
                  <a:lnTo>
                    <a:pt x="604749" y="327819"/>
                  </a:lnTo>
                  <a:lnTo>
                    <a:pt x="625639" y="323321"/>
                  </a:lnTo>
                  <a:lnTo>
                    <a:pt x="646529" y="319088"/>
                  </a:lnTo>
                  <a:lnTo>
                    <a:pt x="667684" y="315383"/>
                  </a:lnTo>
                  <a:lnTo>
                    <a:pt x="689367" y="312208"/>
                  </a:lnTo>
                  <a:lnTo>
                    <a:pt x="710786" y="309563"/>
                  </a:lnTo>
                  <a:lnTo>
                    <a:pt x="732733" y="307446"/>
                  </a:lnTo>
                  <a:lnTo>
                    <a:pt x="754681" y="306123"/>
                  </a:lnTo>
                  <a:lnTo>
                    <a:pt x="776364" y="305065"/>
                  </a:lnTo>
                  <a:lnTo>
                    <a:pt x="797783" y="304800"/>
                  </a:lnTo>
                  <a:close/>
                  <a:moveTo>
                    <a:pt x="1971872" y="292100"/>
                  </a:moveTo>
                  <a:lnTo>
                    <a:pt x="2122487" y="334433"/>
                  </a:lnTo>
                  <a:lnTo>
                    <a:pt x="1869877" y="587375"/>
                  </a:lnTo>
                  <a:lnTo>
                    <a:pt x="1719262" y="545042"/>
                  </a:lnTo>
                  <a:lnTo>
                    <a:pt x="1971872" y="292100"/>
                  </a:lnTo>
                  <a:close/>
                  <a:moveTo>
                    <a:pt x="1898928" y="190500"/>
                  </a:moveTo>
                  <a:lnTo>
                    <a:pt x="1903425" y="190765"/>
                  </a:lnTo>
                  <a:lnTo>
                    <a:pt x="1907921" y="191560"/>
                  </a:lnTo>
                  <a:lnTo>
                    <a:pt x="1912418" y="192355"/>
                  </a:lnTo>
                  <a:lnTo>
                    <a:pt x="1916650" y="194209"/>
                  </a:lnTo>
                  <a:lnTo>
                    <a:pt x="1920882" y="196064"/>
                  </a:lnTo>
                  <a:lnTo>
                    <a:pt x="1925114" y="198183"/>
                  </a:lnTo>
                  <a:lnTo>
                    <a:pt x="1928818" y="201098"/>
                  </a:lnTo>
                  <a:lnTo>
                    <a:pt x="1932521" y="204542"/>
                  </a:lnTo>
                  <a:lnTo>
                    <a:pt x="1935695" y="208251"/>
                  </a:lnTo>
                  <a:lnTo>
                    <a:pt x="1938604" y="211696"/>
                  </a:lnTo>
                  <a:lnTo>
                    <a:pt x="1940985" y="215670"/>
                  </a:lnTo>
                  <a:lnTo>
                    <a:pt x="1942837" y="219909"/>
                  </a:lnTo>
                  <a:lnTo>
                    <a:pt x="1944159" y="224413"/>
                  </a:lnTo>
                  <a:lnTo>
                    <a:pt x="1945482" y="228917"/>
                  </a:lnTo>
                  <a:lnTo>
                    <a:pt x="1946011" y="233156"/>
                  </a:lnTo>
                  <a:lnTo>
                    <a:pt x="1946275" y="237925"/>
                  </a:lnTo>
                  <a:lnTo>
                    <a:pt x="1946011" y="242430"/>
                  </a:lnTo>
                  <a:lnTo>
                    <a:pt x="1945482" y="246934"/>
                  </a:lnTo>
                  <a:lnTo>
                    <a:pt x="1944159" y="251173"/>
                  </a:lnTo>
                  <a:lnTo>
                    <a:pt x="1942837" y="255677"/>
                  </a:lnTo>
                  <a:lnTo>
                    <a:pt x="1940985" y="259916"/>
                  </a:lnTo>
                  <a:lnTo>
                    <a:pt x="1938604" y="263890"/>
                  </a:lnTo>
                  <a:lnTo>
                    <a:pt x="1935695" y="267864"/>
                  </a:lnTo>
                  <a:lnTo>
                    <a:pt x="1932521" y="271044"/>
                  </a:lnTo>
                  <a:lnTo>
                    <a:pt x="1064661" y="1140336"/>
                  </a:lnTo>
                  <a:lnTo>
                    <a:pt x="1061222" y="1143515"/>
                  </a:lnTo>
                  <a:lnTo>
                    <a:pt x="1057255" y="1146430"/>
                  </a:lnTo>
                  <a:lnTo>
                    <a:pt x="1053287" y="1148814"/>
                  </a:lnTo>
                  <a:lnTo>
                    <a:pt x="1049055" y="1150934"/>
                  </a:lnTo>
                  <a:lnTo>
                    <a:pt x="1044558" y="1152259"/>
                  </a:lnTo>
                  <a:lnTo>
                    <a:pt x="1040326" y="1153318"/>
                  </a:lnTo>
                  <a:lnTo>
                    <a:pt x="1035829" y="1153848"/>
                  </a:lnTo>
                  <a:lnTo>
                    <a:pt x="1031597" y="1154113"/>
                  </a:lnTo>
                  <a:lnTo>
                    <a:pt x="1026571" y="1153848"/>
                  </a:lnTo>
                  <a:lnTo>
                    <a:pt x="1022075" y="1153318"/>
                  </a:lnTo>
                  <a:lnTo>
                    <a:pt x="1018107" y="1152259"/>
                  </a:lnTo>
                  <a:lnTo>
                    <a:pt x="1013610" y="1150934"/>
                  </a:lnTo>
                  <a:lnTo>
                    <a:pt x="1009378" y="1148814"/>
                  </a:lnTo>
                  <a:lnTo>
                    <a:pt x="1005411" y="1146430"/>
                  </a:lnTo>
                  <a:lnTo>
                    <a:pt x="1001443" y="1143515"/>
                  </a:lnTo>
                  <a:lnTo>
                    <a:pt x="998004" y="1140336"/>
                  </a:lnTo>
                  <a:lnTo>
                    <a:pt x="994566" y="1136892"/>
                  </a:lnTo>
                  <a:lnTo>
                    <a:pt x="991921" y="1132917"/>
                  </a:lnTo>
                  <a:lnTo>
                    <a:pt x="989540" y="1128943"/>
                  </a:lnTo>
                  <a:lnTo>
                    <a:pt x="987688" y="1124704"/>
                  </a:lnTo>
                  <a:lnTo>
                    <a:pt x="986101" y="1120465"/>
                  </a:lnTo>
                  <a:lnTo>
                    <a:pt x="985043" y="1115961"/>
                  </a:lnTo>
                  <a:lnTo>
                    <a:pt x="984250" y="1111457"/>
                  </a:lnTo>
                  <a:lnTo>
                    <a:pt x="984250" y="1106953"/>
                  </a:lnTo>
                  <a:lnTo>
                    <a:pt x="984250" y="1102448"/>
                  </a:lnTo>
                  <a:lnTo>
                    <a:pt x="985043" y="1097944"/>
                  </a:lnTo>
                  <a:lnTo>
                    <a:pt x="986101" y="1093440"/>
                  </a:lnTo>
                  <a:lnTo>
                    <a:pt x="987688" y="1089201"/>
                  </a:lnTo>
                  <a:lnTo>
                    <a:pt x="989540" y="1084962"/>
                  </a:lnTo>
                  <a:lnTo>
                    <a:pt x="991921" y="1080723"/>
                  </a:lnTo>
                  <a:lnTo>
                    <a:pt x="994566" y="1077278"/>
                  </a:lnTo>
                  <a:lnTo>
                    <a:pt x="998004" y="1073569"/>
                  </a:lnTo>
                  <a:lnTo>
                    <a:pt x="1865599" y="204542"/>
                  </a:lnTo>
                  <a:lnTo>
                    <a:pt x="1869303" y="201098"/>
                  </a:lnTo>
                  <a:lnTo>
                    <a:pt x="1873270" y="198183"/>
                  </a:lnTo>
                  <a:lnTo>
                    <a:pt x="1877238" y="196064"/>
                  </a:lnTo>
                  <a:lnTo>
                    <a:pt x="1881470" y="194209"/>
                  </a:lnTo>
                  <a:lnTo>
                    <a:pt x="1885438" y="192355"/>
                  </a:lnTo>
                  <a:lnTo>
                    <a:pt x="1889934" y="191560"/>
                  </a:lnTo>
                  <a:lnTo>
                    <a:pt x="1894431" y="190765"/>
                  </a:lnTo>
                  <a:lnTo>
                    <a:pt x="1898928" y="190500"/>
                  </a:lnTo>
                  <a:close/>
                  <a:moveTo>
                    <a:pt x="1813227" y="0"/>
                  </a:moveTo>
                  <a:lnTo>
                    <a:pt x="1855787" y="150615"/>
                  </a:lnTo>
                  <a:lnTo>
                    <a:pt x="1602807" y="403225"/>
                  </a:lnTo>
                  <a:lnTo>
                    <a:pt x="1560512" y="252610"/>
                  </a:lnTo>
                  <a:lnTo>
                    <a:pt x="1813227" y="0"/>
                  </a:lnTo>
                  <a:close/>
                </a:path>
              </a:pathLst>
            </a:custGeom>
            <a:solidFill>
              <a:srgbClr val="4D4D4D"/>
            </a:solidFill>
            <a:ln>
              <a:noFill/>
            </a:ln>
            <a:extLst/>
          </p:spPr>
          <p:txBody>
            <a:bodyPr lIns="71305" tIns="35652" rIns="71305" bIns="35652"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7" name="KSO_Shape"/>
            <p:cNvSpPr>
              <a:spLocks/>
            </p:cNvSpPr>
            <p:nvPr/>
          </p:nvSpPr>
          <p:spPr bwMode="auto">
            <a:xfrm>
              <a:off x="3358932" y="2385449"/>
              <a:ext cx="242937" cy="420000"/>
            </a:xfrm>
            <a:custGeom>
              <a:avLst/>
              <a:gdLst>
                <a:gd name="T0" fmla="*/ 2147483646 w 3864"/>
                <a:gd name="T1" fmla="*/ 1817606605 h 6111"/>
                <a:gd name="T2" fmla="*/ 2147483646 w 3864"/>
                <a:gd name="T3" fmla="*/ 2147483646 h 6111"/>
                <a:gd name="T4" fmla="*/ 2147483646 w 3864"/>
                <a:gd name="T5" fmla="*/ 2147483646 h 6111"/>
                <a:gd name="T6" fmla="*/ 2147483646 w 3864"/>
                <a:gd name="T7" fmla="*/ 2147483646 h 6111"/>
                <a:gd name="T8" fmla="*/ 2147483646 w 3864"/>
                <a:gd name="T9" fmla="*/ 2147483646 h 6111"/>
                <a:gd name="T10" fmla="*/ 2147483646 w 3864"/>
                <a:gd name="T11" fmla="*/ 2147483646 h 6111"/>
                <a:gd name="T12" fmla="*/ 2147483646 w 3864"/>
                <a:gd name="T13" fmla="*/ 2147483646 h 6111"/>
                <a:gd name="T14" fmla="*/ 2147483646 w 3864"/>
                <a:gd name="T15" fmla="*/ 2147483646 h 6111"/>
                <a:gd name="T16" fmla="*/ 2147483646 w 3864"/>
                <a:gd name="T17" fmla="*/ 2147483646 h 6111"/>
                <a:gd name="T18" fmla="*/ 2147483646 w 3864"/>
                <a:gd name="T19" fmla="*/ 2147483646 h 6111"/>
                <a:gd name="T20" fmla="*/ 2147483646 w 3864"/>
                <a:gd name="T21" fmla="*/ 2147483646 h 6111"/>
                <a:gd name="T22" fmla="*/ 2147483646 w 3864"/>
                <a:gd name="T23" fmla="*/ 2147483646 h 6111"/>
                <a:gd name="T24" fmla="*/ 2147483646 w 3864"/>
                <a:gd name="T25" fmla="*/ 2147483646 h 6111"/>
                <a:gd name="T26" fmla="*/ 2147483646 w 3864"/>
                <a:gd name="T27" fmla="*/ 2147483646 h 6111"/>
                <a:gd name="T28" fmla="*/ 2147483646 w 3864"/>
                <a:gd name="T29" fmla="*/ 2147483646 h 6111"/>
                <a:gd name="T30" fmla="*/ 2147483646 w 3864"/>
                <a:gd name="T31" fmla="*/ 2147483646 h 6111"/>
                <a:gd name="T32" fmla="*/ 2147483646 w 3864"/>
                <a:gd name="T33" fmla="*/ 2147483646 h 6111"/>
                <a:gd name="T34" fmla="*/ 2147483646 w 3864"/>
                <a:gd name="T35" fmla="*/ 2147483646 h 6111"/>
                <a:gd name="T36" fmla="*/ 574134261 w 3864"/>
                <a:gd name="T37" fmla="*/ 2147483646 h 6111"/>
                <a:gd name="T38" fmla="*/ 906491754 w 3864"/>
                <a:gd name="T39" fmla="*/ 2147483646 h 6111"/>
                <a:gd name="T40" fmla="*/ 2147483646 w 3864"/>
                <a:gd name="T41" fmla="*/ 2147483646 h 6111"/>
                <a:gd name="T42" fmla="*/ 2147483646 w 3864"/>
                <a:gd name="T43" fmla="*/ 2147483646 h 6111"/>
                <a:gd name="T44" fmla="*/ 2147483646 w 3864"/>
                <a:gd name="T45" fmla="*/ 2147483646 h 6111"/>
                <a:gd name="T46" fmla="*/ 2147483646 w 3864"/>
                <a:gd name="T47" fmla="*/ 1817606605 h 6111"/>
                <a:gd name="T48" fmla="*/ 2147483646 w 3864"/>
                <a:gd name="T49" fmla="*/ 2147483646 h 6111"/>
                <a:gd name="T50" fmla="*/ 2147483646 w 3864"/>
                <a:gd name="T51" fmla="*/ 2147483646 h 6111"/>
                <a:gd name="T52" fmla="*/ 2147483646 w 3864"/>
                <a:gd name="T53" fmla="*/ 2147483646 h 6111"/>
                <a:gd name="T54" fmla="*/ 2147483646 w 3864"/>
                <a:gd name="T55" fmla="*/ 2147483646 h 6111"/>
                <a:gd name="T56" fmla="*/ 2147483646 w 3864"/>
                <a:gd name="T57" fmla="*/ 2147483646 h 6111"/>
                <a:gd name="T58" fmla="*/ 2147483646 w 3864"/>
                <a:gd name="T59" fmla="*/ 2147483646 h 6111"/>
                <a:gd name="T60" fmla="*/ 2147483646 w 3864"/>
                <a:gd name="T61" fmla="*/ 2147483646 h 6111"/>
                <a:gd name="T62" fmla="*/ 2147483646 w 3864"/>
                <a:gd name="T63" fmla="*/ 2147483646 h 6111"/>
                <a:gd name="T64" fmla="*/ 2147483646 w 3864"/>
                <a:gd name="T65" fmla="*/ 2147483646 h 6111"/>
                <a:gd name="T66" fmla="*/ 2147483646 w 3864"/>
                <a:gd name="T67" fmla="*/ 2147483646 h 6111"/>
                <a:gd name="T68" fmla="*/ 2147483646 w 3864"/>
                <a:gd name="T69" fmla="*/ 2147483646 h 6111"/>
                <a:gd name="T70" fmla="*/ 2147483646 w 3864"/>
                <a:gd name="T71" fmla="*/ 2147483646 h 6111"/>
                <a:gd name="T72" fmla="*/ 2147483646 w 3864"/>
                <a:gd name="T73" fmla="*/ 2147483646 h 6111"/>
                <a:gd name="T74" fmla="*/ 2147483646 w 3864"/>
                <a:gd name="T75" fmla="*/ 2147483646 h 6111"/>
                <a:gd name="T76" fmla="*/ 2147483646 w 3864"/>
                <a:gd name="T77" fmla="*/ 2147483646 h 6111"/>
                <a:gd name="T78" fmla="*/ 2147483646 w 3864"/>
                <a:gd name="T79" fmla="*/ 2147483646 h 6111"/>
                <a:gd name="T80" fmla="*/ 2147483646 w 3864"/>
                <a:gd name="T81" fmla="*/ 2147483646 h 6111"/>
                <a:gd name="T82" fmla="*/ 2147483646 w 3864"/>
                <a:gd name="T83" fmla="*/ 2147483646 h 6111"/>
                <a:gd name="T84" fmla="*/ 2147483646 w 3864"/>
                <a:gd name="T85" fmla="*/ 2147483646 h 6111"/>
                <a:gd name="T86" fmla="*/ 2147483646 w 3864"/>
                <a:gd name="T87" fmla="*/ 2147483646 h 6111"/>
                <a:gd name="T88" fmla="*/ 2147483646 w 3864"/>
                <a:gd name="T89" fmla="*/ 2147483646 h 6111"/>
                <a:gd name="T90" fmla="*/ 2147483646 w 3864"/>
                <a:gd name="T91" fmla="*/ 2147483646 h 6111"/>
                <a:gd name="T92" fmla="*/ 2147483646 w 3864"/>
                <a:gd name="T93" fmla="*/ 2147483646 h 6111"/>
                <a:gd name="T94" fmla="*/ 2147483646 w 3864"/>
                <a:gd name="T95" fmla="*/ 2147483646 h 6111"/>
                <a:gd name="T96" fmla="*/ 2147483646 w 3864"/>
                <a:gd name="T97" fmla="*/ 2147483646 h 6111"/>
                <a:gd name="T98" fmla="*/ 2147483646 w 3864"/>
                <a:gd name="T99" fmla="*/ 2147483646 h 6111"/>
                <a:gd name="T100" fmla="*/ 2147483646 w 3864"/>
                <a:gd name="T101" fmla="*/ 2147483646 h 6111"/>
                <a:gd name="T102" fmla="*/ 2147483646 w 3864"/>
                <a:gd name="T103" fmla="*/ 2147483646 h 6111"/>
                <a:gd name="T104" fmla="*/ 2147483646 w 3864"/>
                <a:gd name="T105" fmla="*/ 2147483646 h 6111"/>
                <a:gd name="T106" fmla="*/ 2147483646 w 3864"/>
                <a:gd name="T107" fmla="*/ 2147483646 h 6111"/>
                <a:gd name="T108" fmla="*/ 2147483646 w 3864"/>
                <a:gd name="T109" fmla="*/ 2147483646 h 6111"/>
                <a:gd name="T110" fmla="*/ 2147483646 w 3864"/>
                <a:gd name="T111" fmla="*/ 2147483646 h 6111"/>
                <a:gd name="T112" fmla="*/ 2147483646 w 3864"/>
                <a:gd name="T113" fmla="*/ 2147483646 h 6111"/>
                <a:gd name="T114" fmla="*/ 2147483646 w 3864"/>
                <a:gd name="T115" fmla="*/ 2147483646 h 6111"/>
                <a:gd name="T116" fmla="*/ 2147483646 w 3864"/>
                <a:gd name="T117" fmla="*/ 2147483646 h 6111"/>
                <a:gd name="T118" fmla="*/ 2147483646 w 3864"/>
                <a:gd name="T119" fmla="*/ 2147483646 h 61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6111">
                  <a:moveTo>
                    <a:pt x="1932" y="0"/>
                  </a:moveTo>
                  <a:lnTo>
                    <a:pt x="1932" y="0"/>
                  </a:lnTo>
                  <a:lnTo>
                    <a:pt x="1982" y="0"/>
                  </a:lnTo>
                  <a:lnTo>
                    <a:pt x="2031" y="2"/>
                  </a:lnTo>
                  <a:lnTo>
                    <a:pt x="2081" y="5"/>
                  </a:lnTo>
                  <a:lnTo>
                    <a:pt x="2129" y="9"/>
                  </a:lnTo>
                  <a:lnTo>
                    <a:pt x="2178" y="15"/>
                  </a:lnTo>
                  <a:lnTo>
                    <a:pt x="2226" y="22"/>
                  </a:lnTo>
                  <a:lnTo>
                    <a:pt x="2273" y="30"/>
                  </a:lnTo>
                  <a:lnTo>
                    <a:pt x="2321" y="39"/>
                  </a:lnTo>
                  <a:lnTo>
                    <a:pt x="2367" y="48"/>
                  </a:lnTo>
                  <a:lnTo>
                    <a:pt x="2415" y="60"/>
                  </a:lnTo>
                  <a:lnTo>
                    <a:pt x="2460" y="73"/>
                  </a:lnTo>
                  <a:lnTo>
                    <a:pt x="2507" y="87"/>
                  </a:lnTo>
                  <a:lnTo>
                    <a:pt x="2551" y="101"/>
                  </a:lnTo>
                  <a:lnTo>
                    <a:pt x="2596" y="117"/>
                  </a:lnTo>
                  <a:lnTo>
                    <a:pt x="2640" y="133"/>
                  </a:lnTo>
                  <a:lnTo>
                    <a:pt x="2683" y="152"/>
                  </a:lnTo>
                  <a:lnTo>
                    <a:pt x="2727" y="170"/>
                  </a:lnTo>
                  <a:lnTo>
                    <a:pt x="2769" y="190"/>
                  </a:lnTo>
                  <a:lnTo>
                    <a:pt x="2811" y="211"/>
                  </a:lnTo>
                  <a:lnTo>
                    <a:pt x="2853" y="233"/>
                  </a:lnTo>
                  <a:lnTo>
                    <a:pt x="2893" y="255"/>
                  </a:lnTo>
                  <a:lnTo>
                    <a:pt x="2934" y="279"/>
                  </a:lnTo>
                  <a:lnTo>
                    <a:pt x="2973" y="304"/>
                  </a:lnTo>
                  <a:lnTo>
                    <a:pt x="3012" y="329"/>
                  </a:lnTo>
                  <a:lnTo>
                    <a:pt x="3050" y="356"/>
                  </a:lnTo>
                  <a:lnTo>
                    <a:pt x="3087" y="383"/>
                  </a:lnTo>
                  <a:lnTo>
                    <a:pt x="3124" y="412"/>
                  </a:lnTo>
                  <a:lnTo>
                    <a:pt x="3160" y="441"/>
                  </a:lnTo>
                  <a:lnTo>
                    <a:pt x="3196" y="471"/>
                  </a:lnTo>
                  <a:lnTo>
                    <a:pt x="3231" y="501"/>
                  </a:lnTo>
                  <a:lnTo>
                    <a:pt x="3265" y="532"/>
                  </a:lnTo>
                  <a:lnTo>
                    <a:pt x="3297" y="565"/>
                  </a:lnTo>
                  <a:lnTo>
                    <a:pt x="3330" y="599"/>
                  </a:lnTo>
                  <a:lnTo>
                    <a:pt x="3362" y="632"/>
                  </a:lnTo>
                  <a:lnTo>
                    <a:pt x="3393" y="667"/>
                  </a:lnTo>
                  <a:lnTo>
                    <a:pt x="3423" y="702"/>
                  </a:lnTo>
                  <a:lnTo>
                    <a:pt x="3452" y="739"/>
                  </a:lnTo>
                  <a:lnTo>
                    <a:pt x="3480" y="775"/>
                  </a:lnTo>
                  <a:lnTo>
                    <a:pt x="3507" y="813"/>
                  </a:lnTo>
                  <a:lnTo>
                    <a:pt x="3534" y="852"/>
                  </a:lnTo>
                  <a:lnTo>
                    <a:pt x="3560" y="890"/>
                  </a:lnTo>
                  <a:lnTo>
                    <a:pt x="3584" y="930"/>
                  </a:lnTo>
                  <a:lnTo>
                    <a:pt x="3607" y="970"/>
                  </a:lnTo>
                  <a:lnTo>
                    <a:pt x="3631" y="1011"/>
                  </a:lnTo>
                  <a:lnTo>
                    <a:pt x="3653" y="1051"/>
                  </a:lnTo>
                  <a:lnTo>
                    <a:pt x="3674" y="1094"/>
                  </a:lnTo>
                  <a:lnTo>
                    <a:pt x="3693" y="1136"/>
                  </a:lnTo>
                  <a:lnTo>
                    <a:pt x="3712" y="1179"/>
                  </a:lnTo>
                  <a:lnTo>
                    <a:pt x="3729" y="1223"/>
                  </a:lnTo>
                  <a:lnTo>
                    <a:pt x="3747" y="1267"/>
                  </a:lnTo>
                  <a:lnTo>
                    <a:pt x="3762" y="1312"/>
                  </a:lnTo>
                  <a:lnTo>
                    <a:pt x="3777" y="1357"/>
                  </a:lnTo>
                  <a:lnTo>
                    <a:pt x="3791" y="1402"/>
                  </a:lnTo>
                  <a:lnTo>
                    <a:pt x="3802" y="1449"/>
                  </a:lnTo>
                  <a:lnTo>
                    <a:pt x="3814" y="1495"/>
                  </a:lnTo>
                  <a:lnTo>
                    <a:pt x="3824" y="1543"/>
                  </a:lnTo>
                  <a:lnTo>
                    <a:pt x="3834" y="1589"/>
                  </a:lnTo>
                  <a:lnTo>
                    <a:pt x="3842" y="1638"/>
                  </a:lnTo>
                  <a:lnTo>
                    <a:pt x="3848" y="1685"/>
                  </a:lnTo>
                  <a:lnTo>
                    <a:pt x="3853" y="1734"/>
                  </a:lnTo>
                  <a:lnTo>
                    <a:pt x="3858" y="1783"/>
                  </a:lnTo>
                  <a:lnTo>
                    <a:pt x="3862" y="1832"/>
                  </a:lnTo>
                  <a:lnTo>
                    <a:pt x="3863" y="1882"/>
                  </a:lnTo>
                  <a:lnTo>
                    <a:pt x="3864" y="1932"/>
                  </a:lnTo>
                  <a:lnTo>
                    <a:pt x="3863" y="1999"/>
                  </a:lnTo>
                  <a:lnTo>
                    <a:pt x="3859" y="2065"/>
                  </a:lnTo>
                  <a:lnTo>
                    <a:pt x="3853" y="2130"/>
                  </a:lnTo>
                  <a:lnTo>
                    <a:pt x="3845" y="2195"/>
                  </a:lnTo>
                  <a:lnTo>
                    <a:pt x="3836" y="2260"/>
                  </a:lnTo>
                  <a:lnTo>
                    <a:pt x="3823" y="2324"/>
                  </a:lnTo>
                  <a:lnTo>
                    <a:pt x="3809" y="2387"/>
                  </a:lnTo>
                  <a:lnTo>
                    <a:pt x="3793" y="2449"/>
                  </a:lnTo>
                  <a:lnTo>
                    <a:pt x="3776" y="2511"/>
                  </a:lnTo>
                  <a:lnTo>
                    <a:pt x="3755" y="2571"/>
                  </a:lnTo>
                  <a:lnTo>
                    <a:pt x="3733" y="2631"/>
                  </a:lnTo>
                  <a:lnTo>
                    <a:pt x="3709" y="2690"/>
                  </a:lnTo>
                  <a:lnTo>
                    <a:pt x="3683" y="2747"/>
                  </a:lnTo>
                  <a:lnTo>
                    <a:pt x="3656" y="2804"/>
                  </a:lnTo>
                  <a:lnTo>
                    <a:pt x="3626" y="2859"/>
                  </a:lnTo>
                  <a:lnTo>
                    <a:pt x="3596" y="2914"/>
                  </a:lnTo>
                  <a:lnTo>
                    <a:pt x="3566" y="2963"/>
                  </a:lnTo>
                  <a:lnTo>
                    <a:pt x="3534" y="3011"/>
                  </a:lnTo>
                  <a:lnTo>
                    <a:pt x="3502" y="3058"/>
                  </a:lnTo>
                  <a:lnTo>
                    <a:pt x="3467" y="3103"/>
                  </a:lnTo>
                  <a:lnTo>
                    <a:pt x="3432" y="3148"/>
                  </a:lnTo>
                  <a:lnTo>
                    <a:pt x="3395" y="3193"/>
                  </a:lnTo>
                  <a:lnTo>
                    <a:pt x="3358" y="3234"/>
                  </a:lnTo>
                  <a:lnTo>
                    <a:pt x="3318" y="3276"/>
                  </a:lnTo>
                  <a:lnTo>
                    <a:pt x="3278" y="3317"/>
                  </a:lnTo>
                  <a:lnTo>
                    <a:pt x="3237" y="3356"/>
                  </a:lnTo>
                  <a:lnTo>
                    <a:pt x="3194" y="3393"/>
                  </a:lnTo>
                  <a:lnTo>
                    <a:pt x="3150" y="3431"/>
                  </a:lnTo>
                  <a:lnTo>
                    <a:pt x="3106" y="3465"/>
                  </a:lnTo>
                  <a:lnTo>
                    <a:pt x="3059" y="3500"/>
                  </a:lnTo>
                  <a:lnTo>
                    <a:pt x="3013" y="3533"/>
                  </a:lnTo>
                  <a:lnTo>
                    <a:pt x="2965" y="3564"/>
                  </a:lnTo>
                  <a:lnTo>
                    <a:pt x="2965" y="3763"/>
                  </a:lnTo>
                  <a:lnTo>
                    <a:pt x="3040" y="3756"/>
                  </a:lnTo>
                  <a:lnTo>
                    <a:pt x="3184" y="3744"/>
                  </a:lnTo>
                  <a:lnTo>
                    <a:pt x="3240" y="3879"/>
                  </a:lnTo>
                  <a:lnTo>
                    <a:pt x="3257" y="3921"/>
                  </a:lnTo>
                  <a:lnTo>
                    <a:pt x="3272" y="3961"/>
                  </a:lnTo>
                  <a:lnTo>
                    <a:pt x="3283" y="4003"/>
                  </a:lnTo>
                  <a:lnTo>
                    <a:pt x="3293" y="4044"/>
                  </a:lnTo>
                  <a:lnTo>
                    <a:pt x="3301" y="4084"/>
                  </a:lnTo>
                  <a:lnTo>
                    <a:pt x="3305" y="4125"/>
                  </a:lnTo>
                  <a:lnTo>
                    <a:pt x="3309" y="4166"/>
                  </a:lnTo>
                  <a:lnTo>
                    <a:pt x="3310" y="4206"/>
                  </a:lnTo>
                  <a:lnTo>
                    <a:pt x="3309" y="4248"/>
                  </a:lnTo>
                  <a:lnTo>
                    <a:pt x="3305" y="4289"/>
                  </a:lnTo>
                  <a:lnTo>
                    <a:pt x="3300" y="4329"/>
                  </a:lnTo>
                  <a:lnTo>
                    <a:pt x="3292" y="4370"/>
                  </a:lnTo>
                  <a:lnTo>
                    <a:pt x="3282" y="4409"/>
                  </a:lnTo>
                  <a:lnTo>
                    <a:pt x="3269" y="4449"/>
                  </a:lnTo>
                  <a:lnTo>
                    <a:pt x="3256" y="4487"/>
                  </a:lnTo>
                  <a:lnTo>
                    <a:pt x="3239" y="4527"/>
                  </a:lnTo>
                  <a:lnTo>
                    <a:pt x="3224" y="4560"/>
                  </a:lnTo>
                  <a:lnTo>
                    <a:pt x="3240" y="4600"/>
                  </a:lnTo>
                  <a:lnTo>
                    <a:pt x="3257" y="4642"/>
                  </a:lnTo>
                  <a:lnTo>
                    <a:pt x="3272" y="4682"/>
                  </a:lnTo>
                  <a:lnTo>
                    <a:pt x="3283" y="4724"/>
                  </a:lnTo>
                  <a:lnTo>
                    <a:pt x="3293" y="4765"/>
                  </a:lnTo>
                  <a:lnTo>
                    <a:pt x="3301" y="4805"/>
                  </a:lnTo>
                  <a:lnTo>
                    <a:pt x="3305" y="4846"/>
                  </a:lnTo>
                  <a:lnTo>
                    <a:pt x="3309" y="4888"/>
                  </a:lnTo>
                  <a:lnTo>
                    <a:pt x="3310" y="4927"/>
                  </a:lnTo>
                  <a:lnTo>
                    <a:pt x="3309" y="4969"/>
                  </a:lnTo>
                  <a:lnTo>
                    <a:pt x="3305" y="5010"/>
                  </a:lnTo>
                  <a:lnTo>
                    <a:pt x="3300" y="5050"/>
                  </a:lnTo>
                  <a:lnTo>
                    <a:pt x="3292" y="5091"/>
                  </a:lnTo>
                  <a:lnTo>
                    <a:pt x="3282" y="5130"/>
                  </a:lnTo>
                  <a:lnTo>
                    <a:pt x="3269" y="5170"/>
                  </a:lnTo>
                  <a:lnTo>
                    <a:pt x="3256" y="5209"/>
                  </a:lnTo>
                  <a:lnTo>
                    <a:pt x="3239" y="5248"/>
                  </a:lnTo>
                  <a:lnTo>
                    <a:pt x="3191" y="5356"/>
                  </a:lnTo>
                  <a:lnTo>
                    <a:pt x="3073" y="5366"/>
                  </a:lnTo>
                  <a:lnTo>
                    <a:pt x="886" y="5559"/>
                  </a:lnTo>
                  <a:lnTo>
                    <a:pt x="735" y="5573"/>
                  </a:lnTo>
                  <a:lnTo>
                    <a:pt x="681" y="5430"/>
                  </a:lnTo>
                  <a:lnTo>
                    <a:pt x="668" y="5395"/>
                  </a:lnTo>
                  <a:lnTo>
                    <a:pt x="656" y="5359"/>
                  </a:lnTo>
                  <a:lnTo>
                    <a:pt x="646" y="5323"/>
                  </a:lnTo>
                  <a:lnTo>
                    <a:pt x="636" y="5286"/>
                  </a:lnTo>
                  <a:lnTo>
                    <a:pt x="628" y="5249"/>
                  </a:lnTo>
                  <a:lnTo>
                    <a:pt x="623" y="5210"/>
                  </a:lnTo>
                  <a:lnTo>
                    <a:pt x="618" y="5172"/>
                  </a:lnTo>
                  <a:lnTo>
                    <a:pt x="616" y="5133"/>
                  </a:lnTo>
                  <a:lnTo>
                    <a:pt x="614" y="5091"/>
                  </a:lnTo>
                  <a:lnTo>
                    <a:pt x="617" y="5049"/>
                  </a:lnTo>
                  <a:lnTo>
                    <a:pt x="621" y="5006"/>
                  </a:lnTo>
                  <a:lnTo>
                    <a:pt x="628" y="4963"/>
                  </a:lnTo>
                  <a:lnTo>
                    <a:pt x="633" y="4941"/>
                  </a:lnTo>
                  <a:lnTo>
                    <a:pt x="638" y="4919"/>
                  </a:lnTo>
                  <a:lnTo>
                    <a:pt x="645" y="4897"/>
                  </a:lnTo>
                  <a:lnTo>
                    <a:pt x="652" y="4875"/>
                  </a:lnTo>
                  <a:lnTo>
                    <a:pt x="659" y="4853"/>
                  </a:lnTo>
                  <a:lnTo>
                    <a:pt x="668" y="4831"/>
                  </a:lnTo>
                  <a:lnTo>
                    <a:pt x="677" y="4808"/>
                  </a:lnTo>
                  <a:lnTo>
                    <a:pt x="688" y="4786"/>
                  </a:lnTo>
                  <a:lnTo>
                    <a:pt x="700" y="4759"/>
                  </a:lnTo>
                  <a:lnTo>
                    <a:pt x="681" y="4709"/>
                  </a:lnTo>
                  <a:lnTo>
                    <a:pt x="668" y="4674"/>
                  </a:lnTo>
                  <a:lnTo>
                    <a:pt x="656" y="4638"/>
                  </a:lnTo>
                  <a:lnTo>
                    <a:pt x="646" y="4602"/>
                  </a:lnTo>
                  <a:lnTo>
                    <a:pt x="636" y="4565"/>
                  </a:lnTo>
                  <a:lnTo>
                    <a:pt x="628" y="4528"/>
                  </a:lnTo>
                  <a:lnTo>
                    <a:pt x="623" y="4489"/>
                  </a:lnTo>
                  <a:lnTo>
                    <a:pt x="618" y="4451"/>
                  </a:lnTo>
                  <a:lnTo>
                    <a:pt x="616" y="4412"/>
                  </a:lnTo>
                  <a:lnTo>
                    <a:pt x="614" y="4370"/>
                  </a:lnTo>
                  <a:lnTo>
                    <a:pt x="617" y="4327"/>
                  </a:lnTo>
                  <a:lnTo>
                    <a:pt x="621" y="4285"/>
                  </a:lnTo>
                  <a:lnTo>
                    <a:pt x="628" y="4242"/>
                  </a:lnTo>
                  <a:lnTo>
                    <a:pt x="633" y="4220"/>
                  </a:lnTo>
                  <a:lnTo>
                    <a:pt x="638" y="4198"/>
                  </a:lnTo>
                  <a:lnTo>
                    <a:pt x="645" y="4176"/>
                  </a:lnTo>
                  <a:lnTo>
                    <a:pt x="652" y="4154"/>
                  </a:lnTo>
                  <a:lnTo>
                    <a:pt x="659" y="4132"/>
                  </a:lnTo>
                  <a:lnTo>
                    <a:pt x="668" y="4110"/>
                  </a:lnTo>
                  <a:lnTo>
                    <a:pt x="677" y="4087"/>
                  </a:lnTo>
                  <a:lnTo>
                    <a:pt x="688" y="4064"/>
                  </a:lnTo>
                  <a:lnTo>
                    <a:pt x="736" y="3960"/>
                  </a:lnTo>
                  <a:lnTo>
                    <a:pt x="851" y="3950"/>
                  </a:lnTo>
                  <a:lnTo>
                    <a:pt x="934" y="3943"/>
                  </a:lnTo>
                  <a:lnTo>
                    <a:pt x="934" y="3586"/>
                  </a:lnTo>
                  <a:lnTo>
                    <a:pt x="885" y="3555"/>
                  </a:lnTo>
                  <a:lnTo>
                    <a:pt x="836" y="3522"/>
                  </a:lnTo>
                  <a:lnTo>
                    <a:pt x="789" y="3489"/>
                  </a:lnTo>
                  <a:lnTo>
                    <a:pt x="742" y="3454"/>
                  </a:lnTo>
                  <a:lnTo>
                    <a:pt x="697" y="3417"/>
                  </a:lnTo>
                  <a:lnTo>
                    <a:pt x="653" y="3378"/>
                  </a:lnTo>
                  <a:lnTo>
                    <a:pt x="610" y="3340"/>
                  </a:lnTo>
                  <a:lnTo>
                    <a:pt x="568" y="3299"/>
                  </a:lnTo>
                  <a:lnTo>
                    <a:pt x="527" y="3258"/>
                  </a:lnTo>
                  <a:lnTo>
                    <a:pt x="488" y="3215"/>
                  </a:lnTo>
                  <a:lnTo>
                    <a:pt x="450" y="3170"/>
                  </a:lnTo>
                  <a:lnTo>
                    <a:pt x="414" y="3125"/>
                  </a:lnTo>
                  <a:lnTo>
                    <a:pt x="378" y="3079"/>
                  </a:lnTo>
                  <a:lnTo>
                    <a:pt x="344" y="3031"/>
                  </a:lnTo>
                  <a:lnTo>
                    <a:pt x="311" y="2982"/>
                  </a:lnTo>
                  <a:lnTo>
                    <a:pt x="280" y="2934"/>
                  </a:lnTo>
                  <a:lnTo>
                    <a:pt x="248" y="2878"/>
                  </a:lnTo>
                  <a:lnTo>
                    <a:pt x="217" y="2821"/>
                  </a:lnTo>
                  <a:lnTo>
                    <a:pt x="188" y="2763"/>
                  </a:lnTo>
                  <a:lnTo>
                    <a:pt x="162" y="2705"/>
                  </a:lnTo>
                  <a:lnTo>
                    <a:pt x="136" y="2644"/>
                  </a:lnTo>
                  <a:lnTo>
                    <a:pt x="113" y="2584"/>
                  </a:lnTo>
                  <a:lnTo>
                    <a:pt x="92" y="2523"/>
                  </a:lnTo>
                  <a:lnTo>
                    <a:pt x="73" y="2460"/>
                  </a:lnTo>
                  <a:lnTo>
                    <a:pt x="56" y="2396"/>
                  </a:lnTo>
                  <a:lnTo>
                    <a:pt x="42" y="2332"/>
                  </a:lnTo>
                  <a:lnTo>
                    <a:pt x="29" y="2267"/>
                  </a:lnTo>
                  <a:lnTo>
                    <a:pt x="19" y="2201"/>
                  </a:lnTo>
                  <a:lnTo>
                    <a:pt x="11" y="2135"/>
                  </a:lnTo>
                  <a:lnTo>
                    <a:pt x="5" y="2067"/>
                  </a:lnTo>
                  <a:lnTo>
                    <a:pt x="1" y="2000"/>
                  </a:lnTo>
                  <a:lnTo>
                    <a:pt x="0" y="1932"/>
                  </a:lnTo>
                  <a:lnTo>
                    <a:pt x="0" y="1882"/>
                  </a:lnTo>
                  <a:lnTo>
                    <a:pt x="3" y="1832"/>
                  </a:lnTo>
                  <a:lnTo>
                    <a:pt x="5" y="1783"/>
                  </a:lnTo>
                  <a:lnTo>
                    <a:pt x="10" y="1734"/>
                  </a:lnTo>
                  <a:lnTo>
                    <a:pt x="15" y="1685"/>
                  </a:lnTo>
                  <a:lnTo>
                    <a:pt x="22" y="1638"/>
                  </a:lnTo>
                  <a:lnTo>
                    <a:pt x="30" y="1589"/>
                  </a:lnTo>
                  <a:lnTo>
                    <a:pt x="39" y="1543"/>
                  </a:lnTo>
                  <a:lnTo>
                    <a:pt x="49" y="1495"/>
                  </a:lnTo>
                  <a:lnTo>
                    <a:pt x="61" y="1449"/>
                  </a:lnTo>
                  <a:lnTo>
                    <a:pt x="73" y="1402"/>
                  </a:lnTo>
                  <a:lnTo>
                    <a:pt x="86" y="1357"/>
                  </a:lnTo>
                  <a:lnTo>
                    <a:pt x="101" y="1312"/>
                  </a:lnTo>
                  <a:lnTo>
                    <a:pt x="118" y="1267"/>
                  </a:lnTo>
                  <a:lnTo>
                    <a:pt x="134" y="1223"/>
                  </a:lnTo>
                  <a:lnTo>
                    <a:pt x="151" y="1179"/>
                  </a:lnTo>
                  <a:lnTo>
                    <a:pt x="171" y="1136"/>
                  </a:lnTo>
                  <a:lnTo>
                    <a:pt x="191" y="1094"/>
                  </a:lnTo>
                  <a:lnTo>
                    <a:pt x="212" y="1051"/>
                  </a:lnTo>
                  <a:lnTo>
                    <a:pt x="232" y="1011"/>
                  </a:lnTo>
                  <a:lnTo>
                    <a:pt x="256" y="970"/>
                  </a:lnTo>
                  <a:lnTo>
                    <a:pt x="279" y="930"/>
                  </a:lnTo>
                  <a:lnTo>
                    <a:pt x="304" y="890"/>
                  </a:lnTo>
                  <a:lnTo>
                    <a:pt x="330" y="852"/>
                  </a:lnTo>
                  <a:lnTo>
                    <a:pt x="357" y="813"/>
                  </a:lnTo>
                  <a:lnTo>
                    <a:pt x="383" y="775"/>
                  </a:lnTo>
                  <a:lnTo>
                    <a:pt x="411" y="739"/>
                  </a:lnTo>
                  <a:lnTo>
                    <a:pt x="441" y="702"/>
                  </a:lnTo>
                  <a:lnTo>
                    <a:pt x="470" y="667"/>
                  </a:lnTo>
                  <a:lnTo>
                    <a:pt x="502" y="632"/>
                  </a:lnTo>
                  <a:lnTo>
                    <a:pt x="533" y="599"/>
                  </a:lnTo>
                  <a:lnTo>
                    <a:pt x="566" y="565"/>
                  </a:lnTo>
                  <a:lnTo>
                    <a:pt x="599" y="532"/>
                  </a:lnTo>
                  <a:lnTo>
                    <a:pt x="633" y="501"/>
                  </a:lnTo>
                  <a:lnTo>
                    <a:pt x="668" y="471"/>
                  </a:lnTo>
                  <a:lnTo>
                    <a:pt x="703" y="441"/>
                  </a:lnTo>
                  <a:lnTo>
                    <a:pt x="739" y="412"/>
                  </a:lnTo>
                  <a:lnTo>
                    <a:pt x="776" y="383"/>
                  </a:lnTo>
                  <a:lnTo>
                    <a:pt x="813" y="356"/>
                  </a:lnTo>
                  <a:lnTo>
                    <a:pt x="851" y="329"/>
                  </a:lnTo>
                  <a:lnTo>
                    <a:pt x="891" y="304"/>
                  </a:lnTo>
                  <a:lnTo>
                    <a:pt x="930" y="279"/>
                  </a:lnTo>
                  <a:lnTo>
                    <a:pt x="970" y="255"/>
                  </a:lnTo>
                  <a:lnTo>
                    <a:pt x="1010" y="233"/>
                  </a:lnTo>
                  <a:lnTo>
                    <a:pt x="1052" y="211"/>
                  </a:lnTo>
                  <a:lnTo>
                    <a:pt x="1094" y="190"/>
                  </a:lnTo>
                  <a:lnTo>
                    <a:pt x="1137" y="170"/>
                  </a:lnTo>
                  <a:lnTo>
                    <a:pt x="1180" y="152"/>
                  </a:lnTo>
                  <a:lnTo>
                    <a:pt x="1224" y="133"/>
                  </a:lnTo>
                  <a:lnTo>
                    <a:pt x="1268" y="117"/>
                  </a:lnTo>
                  <a:lnTo>
                    <a:pt x="1312" y="101"/>
                  </a:lnTo>
                  <a:lnTo>
                    <a:pt x="1357" y="87"/>
                  </a:lnTo>
                  <a:lnTo>
                    <a:pt x="1403" y="73"/>
                  </a:lnTo>
                  <a:lnTo>
                    <a:pt x="1449" y="60"/>
                  </a:lnTo>
                  <a:lnTo>
                    <a:pt x="1496" y="48"/>
                  </a:lnTo>
                  <a:lnTo>
                    <a:pt x="1542" y="39"/>
                  </a:lnTo>
                  <a:lnTo>
                    <a:pt x="1590" y="30"/>
                  </a:lnTo>
                  <a:lnTo>
                    <a:pt x="1637" y="22"/>
                  </a:lnTo>
                  <a:lnTo>
                    <a:pt x="1686" y="15"/>
                  </a:lnTo>
                  <a:lnTo>
                    <a:pt x="1735" y="9"/>
                  </a:lnTo>
                  <a:lnTo>
                    <a:pt x="1783" y="5"/>
                  </a:lnTo>
                  <a:lnTo>
                    <a:pt x="1832" y="2"/>
                  </a:lnTo>
                  <a:lnTo>
                    <a:pt x="1882" y="0"/>
                  </a:lnTo>
                  <a:lnTo>
                    <a:pt x="1932" y="0"/>
                  </a:lnTo>
                  <a:close/>
                  <a:moveTo>
                    <a:pt x="1507" y="2300"/>
                  </a:moveTo>
                  <a:lnTo>
                    <a:pt x="1507" y="2300"/>
                  </a:lnTo>
                  <a:lnTo>
                    <a:pt x="1533" y="2310"/>
                  </a:lnTo>
                  <a:lnTo>
                    <a:pt x="1557" y="2318"/>
                  </a:lnTo>
                  <a:lnTo>
                    <a:pt x="1569" y="2321"/>
                  </a:lnTo>
                  <a:lnTo>
                    <a:pt x="1580" y="2323"/>
                  </a:lnTo>
                  <a:lnTo>
                    <a:pt x="1592" y="2324"/>
                  </a:lnTo>
                  <a:lnTo>
                    <a:pt x="1604" y="2324"/>
                  </a:lnTo>
                  <a:lnTo>
                    <a:pt x="1619" y="2324"/>
                  </a:lnTo>
                  <a:lnTo>
                    <a:pt x="1633" y="2322"/>
                  </a:lnTo>
                  <a:lnTo>
                    <a:pt x="1648" y="2318"/>
                  </a:lnTo>
                  <a:lnTo>
                    <a:pt x="1663" y="2314"/>
                  </a:lnTo>
                  <a:lnTo>
                    <a:pt x="1677" y="2308"/>
                  </a:lnTo>
                  <a:lnTo>
                    <a:pt x="1691" y="2300"/>
                  </a:lnTo>
                  <a:lnTo>
                    <a:pt x="1705" y="2289"/>
                  </a:lnTo>
                  <a:lnTo>
                    <a:pt x="1718" y="2279"/>
                  </a:lnTo>
                  <a:lnTo>
                    <a:pt x="1750" y="2251"/>
                  </a:lnTo>
                  <a:lnTo>
                    <a:pt x="1782" y="2276"/>
                  </a:lnTo>
                  <a:lnTo>
                    <a:pt x="1801" y="2290"/>
                  </a:lnTo>
                  <a:lnTo>
                    <a:pt x="1819" y="2303"/>
                  </a:lnTo>
                  <a:lnTo>
                    <a:pt x="1838" y="2314"/>
                  </a:lnTo>
                  <a:lnTo>
                    <a:pt x="1855" y="2323"/>
                  </a:lnTo>
                  <a:lnTo>
                    <a:pt x="1873" y="2330"/>
                  </a:lnTo>
                  <a:lnTo>
                    <a:pt x="1890" y="2336"/>
                  </a:lnTo>
                  <a:lnTo>
                    <a:pt x="1908" y="2339"/>
                  </a:lnTo>
                  <a:lnTo>
                    <a:pt x="1924" y="2340"/>
                  </a:lnTo>
                  <a:lnTo>
                    <a:pt x="1939" y="2340"/>
                  </a:lnTo>
                  <a:lnTo>
                    <a:pt x="1954" y="2338"/>
                  </a:lnTo>
                  <a:lnTo>
                    <a:pt x="1969" y="2333"/>
                  </a:lnTo>
                  <a:lnTo>
                    <a:pt x="1984" y="2328"/>
                  </a:lnTo>
                  <a:lnTo>
                    <a:pt x="1999" y="2319"/>
                  </a:lnTo>
                  <a:lnTo>
                    <a:pt x="2013" y="2309"/>
                  </a:lnTo>
                  <a:lnTo>
                    <a:pt x="2028" y="2296"/>
                  </a:lnTo>
                  <a:lnTo>
                    <a:pt x="2044" y="2282"/>
                  </a:lnTo>
                  <a:lnTo>
                    <a:pt x="2077" y="2246"/>
                  </a:lnTo>
                  <a:lnTo>
                    <a:pt x="2113" y="2279"/>
                  </a:lnTo>
                  <a:lnTo>
                    <a:pt x="2134" y="2295"/>
                  </a:lnTo>
                  <a:lnTo>
                    <a:pt x="2154" y="2308"/>
                  </a:lnTo>
                  <a:lnTo>
                    <a:pt x="2175" y="2319"/>
                  </a:lnTo>
                  <a:lnTo>
                    <a:pt x="2194" y="2326"/>
                  </a:lnTo>
                  <a:lnTo>
                    <a:pt x="2215" y="2332"/>
                  </a:lnTo>
                  <a:lnTo>
                    <a:pt x="2235" y="2336"/>
                  </a:lnTo>
                  <a:lnTo>
                    <a:pt x="2255" y="2337"/>
                  </a:lnTo>
                  <a:lnTo>
                    <a:pt x="2275" y="2336"/>
                  </a:lnTo>
                  <a:lnTo>
                    <a:pt x="2291" y="2333"/>
                  </a:lnTo>
                  <a:lnTo>
                    <a:pt x="2308" y="2330"/>
                  </a:lnTo>
                  <a:lnTo>
                    <a:pt x="2324" y="2325"/>
                  </a:lnTo>
                  <a:lnTo>
                    <a:pt x="2342" y="2319"/>
                  </a:lnTo>
                  <a:lnTo>
                    <a:pt x="2359" y="2314"/>
                  </a:lnTo>
                  <a:lnTo>
                    <a:pt x="2377" y="2307"/>
                  </a:lnTo>
                  <a:lnTo>
                    <a:pt x="2412" y="2290"/>
                  </a:lnTo>
                  <a:lnTo>
                    <a:pt x="2484" y="2175"/>
                  </a:lnTo>
                  <a:lnTo>
                    <a:pt x="2653" y="2281"/>
                  </a:lnTo>
                  <a:lnTo>
                    <a:pt x="2239" y="2948"/>
                  </a:lnTo>
                  <a:lnTo>
                    <a:pt x="2239" y="3826"/>
                  </a:lnTo>
                  <a:lnTo>
                    <a:pt x="2564" y="3799"/>
                  </a:lnTo>
                  <a:lnTo>
                    <a:pt x="2564" y="3450"/>
                  </a:lnTo>
                  <a:lnTo>
                    <a:pt x="2564" y="3332"/>
                  </a:lnTo>
                  <a:lnTo>
                    <a:pt x="2668" y="3274"/>
                  </a:lnTo>
                  <a:lnTo>
                    <a:pt x="2712" y="3248"/>
                  </a:lnTo>
                  <a:lnTo>
                    <a:pt x="2756" y="3222"/>
                  </a:lnTo>
                  <a:lnTo>
                    <a:pt x="2799" y="3194"/>
                  </a:lnTo>
                  <a:lnTo>
                    <a:pt x="2841" y="3163"/>
                  </a:lnTo>
                  <a:lnTo>
                    <a:pt x="2882" y="3132"/>
                  </a:lnTo>
                  <a:lnTo>
                    <a:pt x="2921" y="3100"/>
                  </a:lnTo>
                  <a:lnTo>
                    <a:pt x="2960" y="3066"/>
                  </a:lnTo>
                  <a:lnTo>
                    <a:pt x="2997" y="3031"/>
                  </a:lnTo>
                  <a:lnTo>
                    <a:pt x="3033" y="2995"/>
                  </a:lnTo>
                  <a:lnTo>
                    <a:pt x="3067" y="2958"/>
                  </a:lnTo>
                  <a:lnTo>
                    <a:pt x="3101" y="2918"/>
                  </a:lnTo>
                  <a:lnTo>
                    <a:pt x="3134" y="2879"/>
                  </a:lnTo>
                  <a:lnTo>
                    <a:pt x="3165" y="2838"/>
                  </a:lnTo>
                  <a:lnTo>
                    <a:pt x="3195" y="2797"/>
                  </a:lnTo>
                  <a:lnTo>
                    <a:pt x="3223" y="2754"/>
                  </a:lnTo>
                  <a:lnTo>
                    <a:pt x="3250" y="2711"/>
                  </a:lnTo>
                  <a:lnTo>
                    <a:pt x="3275" y="2667"/>
                  </a:lnTo>
                  <a:lnTo>
                    <a:pt x="3299" y="2624"/>
                  </a:lnTo>
                  <a:lnTo>
                    <a:pt x="3319" y="2578"/>
                  </a:lnTo>
                  <a:lnTo>
                    <a:pt x="3340" y="2533"/>
                  </a:lnTo>
                  <a:lnTo>
                    <a:pt x="3359" y="2487"/>
                  </a:lnTo>
                  <a:lnTo>
                    <a:pt x="3376" y="2439"/>
                  </a:lnTo>
                  <a:lnTo>
                    <a:pt x="3393" y="2391"/>
                  </a:lnTo>
                  <a:lnTo>
                    <a:pt x="3406" y="2343"/>
                  </a:lnTo>
                  <a:lnTo>
                    <a:pt x="3419" y="2293"/>
                  </a:lnTo>
                  <a:lnTo>
                    <a:pt x="3431" y="2243"/>
                  </a:lnTo>
                  <a:lnTo>
                    <a:pt x="3440" y="2193"/>
                  </a:lnTo>
                  <a:lnTo>
                    <a:pt x="3448" y="2142"/>
                  </a:lnTo>
                  <a:lnTo>
                    <a:pt x="3454" y="2089"/>
                  </a:lnTo>
                  <a:lnTo>
                    <a:pt x="3459" y="2037"/>
                  </a:lnTo>
                  <a:lnTo>
                    <a:pt x="3461" y="1985"/>
                  </a:lnTo>
                  <a:lnTo>
                    <a:pt x="3462" y="1932"/>
                  </a:lnTo>
                  <a:lnTo>
                    <a:pt x="3462" y="1892"/>
                  </a:lnTo>
                  <a:lnTo>
                    <a:pt x="3460" y="1853"/>
                  </a:lnTo>
                  <a:lnTo>
                    <a:pt x="3458" y="1814"/>
                  </a:lnTo>
                  <a:lnTo>
                    <a:pt x="3454" y="1775"/>
                  </a:lnTo>
                  <a:lnTo>
                    <a:pt x="3449" y="1737"/>
                  </a:lnTo>
                  <a:lnTo>
                    <a:pt x="3445" y="1698"/>
                  </a:lnTo>
                  <a:lnTo>
                    <a:pt x="3438" y="1661"/>
                  </a:lnTo>
                  <a:lnTo>
                    <a:pt x="3431" y="1623"/>
                  </a:lnTo>
                  <a:lnTo>
                    <a:pt x="3423" y="1586"/>
                  </a:lnTo>
                  <a:lnTo>
                    <a:pt x="3415" y="1548"/>
                  </a:lnTo>
                  <a:lnTo>
                    <a:pt x="3404" y="1512"/>
                  </a:lnTo>
                  <a:lnTo>
                    <a:pt x="3394" y="1476"/>
                  </a:lnTo>
                  <a:lnTo>
                    <a:pt x="3382" y="1440"/>
                  </a:lnTo>
                  <a:lnTo>
                    <a:pt x="3369" y="1406"/>
                  </a:lnTo>
                  <a:lnTo>
                    <a:pt x="3357" y="1371"/>
                  </a:lnTo>
                  <a:lnTo>
                    <a:pt x="3341" y="1336"/>
                  </a:lnTo>
                  <a:lnTo>
                    <a:pt x="3328" y="1301"/>
                  </a:lnTo>
                  <a:lnTo>
                    <a:pt x="3311" y="1267"/>
                  </a:lnTo>
                  <a:lnTo>
                    <a:pt x="3295" y="1235"/>
                  </a:lnTo>
                  <a:lnTo>
                    <a:pt x="3278" y="1202"/>
                  </a:lnTo>
                  <a:lnTo>
                    <a:pt x="3259" y="1170"/>
                  </a:lnTo>
                  <a:lnTo>
                    <a:pt x="3240" y="1137"/>
                  </a:lnTo>
                  <a:lnTo>
                    <a:pt x="3221" y="1106"/>
                  </a:lnTo>
                  <a:lnTo>
                    <a:pt x="3201" y="1076"/>
                  </a:lnTo>
                  <a:lnTo>
                    <a:pt x="3180" y="1046"/>
                  </a:lnTo>
                  <a:lnTo>
                    <a:pt x="3158" y="1015"/>
                  </a:lnTo>
                  <a:lnTo>
                    <a:pt x="3136" y="986"/>
                  </a:lnTo>
                  <a:lnTo>
                    <a:pt x="3113" y="957"/>
                  </a:lnTo>
                  <a:lnTo>
                    <a:pt x="3090" y="930"/>
                  </a:lnTo>
                  <a:lnTo>
                    <a:pt x="3065" y="902"/>
                  </a:lnTo>
                  <a:lnTo>
                    <a:pt x="3040" y="875"/>
                  </a:lnTo>
                  <a:lnTo>
                    <a:pt x="3014" y="849"/>
                  </a:lnTo>
                  <a:lnTo>
                    <a:pt x="2987" y="824"/>
                  </a:lnTo>
                  <a:lnTo>
                    <a:pt x="2961" y="798"/>
                  </a:lnTo>
                  <a:lnTo>
                    <a:pt x="2934" y="774"/>
                  </a:lnTo>
                  <a:lnTo>
                    <a:pt x="2905" y="751"/>
                  </a:lnTo>
                  <a:lnTo>
                    <a:pt x="2877" y="728"/>
                  </a:lnTo>
                  <a:lnTo>
                    <a:pt x="2848" y="704"/>
                  </a:lnTo>
                  <a:lnTo>
                    <a:pt x="2818" y="683"/>
                  </a:lnTo>
                  <a:lnTo>
                    <a:pt x="2788" y="663"/>
                  </a:lnTo>
                  <a:lnTo>
                    <a:pt x="2756" y="642"/>
                  </a:lnTo>
                  <a:lnTo>
                    <a:pt x="2725" y="622"/>
                  </a:lnTo>
                  <a:lnTo>
                    <a:pt x="2694" y="603"/>
                  </a:lnTo>
                  <a:lnTo>
                    <a:pt x="2661" y="586"/>
                  </a:lnTo>
                  <a:lnTo>
                    <a:pt x="2629" y="568"/>
                  </a:lnTo>
                  <a:lnTo>
                    <a:pt x="2595" y="552"/>
                  </a:lnTo>
                  <a:lnTo>
                    <a:pt x="2561" y="536"/>
                  </a:lnTo>
                  <a:lnTo>
                    <a:pt x="2528" y="521"/>
                  </a:lnTo>
                  <a:lnTo>
                    <a:pt x="2493" y="507"/>
                  </a:lnTo>
                  <a:lnTo>
                    <a:pt x="2458" y="494"/>
                  </a:lnTo>
                  <a:lnTo>
                    <a:pt x="2423" y="481"/>
                  </a:lnTo>
                  <a:lnTo>
                    <a:pt x="2387" y="470"/>
                  </a:lnTo>
                  <a:lnTo>
                    <a:pt x="2351" y="459"/>
                  </a:lnTo>
                  <a:lnTo>
                    <a:pt x="2314" y="449"/>
                  </a:lnTo>
                  <a:lnTo>
                    <a:pt x="2277" y="440"/>
                  </a:lnTo>
                  <a:lnTo>
                    <a:pt x="2240" y="431"/>
                  </a:lnTo>
                  <a:lnTo>
                    <a:pt x="2203" y="424"/>
                  </a:lnTo>
                  <a:lnTo>
                    <a:pt x="2164" y="419"/>
                  </a:lnTo>
                  <a:lnTo>
                    <a:pt x="2127" y="413"/>
                  </a:lnTo>
                  <a:lnTo>
                    <a:pt x="2088" y="408"/>
                  </a:lnTo>
                  <a:lnTo>
                    <a:pt x="2049" y="405"/>
                  </a:lnTo>
                  <a:lnTo>
                    <a:pt x="2011" y="402"/>
                  </a:lnTo>
                  <a:lnTo>
                    <a:pt x="1972" y="401"/>
                  </a:lnTo>
                  <a:lnTo>
                    <a:pt x="1932" y="401"/>
                  </a:lnTo>
                  <a:lnTo>
                    <a:pt x="1893" y="401"/>
                  </a:lnTo>
                  <a:lnTo>
                    <a:pt x="1853" y="402"/>
                  </a:lnTo>
                  <a:lnTo>
                    <a:pt x="1814" y="405"/>
                  </a:lnTo>
                  <a:lnTo>
                    <a:pt x="1775" y="408"/>
                  </a:lnTo>
                  <a:lnTo>
                    <a:pt x="1737" y="413"/>
                  </a:lnTo>
                  <a:lnTo>
                    <a:pt x="1699" y="419"/>
                  </a:lnTo>
                  <a:lnTo>
                    <a:pt x="1660" y="424"/>
                  </a:lnTo>
                  <a:lnTo>
                    <a:pt x="1623" y="431"/>
                  </a:lnTo>
                  <a:lnTo>
                    <a:pt x="1586" y="440"/>
                  </a:lnTo>
                  <a:lnTo>
                    <a:pt x="1549" y="449"/>
                  </a:lnTo>
                  <a:lnTo>
                    <a:pt x="1513" y="459"/>
                  </a:lnTo>
                  <a:lnTo>
                    <a:pt x="1477" y="470"/>
                  </a:lnTo>
                  <a:lnTo>
                    <a:pt x="1441" y="481"/>
                  </a:lnTo>
                  <a:lnTo>
                    <a:pt x="1405" y="494"/>
                  </a:lnTo>
                  <a:lnTo>
                    <a:pt x="1370" y="507"/>
                  </a:lnTo>
                  <a:lnTo>
                    <a:pt x="1335" y="521"/>
                  </a:lnTo>
                  <a:lnTo>
                    <a:pt x="1302" y="536"/>
                  </a:lnTo>
                  <a:lnTo>
                    <a:pt x="1268" y="552"/>
                  </a:lnTo>
                  <a:lnTo>
                    <a:pt x="1234" y="568"/>
                  </a:lnTo>
                  <a:lnTo>
                    <a:pt x="1202" y="586"/>
                  </a:lnTo>
                  <a:lnTo>
                    <a:pt x="1169" y="603"/>
                  </a:lnTo>
                  <a:lnTo>
                    <a:pt x="1138" y="622"/>
                  </a:lnTo>
                  <a:lnTo>
                    <a:pt x="1107" y="642"/>
                  </a:lnTo>
                  <a:lnTo>
                    <a:pt x="1076" y="663"/>
                  </a:lnTo>
                  <a:lnTo>
                    <a:pt x="1045" y="683"/>
                  </a:lnTo>
                  <a:lnTo>
                    <a:pt x="1016" y="704"/>
                  </a:lnTo>
                  <a:lnTo>
                    <a:pt x="987" y="728"/>
                  </a:lnTo>
                  <a:lnTo>
                    <a:pt x="958" y="751"/>
                  </a:lnTo>
                  <a:lnTo>
                    <a:pt x="930" y="774"/>
                  </a:lnTo>
                  <a:lnTo>
                    <a:pt x="902" y="798"/>
                  </a:lnTo>
                  <a:lnTo>
                    <a:pt x="876" y="824"/>
                  </a:lnTo>
                  <a:lnTo>
                    <a:pt x="849" y="849"/>
                  </a:lnTo>
                  <a:lnTo>
                    <a:pt x="823" y="875"/>
                  </a:lnTo>
                  <a:lnTo>
                    <a:pt x="799" y="902"/>
                  </a:lnTo>
                  <a:lnTo>
                    <a:pt x="775" y="930"/>
                  </a:lnTo>
                  <a:lnTo>
                    <a:pt x="750" y="957"/>
                  </a:lnTo>
                  <a:lnTo>
                    <a:pt x="728" y="986"/>
                  </a:lnTo>
                  <a:lnTo>
                    <a:pt x="705" y="1015"/>
                  </a:lnTo>
                  <a:lnTo>
                    <a:pt x="684" y="1046"/>
                  </a:lnTo>
                  <a:lnTo>
                    <a:pt x="662" y="1076"/>
                  </a:lnTo>
                  <a:lnTo>
                    <a:pt x="642" y="1106"/>
                  </a:lnTo>
                  <a:lnTo>
                    <a:pt x="623" y="1137"/>
                  </a:lnTo>
                  <a:lnTo>
                    <a:pt x="604" y="1170"/>
                  </a:lnTo>
                  <a:lnTo>
                    <a:pt x="585" y="1202"/>
                  </a:lnTo>
                  <a:lnTo>
                    <a:pt x="569" y="1235"/>
                  </a:lnTo>
                  <a:lnTo>
                    <a:pt x="552" y="1267"/>
                  </a:lnTo>
                  <a:lnTo>
                    <a:pt x="537" y="1301"/>
                  </a:lnTo>
                  <a:lnTo>
                    <a:pt x="522" y="1336"/>
                  </a:lnTo>
                  <a:lnTo>
                    <a:pt x="508" y="1371"/>
                  </a:lnTo>
                  <a:lnTo>
                    <a:pt x="494" y="1406"/>
                  </a:lnTo>
                  <a:lnTo>
                    <a:pt x="482" y="1440"/>
                  </a:lnTo>
                  <a:lnTo>
                    <a:pt x="470" y="1476"/>
                  </a:lnTo>
                  <a:lnTo>
                    <a:pt x="459" y="1512"/>
                  </a:lnTo>
                  <a:lnTo>
                    <a:pt x="450" y="1548"/>
                  </a:lnTo>
                  <a:lnTo>
                    <a:pt x="440" y="1586"/>
                  </a:lnTo>
                  <a:lnTo>
                    <a:pt x="432" y="1623"/>
                  </a:lnTo>
                  <a:lnTo>
                    <a:pt x="425" y="1661"/>
                  </a:lnTo>
                  <a:lnTo>
                    <a:pt x="418" y="1698"/>
                  </a:lnTo>
                  <a:lnTo>
                    <a:pt x="414" y="1737"/>
                  </a:lnTo>
                  <a:lnTo>
                    <a:pt x="409" y="1775"/>
                  </a:lnTo>
                  <a:lnTo>
                    <a:pt x="405" y="1814"/>
                  </a:lnTo>
                  <a:lnTo>
                    <a:pt x="403" y="1853"/>
                  </a:lnTo>
                  <a:lnTo>
                    <a:pt x="402" y="1892"/>
                  </a:lnTo>
                  <a:lnTo>
                    <a:pt x="401" y="1932"/>
                  </a:lnTo>
                  <a:lnTo>
                    <a:pt x="402" y="1986"/>
                  </a:lnTo>
                  <a:lnTo>
                    <a:pt x="405" y="2040"/>
                  </a:lnTo>
                  <a:lnTo>
                    <a:pt x="410" y="2093"/>
                  </a:lnTo>
                  <a:lnTo>
                    <a:pt x="416" y="2146"/>
                  </a:lnTo>
                  <a:lnTo>
                    <a:pt x="424" y="2199"/>
                  </a:lnTo>
                  <a:lnTo>
                    <a:pt x="434" y="2251"/>
                  </a:lnTo>
                  <a:lnTo>
                    <a:pt x="446" y="2301"/>
                  </a:lnTo>
                  <a:lnTo>
                    <a:pt x="459" y="2352"/>
                  </a:lnTo>
                  <a:lnTo>
                    <a:pt x="474" y="2402"/>
                  </a:lnTo>
                  <a:lnTo>
                    <a:pt x="490" y="2451"/>
                  </a:lnTo>
                  <a:lnTo>
                    <a:pt x="509" y="2498"/>
                  </a:lnTo>
                  <a:lnTo>
                    <a:pt x="529" y="2546"/>
                  </a:lnTo>
                  <a:lnTo>
                    <a:pt x="549" y="2592"/>
                  </a:lnTo>
                  <a:lnTo>
                    <a:pt x="573" y="2638"/>
                  </a:lnTo>
                  <a:lnTo>
                    <a:pt x="597" y="2682"/>
                  </a:lnTo>
                  <a:lnTo>
                    <a:pt x="623" y="2726"/>
                  </a:lnTo>
                  <a:lnTo>
                    <a:pt x="650" y="2770"/>
                  </a:lnTo>
                  <a:lnTo>
                    <a:pt x="679" y="2814"/>
                  </a:lnTo>
                  <a:lnTo>
                    <a:pt x="711" y="2856"/>
                  </a:lnTo>
                  <a:lnTo>
                    <a:pt x="743" y="2896"/>
                  </a:lnTo>
                  <a:lnTo>
                    <a:pt x="777" y="2937"/>
                  </a:lnTo>
                  <a:lnTo>
                    <a:pt x="812" y="2975"/>
                  </a:lnTo>
                  <a:lnTo>
                    <a:pt x="848" y="3014"/>
                  </a:lnTo>
                  <a:lnTo>
                    <a:pt x="885" y="3050"/>
                  </a:lnTo>
                  <a:lnTo>
                    <a:pt x="924" y="3085"/>
                  </a:lnTo>
                  <a:lnTo>
                    <a:pt x="964" y="3118"/>
                  </a:lnTo>
                  <a:lnTo>
                    <a:pt x="1004" y="3151"/>
                  </a:lnTo>
                  <a:lnTo>
                    <a:pt x="1047" y="3182"/>
                  </a:lnTo>
                  <a:lnTo>
                    <a:pt x="1090" y="3211"/>
                  </a:lnTo>
                  <a:lnTo>
                    <a:pt x="1135" y="3239"/>
                  </a:lnTo>
                  <a:lnTo>
                    <a:pt x="1180" y="3266"/>
                  </a:lnTo>
                  <a:lnTo>
                    <a:pt x="1226" y="3291"/>
                  </a:lnTo>
                  <a:lnTo>
                    <a:pt x="1335" y="3348"/>
                  </a:lnTo>
                  <a:lnTo>
                    <a:pt x="1335" y="3469"/>
                  </a:lnTo>
                  <a:lnTo>
                    <a:pt x="1335" y="3838"/>
                  </a:lnTo>
                  <a:lnTo>
                    <a:pt x="1674" y="3838"/>
                  </a:lnTo>
                  <a:lnTo>
                    <a:pt x="1674" y="2948"/>
                  </a:lnTo>
                  <a:lnTo>
                    <a:pt x="1260" y="2281"/>
                  </a:lnTo>
                  <a:lnTo>
                    <a:pt x="1431" y="2175"/>
                  </a:lnTo>
                  <a:lnTo>
                    <a:pt x="1507" y="2300"/>
                  </a:lnTo>
                  <a:close/>
                  <a:moveTo>
                    <a:pt x="2326" y="2429"/>
                  </a:moveTo>
                  <a:lnTo>
                    <a:pt x="2326" y="2429"/>
                  </a:lnTo>
                  <a:lnTo>
                    <a:pt x="2305" y="2432"/>
                  </a:lnTo>
                  <a:lnTo>
                    <a:pt x="2284" y="2435"/>
                  </a:lnTo>
                  <a:lnTo>
                    <a:pt x="2258" y="2437"/>
                  </a:lnTo>
                  <a:lnTo>
                    <a:pt x="2234" y="2437"/>
                  </a:lnTo>
                  <a:lnTo>
                    <a:pt x="2208" y="2433"/>
                  </a:lnTo>
                  <a:lnTo>
                    <a:pt x="2184" y="2429"/>
                  </a:lnTo>
                  <a:lnTo>
                    <a:pt x="2158" y="2420"/>
                  </a:lnTo>
                  <a:lnTo>
                    <a:pt x="2134" y="2411"/>
                  </a:lnTo>
                  <a:lnTo>
                    <a:pt x="2109" y="2397"/>
                  </a:lnTo>
                  <a:lnTo>
                    <a:pt x="2083" y="2382"/>
                  </a:lnTo>
                  <a:lnTo>
                    <a:pt x="2063" y="2396"/>
                  </a:lnTo>
                  <a:lnTo>
                    <a:pt x="2045" y="2409"/>
                  </a:lnTo>
                  <a:lnTo>
                    <a:pt x="2024" y="2419"/>
                  </a:lnTo>
                  <a:lnTo>
                    <a:pt x="2004" y="2427"/>
                  </a:lnTo>
                  <a:lnTo>
                    <a:pt x="1983" y="2434"/>
                  </a:lnTo>
                  <a:lnTo>
                    <a:pt x="1962" y="2438"/>
                  </a:lnTo>
                  <a:lnTo>
                    <a:pt x="1941" y="2440"/>
                  </a:lnTo>
                  <a:lnTo>
                    <a:pt x="1920" y="2440"/>
                  </a:lnTo>
                  <a:lnTo>
                    <a:pt x="1900" y="2439"/>
                  </a:lnTo>
                  <a:lnTo>
                    <a:pt x="1879" y="2435"/>
                  </a:lnTo>
                  <a:lnTo>
                    <a:pt x="1858" y="2430"/>
                  </a:lnTo>
                  <a:lnTo>
                    <a:pt x="1837" y="2423"/>
                  </a:lnTo>
                  <a:lnTo>
                    <a:pt x="1816" y="2415"/>
                  </a:lnTo>
                  <a:lnTo>
                    <a:pt x="1794" y="2404"/>
                  </a:lnTo>
                  <a:lnTo>
                    <a:pt x="1773" y="2393"/>
                  </a:lnTo>
                  <a:lnTo>
                    <a:pt x="1752" y="2379"/>
                  </a:lnTo>
                  <a:lnTo>
                    <a:pt x="1735" y="2390"/>
                  </a:lnTo>
                  <a:lnTo>
                    <a:pt x="1716" y="2399"/>
                  </a:lnTo>
                  <a:lnTo>
                    <a:pt x="1699" y="2408"/>
                  </a:lnTo>
                  <a:lnTo>
                    <a:pt x="1679" y="2413"/>
                  </a:lnTo>
                  <a:lnTo>
                    <a:pt x="1660" y="2418"/>
                  </a:lnTo>
                  <a:lnTo>
                    <a:pt x="1642" y="2422"/>
                  </a:lnTo>
                  <a:lnTo>
                    <a:pt x="1622" y="2424"/>
                  </a:lnTo>
                  <a:lnTo>
                    <a:pt x="1602" y="2424"/>
                  </a:lnTo>
                  <a:lnTo>
                    <a:pt x="1585" y="2424"/>
                  </a:lnTo>
                  <a:lnTo>
                    <a:pt x="1860" y="2866"/>
                  </a:lnTo>
                  <a:lnTo>
                    <a:pt x="1875" y="2891"/>
                  </a:lnTo>
                  <a:lnTo>
                    <a:pt x="1875" y="2918"/>
                  </a:lnTo>
                  <a:lnTo>
                    <a:pt x="1875" y="3838"/>
                  </a:lnTo>
                  <a:lnTo>
                    <a:pt x="2038" y="3838"/>
                  </a:lnTo>
                  <a:lnTo>
                    <a:pt x="2038" y="2918"/>
                  </a:lnTo>
                  <a:lnTo>
                    <a:pt x="2038" y="2891"/>
                  </a:lnTo>
                  <a:lnTo>
                    <a:pt x="2053" y="2866"/>
                  </a:lnTo>
                  <a:lnTo>
                    <a:pt x="2326" y="2429"/>
                  </a:lnTo>
                  <a:close/>
                  <a:moveTo>
                    <a:pt x="2506" y="5533"/>
                  </a:moveTo>
                  <a:lnTo>
                    <a:pt x="1402" y="5631"/>
                  </a:lnTo>
                  <a:lnTo>
                    <a:pt x="1405" y="5656"/>
                  </a:lnTo>
                  <a:lnTo>
                    <a:pt x="1410" y="5681"/>
                  </a:lnTo>
                  <a:lnTo>
                    <a:pt x="1417" y="5705"/>
                  </a:lnTo>
                  <a:lnTo>
                    <a:pt x="1424" y="5729"/>
                  </a:lnTo>
                  <a:lnTo>
                    <a:pt x="1432" y="5753"/>
                  </a:lnTo>
                  <a:lnTo>
                    <a:pt x="1441" y="5776"/>
                  </a:lnTo>
                  <a:lnTo>
                    <a:pt x="1451" y="5798"/>
                  </a:lnTo>
                  <a:lnTo>
                    <a:pt x="1463" y="5820"/>
                  </a:lnTo>
                  <a:lnTo>
                    <a:pt x="1475" y="5842"/>
                  </a:lnTo>
                  <a:lnTo>
                    <a:pt x="1489" y="5862"/>
                  </a:lnTo>
                  <a:lnTo>
                    <a:pt x="1503" y="5883"/>
                  </a:lnTo>
                  <a:lnTo>
                    <a:pt x="1516" y="5902"/>
                  </a:lnTo>
                  <a:lnTo>
                    <a:pt x="1533" y="5921"/>
                  </a:lnTo>
                  <a:lnTo>
                    <a:pt x="1549" y="5938"/>
                  </a:lnTo>
                  <a:lnTo>
                    <a:pt x="1566" y="5956"/>
                  </a:lnTo>
                  <a:lnTo>
                    <a:pt x="1584" y="5973"/>
                  </a:lnTo>
                  <a:lnTo>
                    <a:pt x="1602" y="5988"/>
                  </a:lnTo>
                  <a:lnTo>
                    <a:pt x="1622" y="6003"/>
                  </a:lnTo>
                  <a:lnTo>
                    <a:pt x="1642" y="6017"/>
                  </a:lnTo>
                  <a:lnTo>
                    <a:pt x="1663" y="6031"/>
                  </a:lnTo>
                  <a:lnTo>
                    <a:pt x="1685" y="6043"/>
                  </a:lnTo>
                  <a:lnTo>
                    <a:pt x="1706" y="6055"/>
                  </a:lnTo>
                  <a:lnTo>
                    <a:pt x="1729" y="6065"/>
                  </a:lnTo>
                  <a:lnTo>
                    <a:pt x="1752" y="6074"/>
                  </a:lnTo>
                  <a:lnTo>
                    <a:pt x="1775" y="6082"/>
                  </a:lnTo>
                  <a:lnTo>
                    <a:pt x="1799" y="6091"/>
                  </a:lnTo>
                  <a:lnTo>
                    <a:pt x="1823" y="6096"/>
                  </a:lnTo>
                  <a:lnTo>
                    <a:pt x="1849" y="6102"/>
                  </a:lnTo>
                  <a:lnTo>
                    <a:pt x="1873" y="6106"/>
                  </a:lnTo>
                  <a:lnTo>
                    <a:pt x="1900" y="6109"/>
                  </a:lnTo>
                  <a:lnTo>
                    <a:pt x="1925" y="6110"/>
                  </a:lnTo>
                  <a:lnTo>
                    <a:pt x="1951" y="6111"/>
                  </a:lnTo>
                  <a:lnTo>
                    <a:pt x="1980" y="6110"/>
                  </a:lnTo>
                  <a:lnTo>
                    <a:pt x="2008" y="6109"/>
                  </a:lnTo>
                  <a:lnTo>
                    <a:pt x="2035" y="6106"/>
                  </a:lnTo>
                  <a:lnTo>
                    <a:pt x="2063" y="6100"/>
                  </a:lnTo>
                  <a:lnTo>
                    <a:pt x="2090" y="6094"/>
                  </a:lnTo>
                  <a:lnTo>
                    <a:pt x="2117" y="6087"/>
                  </a:lnTo>
                  <a:lnTo>
                    <a:pt x="2142" y="6078"/>
                  </a:lnTo>
                  <a:lnTo>
                    <a:pt x="2168" y="6067"/>
                  </a:lnTo>
                  <a:lnTo>
                    <a:pt x="2192" y="6057"/>
                  </a:lnTo>
                  <a:lnTo>
                    <a:pt x="2215" y="6044"/>
                  </a:lnTo>
                  <a:lnTo>
                    <a:pt x="2239" y="6031"/>
                  </a:lnTo>
                  <a:lnTo>
                    <a:pt x="2262" y="6016"/>
                  </a:lnTo>
                  <a:lnTo>
                    <a:pt x="2284" y="6001"/>
                  </a:lnTo>
                  <a:lnTo>
                    <a:pt x="2305" y="5985"/>
                  </a:lnTo>
                  <a:lnTo>
                    <a:pt x="2324" y="5968"/>
                  </a:lnTo>
                  <a:lnTo>
                    <a:pt x="2344" y="5949"/>
                  </a:lnTo>
                  <a:lnTo>
                    <a:pt x="2362" y="5929"/>
                  </a:lnTo>
                  <a:lnTo>
                    <a:pt x="2379" y="5909"/>
                  </a:lnTo>
                  <a:lnTo>
                    <a:pt x="2396" y="5889"/>
                  </a:lnTo>
                  <a:lnTo>
                    <a:pt x="2412" y="5866"/>
                  </a:lnTo>
                  <a:lnTo>
                    <a:pt x="2425" y="5844"/>
                  </a:lnTo>
                  <a:lnTo>
                    <a:pt x="2439" y="5821"/>
                  </a:lnTo>
                  <a:lnTo>
                    <a:pt x="2451" y="5797"/>
                  </a:lnTo>
                  <a:lnTo>
                    <a:pt x="2463" y="5772"/>
                  </a:lnTo>
                  <a:lnTo>
                    <a:pt x="2473" y="5747"/>
                  </a:lnTo>
                  <a:lnTo>
                    <a:pt x="2481" y="5721"/>
                  </a:lnTo>
                  <a:lnTo>
                    <a:pt x="2489" y="5695"/>
                  </a:lnTo>
                  <a:lnTo>
                    <a:pt x="2495" y="5668"/>
                  </a:lnTo>
                  <a:lnTo>
                    <a:pt x="2500" y="5641"/>
                  </a:lnTo>
                  <a:lnTo>
                    <a:pt x="2503" y="5613"/>
                  </a:lnTo>
                  <a:lnTo>
                    <a:pt x="2506" y="5584"/>
                  </a:lnTo>
                  <a:lnTo>
                    <a:pt x="2507" y="5556"/>
                  </a:lnTo>
                  <a:lnTo>
                    <a:pt x="2506" y="5533"/>
                  </a:lnTo>
                  <a:close/>
                  <a:moveTo>
                    <a:pt x="2908" y="4892"/>
                  </a:moveTo>
                  <a:lnTo>
                    <a:pt x="1018" y="5060"/>
                  </a:lnTo>
                  <a:lnTo>
                    <a:pt x="1015" y="5089"/>
                  </a:lnTo>
                  <a:lnTo>
                    <a:pt x="1015" y="5118"/>
                  </a:lnTo>
                  <a:lnTo>
                    <a:pt x="1017" y="5144"/>
                  </a:lnTo>
                  <a:lnTo>
                    <a:pt x="2906" y="4978"/>
                  </a:lnTo>
                  <a:lnTo>
                    <a:pt x="2908" y="4953"/>
                  </a:lnTo>
                  <a:lnTo>
                    <a:pt x="2910" y="4927"/>
                  </a:lnTo>
                  <a:lnTo>
                    <a:pt x="2910" y="4910"/>
                  </a:lnTo>
                  <a:lnTo>
                    <a:pt x="2908" y="4892"/>
                  </a:lnTo>
                  <a:close/>
                  <a:moveTo>
                    <a:pt x="2908" y="4171"/>
                  </a:moveTo>
                  <a:lnTo>
                    <a:pt x="1018" y="4337"/>
                  </a:lnTo>
                  <a:lnTo>
                    <a:pt x="1015" y="4368"/>
                  </a:lnTo>
                  <a:lnTo>
                    <a:pt x="1015" y="4397"/>
                  </a:lnTo>
                  <a:lnTo>
                    <a:pt x="1017" y="4423"/>
                  </a:lnTo>
                  <a:lnTo>
                    <a:pt x="2906" y="4257"/>
                  </a:lnTo>
                  <a:lnTo>
                    <a:pt x="2908" y="4232"/>
                  </a:lnTo>
                  <a:lnTo>
                    <a:pt x="2910" y="4206"/>
                  </a:lnTo>
                  <a:lnTo>
                    <a:pt x="2910" y="4189"/>
                  </a:lnTo>
                  <a:lnTo>
                    <a:pt x="2908" y="4171"/>
                  </a:lnTo>
                  <a:close/>
                </a:path>
              </a:pathLst>
            </a:custGeom>
            <a:solidFill>
              <a:srgbClr val="4D4D4D"/>
            </a:solidFill>
            <a:ln>
              <a:noFill/>
            </a:ln>
            <a:extLst/>
          </p:spPr>
          <p:txBody>
            <a:bodyPr lIns="71305" tIns="35652" rIns="71305" bIns="35652"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8" name="KSO_Shape"/>
            <p:cNvSpPr>
              <a:spLocks/>
            </p:cNvSpPr>
            <p:nvPr/>
          </p:nvSpPr>
          <p:spPr bwMode="auto">
            <a:xfrm>
              <a:off x="4368020" y="1717804"/>
              <a:ext cx="512866" cy="570000"/>
            </a:xfrm>
            <a:custGeom>
              <a:avLst/>
              <a:gdLst>
                <a:gd name="T0" fmla="*/ 1230708 w 3970"/>
                <a:gd name="T1" fmla="*/ 915562 h 4043"/>
                <a:gd name="T2" fmla="*/ 745546 w 3970"/>
                <a:gd name="T3" fmla="*/ 1273147 h 4043"/>
                <a:gd name="T4" fmla="*/ 1036643 w 3970"/>
                <a:gd name="T5" fmla="*/ 769945 h 4043"/>
                <a:gd name="T6" fmla="*/ 1163942 w 3970"/>
                <a:gd name="T7" fmla="*/ 484945 h 4043"/>
                <a:gd name="T8" fmla="*/ 709493 w 3970"/>
                <a:gd name="T9" fmla="*/ 218203 h 4043"/>
                <a:gd name="T10" fmla="*/ 515428 w 3970"/>
                <a:gd name="T11" fmla="*/ 1309663 h 4043"/>
                <a:gd name="T12" fmla="*/ 1473289 w 3970"/>
                <a:gd name="T13" fmla="*/ 739663 h 4043"/>
                <a:gd name="T14" fmla="*/ 1230708 w 3970"/>
                <a:gd name="T15" fmla="*/ 915562 h 4043"/>
                <a:gd name="T16" fmla="*/ 933825 w 3970"/>
                <a:gd name="T17" fmla="*/ 297023 h 4043"/>
                <a:gd name="T18" fmla="*/ 1047326 w 3970"/>
                <a:gd name="T19" fmla="*/ 410578 h 4043"/>
                <a:gd name="T20" fmla="*/ 933825 w 3970"/>
                <a:gd name="T21" fmla="*/ 524578 h 4043"/>
                <a:gd name="T22" fmla="*/ 819878 w 3970"/>
                <a:gd name="T23" fmla="*/ 410578 h 4043"/>
                <a:gd name="T24" fmla="*/ 933825 w 3970"/>
                <a:gd name="T25" fmla="*/ 297023 h 4043"/>
                <a:gd name="T26" fmla="*/ 569731 w 3970"/>
                <a:gd name="T27" fmla="*/ 1070085 h 4043"/>
                <a:gd name="T28" fmla="*/ 456230 w 3970"/>
                <a:gd name="T29" fmla="*/ 956530 h 4043"/>
                <a:gd name="T30" fmla="*/ 569731 w 3970"/>
                <a:gd name="T31" fmla="*/ 842976 h 4043"/>
                <a:gd name="T32" fmla="*/ 683677 w 3970"/>
                <a:gd name="T33" fmla="*/ 956530 h 4043"/>
                <a:gd name="T34" fmla="*/ 569731 w 3970"/>
                <a:gd name="T35" fmla="*/ 1070085 h 4043"/>
                <a:gd name="T36" fmla="*/ 660977 w 3970"/>
                <a:gd name="T37" fmla="*/ 736546 h 4043"/>
                <a:gd name="T38" fmla="*/ 547031 w 3970"/>
                <a:gd name="T39" fmla="*/ 622992 h 4043"/>
                <a:gd name="T40" fmla="*/ 660977 w 3970"/>
                <a:gd name="T41" fmla="*/ 509437 h 4043"/>
                <a:gd name="T42" fmla="*/ 774478 w 3970"/>
                <a:gd name="T43" fmla="*/ 622992 h 4043"/>
                <a:gd name="T44" fmla="*/ 660977 w 3970"/>
                <a:gd name="T45" fmla="*/ 736546 h 4043"/>
                <a:gd name="T46" fmla="*/ 1095397 w 3970"/>
                <a:gd name="T47" fmla="*/ 777070 h 4043"/>
                <a:gd name="T48" fmla="*/ 1095842 w 3970"/>
                <a:gd name="T49" fmla="*/ 774398 h 4043"/>
                <a:gd name="T50" fmla="*/ 1095397 w 3970"/>
                <a:gd name="T51" fmla="*/ 777070 h 4043"/>
                <a:gd name="T52" fmla="*/ 1211568 w 3970"/>
                <a:gd name="T53" fmla="*/ 858117 h 4043"/>
                <a:gd name="T54" fmla="*/ 1767056 w 3970"/>
                <a:gd name="T55" fmla="*/ 105094 h 4043"/>
                <a:gd name="T56" fmla="*/ 1731893 w 3970"/>
                <a:gd name="T57" fmla="*/ 74812 h 4043"/>
                <a:gd name="T58" fmla="*/ 1095842 w 3970"/>
                <a:gd name="T59" fmla="*/ 774398 h 4043"/>
                <a:gd name="T60" fmla="*/ 1211568 w 3970"/>
                <a:gd name="T61" fmla="*/ 858117 h 4043"/>
                <a:gd name="T62" fmla="*/ 918246 w 3970"/>
                <a:gd name="T63" fmla="*/ 867913 h 4043"/>
                <a:gd name="T64" fmla="*/ 812312 w 3970"/>
                <a:gd name="T65" fmla="*/ 1201452 h 4043"/>
                <a:gd name="T66" fmla="*/ 1125664 w 3970"/>
                <a:gd name="T67" fmla="*/ 1024663 h 4043"/>
                <a:gd name="T68" fmla="*/ 918246 w 3970"/>
                <a:gd name="T69" fmla="*/ 867913 h 40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70" h="4043">
                  <a:moveTo>
                    <a:pt x="2765" y="2056"/>
                  </a:moveTo>
                  <a:cubicBezTo>
                    <a:pt x="2833" y="2655"/>
                    <a:pt x="1948" y="2832"/>
                    <a:pt x="1675" y="2859"/>
                  </a:cubicBezTo>
                  <a:cubicBezTo>
                    <a:pt x="1716" y="2437"/>
                    <a:pt x="1662" y="1729"/>
                    <a:pt x="2329" y="1729"/>
                  </a:cubicBezTo>
                  <a:cubicBezTo>
                    <a:pt x="2261" y="1688"/>
                    <a:pt x="2438" y="1293"/>
                    <a:pt x="2615" y="1089"/>
                  </a:cubicBezTo>
                  <a:cubicBezTo>
                    <a:pt x="2847" y="0"/>
                    <a:pt x="1975" y="340"/>
                    <a:pt x="1594" y="490"/>
                  </a:cubicBezTo>
                  <a:cubicBezTo>
                    <a:pt x="0" y="1661"/>
                    <a:pt x="1103" y="2873"/>
                    <a:pt x="1158" y="2941"/>
                  </a:cubicBezTo>
                  <a:cubicBezTo>
                    <a:pt x="2343" y="4043"/>
                    <a:pt x="3687" y="2235"/>
                    <a:pt x="3310" y="1661"/>
                  </a:cubicBezTo>
                  <a:cubicBezTo>
                    <a:pt x="3268" y="1686"/>
                    <a:pt x="2928" y="2042"/>
                    <a:pt x="2765" y="2056"/>
                  </a:cubicBezTo>
                  <a:close/>
                  <a:moveTo>
                    <a:pt x="2098" y="667"/>
                  </a:moveTo>
                  <a:cubicBezTo>
                    <a:pt x="2239" y="667"/>
                    <a:pt x="2353" y="781"/>
                    <a:pt x="2353" y="922"/>
                  </a:cubicBezTo>
                  <a:cubicBezTo>
                    <a:pt x="2353" y="1063"/>
                    <a:pt x="2239" y="1178"/>
                    <a:pt x="2098" y="1178"/>
                  </a:cubicBezTo>
                  <a:cubicBezTo>
                    <a:pt x="1956" y="1178"/>
                    <a:pt x="1842" y="1063"/>
                    <a:pt x="1842" y="922"/>
                  </a:cubicBezTo>
                  <a:cubicBezTo>
                    <a:pt x="1842" y="781"/>
                    <a:pt x="1956" y="667"/>
                    <a:pt x="2098" y="667"/>
                  </a:cubicBezTo>
                  <a:close/>
                  <a:moveTo>
                    <a:pt x="1280" y="2403"/>
                  </a:moveTo>
                  <a:cubicBezTo>
                    <a:pt x="1139" y="2403"/>
                    <a:pt x="1025" y="2289"/>
                    <a:pt x="1025" y="2148"/>
                  </a:cubicBezTo>
                  <a:cubicBezTo>
                    <a:pt x="1025" y="2007"/>
                    <a:pt x="1139" y="1893"/>
                    <a:pt x="1280" y="1893"/>
                  </a:cubicBezTo>
                  <a:cubicBezTo>
                    <a:pt x="1422" y="1893"/>
                    <a:pt x="1536" y="2007"/>
                    <a:pt x="1536" y="2148"/>
                  </a:cubicBezTo>
                  <a:cubicBezTo>
                    <a:pt x="1536" y="2289"/>
                    <a:pt x="1422" y="2403"/>
                    <a:pt x="1280" y="2403"/>
                  </a:cubicBezTo>
                  <a:close/>
                  <a:moveTo>
                    <a:pt x="1485" y="1654"/>
                  </a:moveTo>
                  <a:cubicBezTo>
                    <a:pt x="1344" y="1654"/>
                    <a:pt x="1229" y="1540"/>
                    <a:pt x="1229" y="1399"/>
                  </a:cubicBezTo>
                  <a:cubicBezTo>
                    <a:pt x="1229" y="1258"/>
                    <a:pt x="1344" y="1144"/>
                    <a:pt x="1485" y="1144"/>
                  </a:cubicBezTo>
                  <a:cubicBezTo>
                    <a:pt x="1626" y="1144"/>
                    <a:pt x="1740" y="1258"/>
                    <a:pt x="1740" y="1399"/>
                  </a:cubicBezTo>
                  <a:cubicBezTo>
                    <a:pt x="1740" y="1540"/>
                    <a:pt x="1626" y="1654"/>
                    <a:pt x="1485" y="1654"/>
                  </a:cubicBezTo>
                  <a:close/>
                  <a:moveTo>
                    <a:pt x="2461" y="1745"/>
                  </a:moveTo>
                  <a:cubicBezTo>
                    <a:pt x="2461" y="1743"/>
                    <a:pt x="2462" y="1741"/>
                    <a:pt x="2462" y="1739"/>
                  </a:cubicBezTo>
                  <a:cubicBezTo>
                    <a:pt x="2447" y="1728"/>
                    <a:pt x="2443" y="1728"/>
                    <a:pt x="2461" y="1745"/>
                  </a:cubicBezTo>
                  <a:close/>
                  <a:moveTo>
                    <a:pt x="2722" y="1927"/>
                  </a:moveTo>
                  <a:cubicBezTo>
                    <a:pt x="3107" y="1768"/>
                    <a:pt x="3970" y="236"/>
                    <a:pt x="3970" y="236"/>
                  </a:cubicBezTo>
                  <a:cubicBezTo>
                    <a:pt x="3891" y="168"/>
                    <a:pt x="3891" y="168"/>
                    <a:pt x="3891" y="168"/>
                  </a:cubicBezTo>
                  <a:cubicBezTo>
                    <a:pt x="3891" y="168"/>
                    <a:pt x="2597" y="1292"/>
                    <a:pt x="2462" y="1739"/>
                  </a:cubicBezTo>
                  <a:cubicBezTo>
                    <a:pt x="2509" y="1771"/>
                    <a:pt x="2662" y="1893"/>
                    <a:pt x="2722" y="1927"/>
                  </a:cubicBezTo>
                  <a:close/>
                  <a:moveTo>
                    <a:pt x="2063" y="1949"/>
                  </a:moveTo>
                  <a:cubicBezTo>
                    <a:pt x="1871" y="2097"/>
                    <a:pt x="1927" y="2539"/>
                    <a:pt x="1825" y="2698"/>
                  </a:cubicBezTo>
                  <a:cubicBezTo>
                    <a:pt x="2041" y="2539"/>
                    <a:pt x="2358" y="2585"/>
                    <a:pt x="2529" y="2301"/>
                  </a:cubicBezTo>
                  <a:cubicBezTo>
                    <a:pt x="2585" y="2142"/>
                    <a:pt x="2483" y="1745"/>
                    <a:pt x="2063" y="1949"/>
                  </a:cubicBezTo>
                  <a:close/>
                </a:path>
              </a:pathLst>
            </a:custGeom>
            <a:solidFill>
              <a:srgbClr val="4D4D4D"/>
            </a:solidFill>
            <a:ln>
              <a:noFill/>
            </a:ln>
            <a:extLst/>
          </p:spPr>
          <p:txBody>
            <a:bodyPr lIns="71305" tIns="35652" rIns="71305" bIns="35652"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89" name="KSO_Shape"/>
            <p:cNvSpPr>
              <a:spLocks/>
            </p:cNvSpPr>
            <p:nvPr/>
          </p:nvSpPr>
          <p:spPr bwMode="auto">
            <a:xfrm>
              <a:off x="5752057" y="1183027"/>
              <a:ext cx="404597" cy="449669"/>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rgbClr val="4D4D4D"/>
            </a:solidFill>
            <a:ln>
              <a:noFill/>
            </a:ln>
            <a:extLst/>
          </p:spPr>
          <p:txBody>
            <a:bodyPr lIns="71305" tIns="35652" rIns="71305" bIns="35652"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0" name="KSO_Shape"/>
            <p:cNvSpPr>
              <a:spLocks/>
            </p:cNvSpPr>
            <p:nvPr/>
          </p:nvSpPr>
          <p:spPr bwMode="auto">
            <a:xfrm>
              <a:off x="7084301" y="586894"/>
              <a:ext cx="483791" cy="45792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4D4D4D"/>
            </a:solidFill>
            <a:ln>
              <a:noFill/>
            </a:ln>
            <a:extLst/>
          </p:spPr>
          <p:txBody>
            <a:bodyPr lIns="71305" tIns="35652" rIns="71305" bIns="35652"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cxnSp>
          <p:nvCxnSpPr>
            <p:cNvPr id="91" name="直接连接符 2"/>
            <p:cNvCxnSpPr/>
            <p:nvPr/>
          </p:nvCxnSpPr>
          <p:spPr>
            <a:xfrm>
              <a:off x="454652" y="4357667"/>
              <a:ext cx="0" cy="780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接连接符 4"/>
            <p:cNvCxnSpPr/>
            <p:nvPr/>
          </p:nvCxnSpPr>
          <p:spPr>
            <a:xfrm>
              <a:off x="5431980" y="2667122"/>
              <a:ext cx="0" cy="2599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直接连接符 6"/>
            <p:cNvCxnSpPr/>
            <p:nvPr/>
          </p:nvCxnSpPr>
          <p:spPr>
            <a:xfrm>
              <a:off x="280558" y="5137753"/>
              <a:ext cx="5151422" cy="0"/>
            </a:xfrm>
            <a:prstGeom prst="line">
              <a:avLst/>
            </a:prstGeom>
            <a:ln cmpd="dbl">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文本框 93"/>
            <p:cNvSpPr txBox="1"/>
            <p:nvPr/>
          </p:nvSpPr>
          <p:spPr>
            <a:xfrm>
              <a:off x="1827781" y="4829977"/>
              <a:ext cx="2152897" cy="348999"/>
            </a:xfrm>
            <a:prstGeom prst="rect">
              <a:avLst/>
            </a:prstGeom>
            <a:noFill/>
          </p:spPr>
          <p:txBody>
            <a:bodyPr wrap="square" lIns="71305" tIns="35652" rIns="71305" bIns="35652" rtlCol="0">
              <a:spAutoFit/>
            </a:bodyPr>
            <a:lstStyle/>
            <a:p>
              <a:r>
                <a:rPr lang="zh-CN" altLang="en-US" b="1" dirty="0" smtClean="0">
                  <a:solidFill>
                    <a:srgbClr val="FF0000"/>
                  </a:solidFill>
                  <a:latin typeface="微软雅黑"/>
                  <a:ea typeface="微软雅黑"/>
                  <a:cs typeface="微软雅黑"/>
                </a:rPr>
                <a:t>专业教学标准</a:t>
              </a:r>
              <a:endParaRPr lang="zh-CN" altLang="en-US" b="1" dirty="0">
                <a:solidFill>
                  <a:srgbClr val="FF0000"/>
                </a:solidFill>
                <a:latin typeface="微软雅黑"/>
                <a:ea typeface="微软雅黑"/>
                <a:cs typeface="微软雅黑"/>
              </a:endParaRPr>
            </a:p>
          </p:txBody>
        </p:sp>
        <p:cxnSp>
          <p:nvCxnSpPr>
            <p:cNvPr id="95" name="直接连接符 11"/>
            <p:cNvCxnSpPr/>
            <p:nvPr/>
          </p:nvCxnSpPr>
          <p:spPr>
            <a:xfrm>
              <a:off x="9053331" y="783518"/>
              <a:ext cx="0" cy="4354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接连接符 60"/>
            <p:cNvCxnSpPr/>
            <p:nvPr/>
          </p:nvCxnSpPr>
          <p:spPr>
            <a:xfrm>
              <a:off x="5431980" y="5137754"/>
              <a:ext cx="3621351" cy="9505"/>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文本框 96"/>
            <p:cNvSpPr txBox="1"/>
            <p:nvPr/>
          </p:nvSpPr>
          <p:spPr>
            <a:xfrm>
              <a:off x="6902456" y="4772979"/>
              <a:ext cx="2152897" cy="348999"/>
            </a:xfrm>
            <a:prstGeom prst="rect">
              <a:avLst/>
            </a:prstGeom>
            <a:noFill/>
          </p:spPr>
          <p:txBody>
            <a:bodyPr wrap="square" lIns="71305" tIns="35652" rIns="71305" bIns="35652" rtlCol="0">
              <a:spAutoFit/>
            </a:bodyPr>
            <a:lstStyle/>
            <a:p>
              <a:r>
                <a:rPr lang="zh-CN" altLang="en-US" b="1" dirty="0" smtClean="0">
                  <a:solidFill>
                    <a:srgbClr val="FF0000"/>
                  </a:solidFill>
                  <a:latin typeface="微软雅黑"/>
                  <a:ea typeface="微软雅黑"/>
                  <a:cs typeface="微软雅黑"/>
                  <a:hlinkClick r:id="rId3" action="ppaction://hlinkfile"/>
                </a:rPr>
                <a:t>课程标准</a:t>
              </a:r>
              <a:endParaRPr lang="zh-CN" altLang="en-US" b="1" dirty="0">
                <a:solidFill>
                  <a:srgbClr val="FF0000"/>
                </a:solidFill>
                <a:latin typeface="微软雅黑"/>
                <a:ea typeface="微软雅黑"/>
                <a:cs typeface="微软雅黑"/>
              </a:endParaRPr>
            </a:p>
          </p:txBody>
        </p:sp>
        <p:sp>
          <p:nvSpPr>
            <p:cNvPr id="98" name="椭圆 97"/>
            <p:cNvSpPr/>
            <p:nvPr/>
          </p:nvSpPr>
          <p:spPr>
            <a:xfrm>
              <a:off x="7783624" y="466432"/>
              <a:ext cx="585635" cy="650875"/>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305" tIns="35652" rIns="71305" bIns="35652" rtlCol="0" anchor="ctr"/>
            <a:lstStyle/>
            <a:p>
              <a:pPr algn="ctr"/>
              <a:r>
                <a:rPr lang="en-US" altLang="zh-CN" sz="1900" b="1" dirty="0" smtClean="0">
                  <a:solidFill>
                    <a:srgbClr val="1F4E79"/>
                  </a:solidFill>
                </a:rPr>
                <a:t>7</a:t>
              </a:r>
              <a:endParaRPr lang="zh-CN" altLang="en-US" sz="1900" b="1" dirty="0">
                <a:solidFill>
                  <a:srgbClr val="1F4E79"/>
                </a:solidFill>
              </a:endParaRPr>
            </a:p>
          </p:txBody>
        </p:sp>
        <p:sp>
          <p:nvSpPr>
            <p:cNvPr id="99" name="矩形 98"/>
            <p:cNvSpPr/>
            <p:nvPr/>
          </p:nvSpPr>
          <p:spPr>
            <a:xfrm>
              <a:off x="7808886" y="-13056"/>
              <a:ext cx="1391696" cy="511027"/>
            </a:xfrm>
            <a:prstGeom prst="rect">
              <a:avLst/>
            </a:prstGeom>
          </p:spPr>
          <p:txBody>
            <a:bodyPr wrap="none" lIns="71305" tIns="35652" rIns="71305" bIns="35652">
              <a:spAutoFit/>
            </a:bodyPr>
            <a:lstStyle/>
            <a:p>
              <a:r>
                <a:rPr lang="zh-CN" altLang="en-US" sz="1400" dirty="0" smtClean="0">
                  <a:solidFill>
                    <a:srgbClr val="FF0000"/>
                  </a:solidFill>
                  <a:latin typeface="微软雅黑"/>
                  <a:ea typeface="微软雅黑"/>
                  <a:cs typeface="微软雅黑"/>
                </a:rPr>
                <a:t>设计诊断点</a:t>
              </a:r>
              <a:endParaRPr lang="en-US" altLang="zh-CN" sz="1400" dirty="0" smtClean="0">
                <a:solidFill>
                  <a:srgbClr val="FF0000"/>
                </a:solidFill>
                <a:latin typeface="微软雅黑"/>
                <a:ea typeface="微软雅黑"/>
                <a:cs typeface="微软雅黑"/>
              </a:endParaRPr>
            </a:p>
            <a:p>
              <a:r>
                <a:rPr lang="zh-CN" altLang="en-US" sz="1400" dirty="0" smtClean="0">
                  <a:solidFill>
                    <a:srgbClr val="FF0000"/>
                  </a:solidFill>
                  <a:latin typeface="微软雅黑"/>
                  <a:ea typeface="微软雅黑"/>
                  <a:cs typeface="微软雅黑"/>
                </a:rPr>
                <a:t>检测学习达成度</a:t>
              </a:r>
              <a:endParaRPr lang="zh-CN" altLang="en-US" sz="1400" dirty="0">
                <a:solidFill>
                  <a:srgbClr val="FF0000"/>
                </a:solidFill>
                <a:latin typeface="微软雅黑"/>
                <a:ea typeface="微软雅黑"/>
                <a:cs typeface="微软雅黑"/>
              </a:endParaRPr>
            </a:p>
          </p:txBody>
        </p:sp>
        <p:sp>
          <p:nvSpPr>
            <p:cNvPr id="100" name="矩形 99"/>
            <p:cNvSpPr/>
            <p:nvPr/>
          </p:nvSpPr>
          <p:spPr>
            <a:xfrm>
              <a:off x="4108044" y="3867085"/>
              <a:ext cx="2657511" cy="502887"/>
            </a:xfrm>
            <a:prstGeom prst="rect">
              <a:avLst/>
            </a:prstGeom>
            <a:noFill/>
          </p:spPr>
          <p:txBody>
            <a:bodyPr wrap="none" lIns="71305" tIns="35652" rIns="71305" bIns="35652">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目标的前后贯通</a:t>
              </a:r>
            </a:p>
          </p:txBody>
        </p:sp>
      </p:grpSp>
      <p:sp>
        <p:nvSpPr>
          <p:cNvPr id="114" name="Rectangle 2"/>
          <p:cNvSpPr txBox="1">
            <a:spLocks noChangeArrowheads="1"/>
          </p:cNvSpPr>
          <p:nvPr/>
        </p:nvSpPr>
        <p:spPr>
          <a:xfrm>
            <a:off x="676951" y="1395039"/>
            <a:ext cx="6176565" cy="289643"/>
          </a:xfrm>
          <a:prstGeom prst="rect">
            <a:avLst/>
          </a:prstGeom>
        </p:spPr>
        <p:txBody>
          <a:bodyPr vert="horz" lIns="68533" tIns="34266" rIns="68533" bIns="34266"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zh-CN" altLang="en-US" sz="1800" dirty="0"/>
              <a:t>建立和完善专业、课程标准</a:t>
            </a:r>
          </a:p>
        </p:txBody>
      </p:sp>
    </p:spTree>
    <p:extLst>
      <p:ext uri="{BB962C8B-B14F-4D97-AF65-F5344CB8AC3E}">
        <p14:creationId xmlns:p14="http://schemas.microsoft.com/office/powerpoint/2010/main" xmlns="" val="26194261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75084" y="117097"/>
            <a:ext cx="5829300" cy="671190"/>
          </a:xfrm>
          <a:solidFill>
            <a:schemeClr val="bg1"/>
          </a:solidFill>
        </p:spPr>
        <p:txBody>
          <a:bodyPr vert="horz" lIns="91440" tIns="45720" rIns="91440" bIns="45720" rtlCol="0" anchor="ctr">
            <a:normAutofit/>
          </a:bodyPr>
          <a:lstStyle/>
          <a:p>
            <a:r>
              <a:rPr lang="zh-CN" altLang="en-US" sz="2800" b="1" dirty="0">
                <a:solidFill>
                  <a:srgbClr val="C00000"/>
                </a:solidFill>
              </a:rPr>
              <a:t>“诊改”主要文件</a:t>
            </a:r>
          </a:p>
        </p:txBody>
      </p:sp>
      <p:sp>
        <p:nvSpPr>
          <p:cNvPr id="9" name="Rectangle 3"/>
          <p:cNvSpPr>
            <a:spLocks noGrp="1" noChangeArrowheads="1"/>
          </p:cNvSpPr>
          <p:nvPr>
            <p:ph sz="quarter" idx="4294967295"/>
          </p:nvPr>
        </p:nvSpPr>
        <p:spPr>
          <a:xfrm>
            <a:off x="760166" y="1030536"/>
            <a:ext cx="7689773" cy="3563938"/>
          </a:xfrm>
        </p:spPr>
        <p:txBody>
          <a:bodyPr>
            <a:normAutofit fontScale="85000" lnSpcReduction="10000"/>
          </a:bodyPr>
          <a:lstStyle/>
          <a:p>
            <a:pPr eaLnBrk="1" hangingPunct="1">
              <a:lnSpc>
                <a:spcPct val="125000"/>
              </a:lnSpc>
            </a:pPr>
            <a:r>
              <a:rPr lang="en-US" altLang="zh-CN" sz="2400" b="1" dirty="0">
                <a:latin typeface="微软雅黑" panose="020B0503020204020204" pitchFamily="34" charset="-122"/>
                <a:ea typeface="微软雅黑" panose="020B0503020204020204" pitchFamily="34" charset="-122"/>
              </a:rPr>
              <a:t>《</a:t>
            </a:r>
            <a:r>
              <a:rPr lang="zh-CN" altLang="zh-CN" sz="2400" b="1" dirty="0">
                <a:solidFill>
                  <a:srgbClr val="FF0000"/>
                </a:solidFill>
                <a:latin typeface="微软雅黑" panose="020B0503020204020204" pitchFamily="34" charset="-122"/>
                <a:ea typeface="微软雅黑" panose="020B0503020204020204" pitchFamily="34" charset="-122"/>
              </a:rPr>
              <a:t>教育部办公厅关于建立职业院校教学工作诊断与改进制度的通知</a:t>
            </a:r>
            <a:r>
              <a:rPr lang="en-US" altLang="zh-CN" sz="2400" b="1"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（教职成厅</a:t>
            </a:r>
            <a:r>
              <a:rPr lang="en-US" altLang="zh-CN" sz="2400" dirty="0">
                <a:latin typeface="微软雅黑" panose="020B0503020204020204" pitchFamily="34" charset="-122"/>
                <a:ea typeface="微软雅黑" panose="020B0503020204020204" pitchFamily="34" charset="-122"/>
              </a:rPr>
              <a:t>【2015】2</a:t>
            </a:r>
            <a:r>
              <a:rPr lang="zh-CN" altLang="en-US" sz="2400" dirty="0">
                <a:latin typeface="微软雅黑" panose="020B0503020204020204" pitchFamily="34" charset="-122"/>
                <a:ea typeface="微软雅黑" panose="020B0503020204020204" pitchFamily="34" charset="-122"/>
              </a:rPr>
              <a:t>号）</a:t>
            </a:r>
            <a:endParaRPr lang="en-US" altLang="zh-CN" sz="2400" dirty="0">
              <a:latin typeface="微软雅黑" panose="020B0503020204020204" pitchFamily="34" charset="-122"/>
              <a:ea typeface="微软雅黑" panose="020B0503020204020204" pitchFamily="34" charset="-122"/>
            </a:endParaRPr>
          </a:p>
          <a:p>
            <a:pPr eaLnBrk="1" hangingPunct="1">
              <a:lnSpc>
                <a:spcPct val="125000"/>
              </a:lnSpc>
            </a:pPr>
            <a:endParaRPr lang="zh-CN" altLang="en-US" sz="2400" dirty="0">
              <a:latin typeface="微软雅黑" panose="020B0503020204020204" pitchFamily="34" charset="-122"/>
              <a:ea typeface="微软雅黑" panose="020B0503020204020204" pitchFamily="34" charset="-122"/>
            </a:endParaRPr>
          </a:p>
          <a:p>
            <a:pPr eaLnBrk="1" hangingPunct="1">
              <a:lnSpc>
                <a:spcPct val="125000"/>
              </a:lnSpc>
            </a:pPr>
            <a:r>
              <a:rPr lang="zh-CN" altLang="en-US" sz="2400" dirty="0">
                <a:latin typeface="微软雅黑" panose="020B0503020204020204" pitchFamily="34" charset="-122"/>
                <a:ea typeface="微软雅黑" panose="020B0503020204020204" pitchFamily="34" charset="-122"/>
              </a:rPr>
              <a:t>关于印发</a:t>
            </a:r>
            <a:r>
              <a:rPr lang="en-US" altLang="zh-CN" sz="2400" b="1" dirty="0">
                <a:latin typeface="微软雅黑" panose="020B0503020204020204" pitchFamily="34" charset="-122"/>
                <a:ea typeface="微软雅黑" panose="020B0503020204020204" pitchFamily="34" charset="-122"/>
              </a:rPr>
              <a:t>《</a:t>
            </a:r>
            <a:r>
              <a:rPr lang="zh-CN" altLang="en-US" sz="2400" b="1" dirty="0">
                <a:solidFill>
                  <a:srgbClr val="FF3300"/>
                </a:solidFill>
                <a:latin typeface="微软雅黑" panose="020B0503020204020204" pitchFamily="34" charset="-122"/>
                <a:ea typeface="微软雅黑" panose="020B0503020204020204" pitchFamily="34" charset="-122"/>
              </a:rPr>
              <a:t>高等职业院校内部质量保证体系诊断与改进指导方案（试行）</a:t>
            </a:r>
            <a:r>
              <a:rPr lang="en-US" altLang="zh-CN" sz="2400" b="1"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启动相关工作的通知（教职成司函</a:t>
            </a:r>
            <a:r>
              <a:rPr lang="en-US" altLang="zh-CN" sz="2400" dirty="0">
                <a:latin typeface="微软雅黑" panose="020B0503020204020204" pitchFamily="34" charset="-122"/>
                <a:ea typeface="微软雅黑" panose="020B0503020204020204" pitchFamily="34" charset="-122"/>
              </a:rPr>
              <a:t>[2015]168</a:t>
            </a:r>
            <a:r>
              <a:rPr lang="zh-CN" altLang="en-US" sz="2400" dirty="0">
                <a:latin typeface="微软雅黑" panose="020B0503020204020204" pitchFamily="34" charset="-122"/>
                <a:ea typeface="微软雅黑" panose="020B0503020204020204" pitchFamily="34" charset="-122"/>
              </a:rPr>
              <a:t>号）</a:t>
            </a:r>
          </a:p>
          <a:p>
            <a:pPr eaLnBrk="1" hangingPunct="1">
              <a:lnSpc>
                <a:spcPct val="125000"/>
              </a:lnSpc>
            </a:pPr>
            <a:endParaRPr lang="zh-CN" altLang="en-US" sz="2400" dirty="0">
              <a:latin typeface="微软雅黑" panose="020B0503020204020204" pitchFamily="34" charset="-122"/>
              <a:ea typeface="微软雅黑" panose="020B0503020204020204" pitchFamily="34" charset="-122"/>
            </a:endParaRPr>
          </a:p>
          <a:p>
            <a:pPr eaLnBrk="1" hangingPunct="1">
              <a:lnSpc>
                <a:spcPct val="125000"/>
              </a:lnSpc>
            </a:pP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关于做好</a:t>
            </a:r>
            <a:r>
              <a:rPr lang="zh-CN" altLang="zh-CN" sz="2400" b="1" dirty="0">
                <a:solidFill>
                  <a:srgbClr val="FF3300"/>
                </a:solidFill>
                <a:latin typeface="微软雅黑" panose="020B0503020204020204" pitchFamily="34" charset="-122"/>
                <a:ea typeface="微软雅黑" panose="020B0503020204020204" pitchFamily="34" charset="-122"/>
              </a:rPr>
              <a:t>中等职业学校教学诊断与改进工作</a:t>
            </a:r>
            <a:r>
              <a:rPr lang="zh-CN" altLang="zh-CN" sz="2400" dirty="0">
                <a:latin typeface="微软雅黑" panose="020B0503020204020204" pitchFamily="34" charset="-122"/>
                <a:ea typeface="微软雅黑" panose="020B0503020204020204" pitchFamily="34" charset="-122"/>
              </a:rPr>
              <a:t>的通知</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教职成司函</a:t>
            </a:r>
            <a:r>
              <a:rPr lang="en-US" altLang="zh-CN" sz="2400" dirty="0">
                <a:latin typeface="微软雅黑" panose="020B0503020204020204" pitchFamily="34" charset="-122"/>
                <a:ea typeface="微软雅黑" panose="020B0503020204020204" pitchFamily="34" charset="-122"/>
              </a:rPr>
              <a:t>[2016]37</a:t>
            </a:r>
            <a:r>
              <a:rPr lang="zh-CN" altLang="zh-CN" sz="2400" dirty="0">
                <a:latin typeface="微软雅黑" panose="020B0503020204020204" pitchFamily="34" charset="-122"/>
                <a:ea typeface="微软雅黑" panose="020B0503020204020204" pitchFamily="34" charset="-122"/>
              </a:rPr>
              <a:t>号</a:t>
            </a:r>
            <a:r>
              <a:rPr lang="zh-CN" altLang="en-US" sz="2400" dirty="0">
                <a:latin typeface="微软雅黑" panose="020B0503020204020204" pitchFamily="34" charset="-122"/>
                <a:ea typeface="微软雅黑" panose="020B0503020204020204" pitchFamily="34" charset="-122"/>
              </a:rPr>
              <a:t>）</a:t>
            </a:r>
          </a:p>
        </p:txBody>
      </p:sp>
    </p:spTree>
    <p:extLst>
      <p:ext uri="{BB962C8B-B14F-4D97-AF65-F5344CB8AC3E}">
        <p14:creationId xmlns="" xmlns:p14="http://schemas.microsoft.com/office/powerpoint/2010/main" val="2272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744995" y="1298610"/>
            <a:ext cx="6084483"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dirty="0"/>
              <a:t>3､</a:t>
            </a:r>
            <a:r>
              <a:rPr lang="zh-CN" altLang="en-US" dirty="0"/>
              <a:t>建立教师发展</a:t>
            </a:r>
            <a:r>
              <a:rPr lang="zh-CN" altLang="en-US" dirty="0">
                <a:hlinkClick r:id="rId2" action="ppaction://hlinkfile"/>
              </a:rPr>
              <a:t>标准</a:t>
            </a:r>
            <a:endParaRPr lang="zh-CN" altLang="en-US" dirty="0"/>
          </a:p>
        </p:txBody>
      </p:sp>
      <p:grpSp>
        <p:nvGrpSpPr>
          <p:cNvPr id="4" name="组合 2"/>
          <p:cNvGrpSpPr/>
          <p:nvPr/>
        </p:nvGrpSpPr>
        <p:grpSpPr>
          <a:xfrm>
            <a:off x="228600" y="1801868"/>
            <a:ext cx="8608764" cy="3316507"/>
            <a:chOff x="-72436" y="1648515"/>
            <a:chExt cx="10056542" cy="4510679"/>
          </a:xfrm>
        </p:grpSpPr>
        <p:sp>
          <p:nvSpPr>
            <p:cNvPr id="5" name="Line 4"/>
            <p:cNvSpPr>
              <a:spLocks noChangeShapeType="1"/>
            </p:cNvSpPr>
            <p:nvPr/>
          </p:nvSpPr>
          <p:spPr bwMode="auto">
            <a:xfrm rot="10800000">
              <a:off x="2621053" y="4384798"/>
              <a:ext cx="7336153" cy="53728"/>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6" name="Line 5"/>
            <p:cNvSpPr>
              <a:spLocks noChangeShapeType="1"/>
            </p:cNvSpPr>
            <p:nvPr/>
          </p:nvSpPr>
          <p:spPr bwMode="auto">
            <a:xfrm rot="10800000">
              <a:off x="2645811" y="3436489"/>
              <a:ext cx="7332344" cy="42490"/>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7" name="Line 6"/>
            <p:cNvSpPr>
              <a:spLocks noChangeShapeType="1"/>
            </p:cNvSpPr>
            <p:nvPr/>
          </p:nvSpPr>
          <p:spPr bwMode="auto">
            <a:xfrm rot="10800000">
              <a:off x="2663496" y="2759136"/>
              <a:ext cx="7193280" cy="0"/>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8" name="Rectangle 12"/>
            <p:cNvSpPr>
              <a:spLocks noChangeArrowheads="1"/>
            </p:cNvSpPr>
            <p:nvPr/>
          </p:nvSpPr>
          <p:spPr bwMode="auto">
            <a:xfrm>
              <a:off x="-63979" y="4397170"/>
              <a:ext cx="2701931" cy="972000"/>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19">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Line 13"/>
            <p:cNvSpPr>
              <a:spLocks noChangeShapeType="1"/>
            </p:cNvSpPr>
            <p:nvPr/>
          </p:nvSpPr>
          <p:spPr bwMode="auto">
            <a:xfrm>
              <a:off x="2655570" y="5692140"/>
              <a:ext cx="7324726" cy="0"/>
            </a:xfrm>
            <a:prstGeom prst="line">
              <a:avLst/>
            </a:prstGeom>
            <a:noFill/>
            <a:ln w="9525">
              <a:solidFill>
                <a:srgbClr val="53C3B0"/>
              </a:solidFill>
              <a:bevel/>
              <a:headEnd/>
              <a:tailEnd type="triangle" w="med" len="med"/>
            </a:ln>
            <a:extLst>
              <a:ext uri="{909E8E84-426E-40dd-AFC4-6F175D3DCCD1}">
                <a14:hiddenFill xmlns:a14="http://schemas.microsoft.com/office/drawing/2010/main" xmlns="">
                  <a:noFill/>
                </a14:hiddenFill>
              </a:ext>
            </a:extLst>
          </p:spPr>
          <p:txBody>
            <a:bodyPr/>
            <a:lstStyle/>
            <a:p>
              <a:endParaRPr lang="zh-CN" altLang="en-US" sz="1619"/>
            </a:p>
          </p:txBody>
        </p:sp>
        <p:sp>
          <p:nvSpPr>
            <p:cNvPr id="10" name="Line 15"/>
            <p:cNvSpPr>
              <a:spLocks noChangeShapeType="1"/>
            </p:cNvSpPr>
            <p:nvPr/>
          </p:nvSpPr>
          <p:spPr bwMode="auto">
            <a:xfrm flipV="1">
              <a:off x="2659380" y="1784986"/>
              <a:ext cx="7324726" cy="3897630"/>
            </a:xfrm>
            <a:prstGeom prst="line">
              <a:avLst/>
            </a:prstGeom>
            <a:noFill/>
            <a:ln w="38100">
              <a:solidFill>
                <a:srgbClr val="58C5B2"/>
              </a:solidFill>
              <a:bevel/>
              <a:headEnd/>
              <a:tailEnd type="triangle" w="med" len="med"/>
            </a:ln>
            <a:extLst>
              <a:ext uri="{909E8E84-426E-40dd-AFC4-6F175D3DCCD1}">
                <a14:hiddenFill xmlns:a14="http://schemas.microsoft.com/office/drawing/2010/main" xmlns="">
                  <a:noFill/>
                </a14:hiddenFill>
              </a:ext>
            </a:extLst>
          </p:spPr>
          <p:txBody>
            <a:bodyPr/>
            <a:lstStyle/>
            <a:p>
              <a:endParaRPr lang="zh-CN" altLang="en-US" sz="1619"/>
            </a:p>
          </p:txBody>
        </p:sp>
        <p:sp>
          <p:nvSpPr>
            <p:cNvPr id="11" name="Line 16"/>
            <p:cNvSpPr>
              <a:spLocks noChangeShapeType="1"/>
            </p:cNvSpPr>
            <p:nvPr/>
          </p:nvSpPr>
          <p:spPr bwMode="auto">
            <a:xfrm rot="16200000">
              <a:off x="1894509" y="3682106"/>
              <a:ext cx="3971924" cy="0"/>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12" name="Line 18"/>
            <p:cNvSpPr>
              <a:spLocks noChangeShapeType="1"/>
            </p:cNvSpPr>
            <p:nvPr/>
          </p:nvSpPr>
          <p:spPr bwMode="auto">
            <a:xfrm rot="16200000">
              <a:off x="4976623" y="3682106"/>
              <a:ext cx="3971924" cy="0"/>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13" name="Line 17"/>
            <p:cNvSpPr>
              <a:spLocks noChangeShapeType="1"/>
            </p:cNvSpPr>
            <p:nvPr/>
          </p:nvSpPr>
          <p:spPr bwMode="auto">
            <a:xfrm rot="16200000">
              <a:off x="3637270" y="3682106"/>
              <a:ext cx="3971924" cy="0"/>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15" name="Text Box 53"/>
            <p:cNvSpPr>
              <a:spLocks noChangeArrowheads="1"/>
            </p:cNvSpPr>
            <p:nvPr/>
          </p:nvSpPr>
          <p:spPr bwMode="auto">
            <a:xfrm>
              <a:off x="4218121" y="5686245"/>
              <a:ext cx="1141094" cy="464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zh-CN" altLang="en-US" sz="1619" i="1" dirty="0">
                  <a:solidFill>
                    <a:srgbClr val="317FB7"/>
                  </a:solidFill>
                  <a:latin typeface="Impact" panose="020B0806030902050204" pitchFamily="34" charset="0"/>
                  <a:ea typeface="微软雅黑" panose="020B0503020204020204" pitchFamily="34" charset="-122"/>
                  <a:sym typeface="Impact" panose="020B0806030902050204" pitchFamily="34" charset="0"/>
                </a:rPr>
                <a:t>成长期</a:t>
              </a:r>
              <a:endParaRPr lang="en-US" altLang="zh-CN" sz="1619" i="1" dirty="0">
                <a:solidFill>
                  <a:srgbClr val="317FB7"/>
                </a:solidFill>
                <a:latin typeface="Impact" panose="020B0806030902050204" pitchFamily="34" charset="0"/>
                <a:ea typeface="微软雅黑" panose="020B0503020204020204" pitchFamily="34" charset="-122"/>
                <a:sym typeface="Impact" panose="020B0806030902050204" pitchFamily="34" charset="0"/>
              </a:endParaRPr>
            </a:p>
          </p:txBody>
        </p:sp>
        <p:sp>
          <p:nvSpPr>
            <p:cNvPr id="16" name="Text Box 54"/>
            <p:cNvSpPr>
              <a:spLocks noChangeArrowheads="1"/>
            </p:cNvSpPr>
            <p:nvPr/>
          </p:nvSpPr>
          <p:spPr bwMode="auto">
            <a:xfrm>
              <a:off x="5939267" y="5694725"/>
              <a:ext cx="1094152" cy="464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zh-CN" altLang="en-US" sz="1619" i="1" dirty="0">
                  <a:solidFill>
                    <a:srgbClr val="317FB7"/>
                  </a:solidFill>
                  <a:latin typeface="Impact" panose="020B0806030902050204" pitchFamily="34" charset="0"/>
                  <a:ea typeface="微软雅黑" panose="020B0503020204020204" pitchFamily="34" charset="-122"/>
                  <a:sym typeface="Impact" panose="020B0806030902050204" pitchFamily="34" charset="0"/>
                </a:rPr>
                <a:t>成熟期</a:t>
              </a:r>
              <a:endParaRPr lang="en-US" altLang="zh-CN" sz="1619" i="1" dirty="0">
                <a:solidFill>
                  <a:srgbClr val="317FB7"/>
                </a:solidFill>
                <a:latin typeface="Impact" panose="020B0806030902050204" pitchFamily="34" charset="0"/>
                <a:ea typeface="微软雅黑" panose="020B0503020204020204" pitchFamily="34" charset="-122"/>
                <a:sym typeface="Impact" panose="020B0806030902050204" pitchFamily="34" charset="0"/>
              </a:endParaRPr>
            </a:p>
          </p:txBody>
        </p:sp>
        <p:sp>
          <p:nvSpPr>
            <p:cNvPr id="17" name="Text Box 55"/>
            <p:cNvSpPr>
              <a:spLocks noChangeArrowheads="1"/>
            </p:cNvSpPr>
            <p:nvPr/>
          </p:nvSpPr>
          <p:spPr bwMode="auto">
            <a:xfrm>
              <a:off x="8062862" y="5642592"/>
              <a:ext cx="1220730" cy="464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zh-CN" altLang="en-US" sz="1619" i="1" dirty="0">
                  <a:solidFill>
                    <a:srgbClr val="317FB7"/>
                  </a:solidFill>
                  <a:latin typeface="Impact" panose="020B0806030902050204" pitchFamily="34" charset="0"/>
                  <a:ea typeface="微软雅黑" panose="020B0503020204020204" pitchFamily="34" charset="-122"/>
                  <a:sym typeface="Impact" panose="020B0806030902050204" pitchFamily="34" charset="0"/>
                </a:rPr>
                <a:t>发展期</a:t>
              </a:r>
              <a:endParaRPr lang="en-US" altLang="zh-CN" sz="1619" i="1" dirty="0">
                <a:solidFill>
                  <a:srgbClr val="317FB7"/>
                </a:solidFill>
                <a:latin typeface="Impact" panose="020B0806030902050204" pitchFamily="34" charset="0"/>
                <a:ea typeface="微软雅黑" panose="020B0503020204020204" pitchFamily="34" charset="-122"/>
                <a:sym typeface="Impact" panose="020B0806030902050204" pitchFamily="34" charset="0"/>
              </a:endParaRPr>
            </a:p>
          </p:txBody>
        </p:sp>
        <p:sp>
          <p:nvSpPr>
            <p:cNvPr id="18" name="Rectangle 10"/>
            <p:cNvSpPr>
              <a:spLocks noChangeArrowheads="1"/>
            </p:cNvSpPr>
            <p:nvPr/>
          </p:nvSpPr>
          <p:spPr bwMode="auto">
            <a:xfrm>
              <a:off x="-63979" y="2156101"/>
              <a:ext cx="2701931" cy="972000"/>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19">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Rectangle 50"/>
            <p:cNvSpPr>
              <a:spLocks noChangeArrowheads="1"/>
            </p:cNvSpPr>
            <p:nvPr/>
          </p:nvSpPr>
          <p:spPr bwMode="auto">
            <a:xfrm>
              <a:off x="-60210" y="2221951"/>
              <a:ext cx="2866765" cy="9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参与专业发展和提升领导力</a:t>
              </a:r>
            </a:p>
            <a:p>
              <a:pPr eaLnBrk="1" hangingPunct="1">
                <a:lnSpc>
                  <a:spcPct val="150000"/>
                </a:lnSpc>
                <a:buFont typeface="Arial" panose="020B0604020202020204" pitchFamily="34" charset="0"/>
                <a:buNone/>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信息化时代学习与工作典范</a:t>
              </a:r>
              <a:endParaRPr lang="en-US" altLang="zh-CN"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做学生的良师和榜样</a:t>
              </a:r>
            </a:p>
          </p:txBody>
        </p:sp>
        <p:sp>
          <p:nvSpPr>
            <p:cNvPr id="20" name="Rectangle 11"/>
            <p:cNvSpPr>
              <a:spLocks noChangeArrowheads="1"/>
            </p:cNvSpPr>
            <p:nvPr/>
          </p:nvSpPr>
          <p:spPr bwMode="auto">
            <a:xfrm>
              <a:off x="-63979" y="3249850"/>
              <a:ext cx="2701931" cy="972000"/>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xmlns="" w="9525">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19">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Rectangle 48"/>
            <p:cNvSpPr>
              <a:spLocks noChangeArrowheads="1"/>
            </p:cNvSpPr>
            <p:nvPr/>
          </p:nvSpPr>
          <p:spPr bwMode="auto">
            <a:xfrm>
              <a:off x="68569" y="4454199"/>
              <a:ext cx="2397944" cy="9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研究发展与进修</a:t>
              </a:r>
              <a:endParaRPr lang="en-US" altLang="zh-CN"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buFont typeface="Arial" panose="020B0604020202020204" pitchFamily="34" charset="0"/>
                <a:buNone/>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学生管理与辅导</a:t>
              </a:r>
            </a:p>
            <a:p>
              <a:pPr eaLnBrk="1" hangingPunct="1">
                <a:lnSpc>
                  <a:spcPct val="150000"/>
                </a:lnSpc>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课程教学与设计</a:t>
              </a:r>
            </a:p>
          </p:txBody>
        </p:sp>
        <p:sp>
          <p:nvSpPr>
            <p:cNvPr id="22" name="Rectangle 49"/>
            <p:cNvSpPr>
              <a:spLocks noChangeArrowheads="1"/>
            </p:cNvSpPr>
            <p:nvPr/>
          </p:nvSpPr>
          <p:spPr bwMode="auto">
            <a:xfrm>
              <a:off x="-72436" y="3302071"/>
              <a:ext cx="2911274" cy="9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数字化教学工具设计与开发</a:t>
              </a:r>
            </a:p>
            <a:p>
              <a:pPr eaLnBrk="1" hangingPunct="1">
                <a:lnSpc>
                  <a:spcPct val="150000"/>
                </a:lnSpc>
                <a:buFont typeface="Arial" panose="020B0604020202020204" pitchFamily="34" charset="0"/>
                <a:buNone/>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学生学习促进与创造力激发</a:t>
              </a:r>
              <a:endParaRPr lang="en-US" altLang="zh-CN"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50000"/>
                </a:lnSpc>
              </a:pPr>
              <a:r>
                <a:rPr lang="zh-CN" altLang="en-US" sz="105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敬业精神及态度</a:t>
              </a:r>
            </a:p>
          </p:txBody>
        </p:sp>
        <p:sp>
          <p:nvSpPr>
            <p:cNvPr id="23" name="Line 14"/>
            <p:cNvSpPr>
              <a:spLocks noChangeShapeType="1"/>
            </p:cNvSpPr>
            <p:nvPr/>
          </p:nvSpPr>
          <p:spPr bwMode="auto">
            <a:xfrm rot="16200000">
              <a:off x="670560" y="3709036"/>
              <a:ext cx="3970020" cy="0"/>
            </a:xfrm>
            <a:prstGeom prst="line">
              <a:avLst/>
            </a:prstGeom>
            <a:noFill/>
            <a:ln w="9525">
              <a:solidFill>
                <a:srgbClr val="1F8A70"/>
              </a:solidFill>
              <a:bevel/>
              <a:headEnd/>
              <a:tailEnd type="triangle" w="med" len="med"/>
            </a:ln>
            <a:extLst>
              <a:ext uri="{909E8E84-426E-40dd-AFC4-6F175D3DCCD1}">
                <a14:hiddenFill xmlns:a14="http://schemas.microsoft.com/office/drawing/2010/main" xmlns="">
                  <a:noFill/>
                </a14:hiddenFill>
              </a:ext>
            </a:extLst>
          </p:spPr>
          <p:txBody>
            <a:bodyPr/>
            <a:lstStyle/>
            <a:p>
              <a:endParaRPr lang="zh-CN" altLang="en-US" sz="1619"/>
            </a:p>
          </p:txBody>
        </p:sp>
        <p:sp>
          <p:nvSpPr>
            <p:cNvPr id="24" name="Line 5"/>
            <p:cNvSpPr>
              <a:spLocks noChangeShapeType="1"/>
            </p:cNvSpPr>
            <p:nvPr/>
          </p:nvSpPr>
          <p:spPr bwMode="auto">
            <a:xfrm rot="10800000">
              <a:off x="2651528" y="5012373"/>
              <a:ext cx="7320913" cy="20488"/>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25" name="Line 6"/>
            <p:cNvSpPr>
              <a:spLocks noChangeShapeType="1"/>
            </p:cNvSpPr>
            <p:nvPr/>
          </p:nvSpPr>
          <p:spPr bwMode="auto">
            <a:xfrm rot="10800000">
              <a:off x="2641583" y="2381466"/>
              <a:ext cx="7193280" cy="0"/>
            </a:xfrm>
            <a:prstGeom prst="line">
              <a:avLst/>
            </a:prstGeom>
            <a:noFill/>
            <a:ln w="9525">
              <a:solidFill>
                <a:srgbClr val="53C3B0"/>
              </a:solidFill>
              <a:prstDash val="lgDash"/>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26" name="Line 6"/>
            <p:cNvSpPr>
              <a:spLocks noChangeShapeType="1"/>
            </p:cNvSpPr>
            <p:nvPr/>
          </p:nvSpPr>
          <p:spPr bwMode="auto">
            <a:xfrm rot="10800000">
              <a:off x="2641583" y="3091654"/>
              <a:ext cx="7172327" cy="44862"/>
            </a:xfrm>
            <a:prstGeom prst="line">
              <a:avLst/>
            </a:prstGeom>
            <a:noFill/>
            <a:ln w="9525">
              <a:solidFill>
                <a:srgbClr val="53C3B0"/>
              </a:solidFill>
              <a:prstDash val="lgDash"/>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27" name="Line 6"/>
            <p:cNvSpPr>
              <a:spLocks noChangeShapeType="1"/>
            </p:cNvSpPr>
            <p:nvPr/>
          </p:nvSpPr>
          <p:spPr bwMode="auto">
            <a:xfrm rot="10800000">
              <a:off x="2641583" y="3782730"/>
              <a:ext cx="7193280" cy="0"/>
            </a:xfrm>
            <a:prstGeom prst="line">
              <a:avLst/>
            </a:prstGeom>
            <a:noFill/>
            <a:ln w="9525">
              <a:solidFill>
                <a:srgbClr val="53C3B0"/>
              </a:solidFill>
              <a:prstDash val="lgDash"/>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28" name="Line 6"/>
            <p:cNvSpPr>
              <a:spLocks noChangeShapeType="1"/>
            </p:cNvSpPr>
            <p:nvPr/>
          </p:nvSpPr>
          <p:spPr bwMode="auto">
            <a:xfrm rot="10800000">
              <a:off x="2641583" y="4058633"/>
              <a:ext cx="7193280" cy="0"/>
            </a:xfrm>
            <a:prstGeom prst="line">
              <a:avLst/>
            </a:prstGeom>
            <a:noFill/>
            <a:ln w="9525">
              <a:solidFill>
                <a:srgbClr val="53C3B0"/>
              </a:solidFill>
              <a:prstDash val="lgDash"/>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29" name="Line 6"/>
            <p:cNvSpPr>
              <a:spLocks noChangeShapeType="1"/>
            </p:cNvSpPr>
            <p:nvPr/>
          </p:nvSpPr>
          <p:spPr bwMode="auto">
            <a:xfrm rot="10800000">
              <a:off x="2641583" y="4705280"/>
              <a:ext cx="7193280" cy="0"/>
            </a:xfrm>
            <a:prstGeom prst="line">
              <a:avLst/>
            </a:prstGeom>
            <a:noFill/>
            <a:ln w="9525">
              <a:solidFill>
                <a:srgbClr val="53C3B0"/>
              </a:solidFill>
              <a:prstDash val="lgDash"/>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30" name="Line 6"/>
            <p:cNvSpPr>
              <a:spLocks noChangeShapeType="1"/>
            </p:cNvSpPr>
            <p:nvPr/>
          </p:nvSpPr>
          <p:spPr bwMode="auto">
            <a:xfrm rot="10800000">
              <a:off x="2641583" y="5364947"/>
              <a:ext cx="7154953" cy="38988"/>
            </a:xfrm>
            <a:prstGeom prst="line">
              <a:avLst/>
            </a:prstGeom>
            <a:noFill/>
            <a:ln w="9525">
              <a:solidFill>
                <a:srgbClr val="53C3B0"/>
              </a:solidFill>
              <a:prstDash val="lgDash"/>
              <a:bevel/>
              <a:headEnd/>
              <a:tailEnd/>
            </a:ln>
            <a:extLst>
              <a:ext uri="{909E8E84-426E-40dd-AFC4-6F175D3DCCD1}">
                <a14:hiddenFill xmlns:a14="http://schemas.microsoft.com/office/drawing/2010/main" xmlns="">
                  <a:noFill/>
                </a14:hiddenFill>
              </a:ext>
            </a:extLst>
          </p:spPr>
          <p:txBody>
            <a:bodyPr/>
            <a:lstStyle/>
            <a:p>
              <a:endParaRPr lang="zh-CN" altLang="en-US" sz="1619"/>
            </a:p>
          </p:txBody>
        </p:sp>
        <p:sp>
          <p:nvSpPr>
            <p:cNvPr id="31" name="WordArt 33"/>
            <p:cNvSpPr>
              <a:spLocks noChangeArrowheads="1" noChangeShapeType="1"/>
            </p:cNvSpPr>
            <p:nvPr/>
          </p:nvSpPr>
          <p:spPr bwMode="auto">
            <a:xfrm>
              <a:off x="5112225" y="4235124"/>
              <a:ext cx="148590" cy="219076"/>
            </a:xfrm>
            <a:prstGeom prst="rect">
              <a:avLst/>
            </a:prstGeom>
            <a:extLst>
              <a:ext uri="{91240B29-F687-4f45-9708-019B960494DF}">
                <a14:hiddenLine xmlns:a14="http://schemas.microsoft.com/office/drawing/2010/main" xmlns="" w="9525" cmpd="sng">
                  <a:solidFill>
                    <a:srgbClr val="000000"/>
                  </a:solidFill>
                  <a:bevel/>
                  <a:headEnd/>
                  <a:tailEnd/>
                </a14:hiddenLine>
              </a:ext>
            </a:extLst>
          </p:spPr>
          <p:txBody>
            <a:bodyPr wrap="none" fromWordArt="1">
              <a:prstTxWarp prst="textPlain">
                <a:avLst>
                  <a:gd name="adj" fmla="val 50000"/>
                </a:avLst>
              </a:prstTxWarp>
            </a:bodyPr>
            <a:lstStyle/>
            <a:p>
              <a:pPr algn="ctr" eaLnBrk="1" hangingPunct="1">
                <a:buFont typeface="Arial" panose="020B0604020202020204" pitchFamily="34" charset="0"/>
                <a:buNone/>
                <a:defRPr/>
              </a:pPr>
              <a:endParaRPr lang="zh-CN" altLang="en-US" sz="2159" strike="sngStrike" kern="10" dirty="0">
                <a:solidFill>
                  <a:schemeClr val="bg1"/>
                </a:solidFill>
                <a:latin typeface="Impact"/>
              </a:endParaRPr>
            </a:p>
          </p:txBody>
        </p:sp>
        <p:sp>
          <p:nvSpPr>
            <p:cNvPr id="32" name="WordArt 26"/>
            <p:cNvSpPr>
              <a:spLocks noChangeArrowheads="1" noChangeShapeType="1"/>
            </p:cNvSpPr>
            <p:nvPr/>
          </p:nvSpPr>
          <p:spPr bwMode="auto">
            <a:xfrm>
              <a:off x="3492332" y="5059332"/>
              <a:ext cx="94998" cy="184858"/>
            </a:xfrm>
            <a:prstGeom prst="rect">
              <a:avLst/>
            </a:prstGeom>
            <a:extLst>
              <a:ext uri="{91240B29-F687-4f45-9708-019B960494DF}">
                <a14:hiddenLine xmlns:a14="http://schemas.microsoft.com/office/drawing/2010/main" xmlns="" w="9525" cmpd="sng">
                  <a:solidFill>
                    <a:srgbClr val="000000"/>
                  </a:solidFill>
                  <a:bevel/>
                  <a:headEnd/>
                  <a:tailEnd/>
                </a14:hiddenLine>
              </a:ext>
            </a:extLst>
          </p:spPr>
          <p:txBody>
            <a:bodyPr wrap="none" fromWordArt="1">
              <a:prstTxWarp prst="textPlain">
                <a:avLst>
                  <a:gd name="adj" fmla="val 50000"/>
                </a:avLst>
              </a:prstTxWarp>
            </a:bodyPr>
            <a:lstStyle/>
            <a:p>
              <a:pPr algn="ctr" eaLnBrk="1" hangingPunct="1">
                <a:buFont typeface="Arial" panose="020B0604020202020204" pitchFamily="34" charset="0"/>
                <a:buNone/>
                <a:defRPr/>
              </a:pPr>
              <a:endParaRPr lang="zh-CN" altLang="en-US" sz="2159" strike="sngStrike" kern="10" dirty="0">
                <a:solidFill>
                  <a:schemeClr val="bg1"/>
                </a:solidFill>
                <a:latin typeface="Impact"/>
              </a:endParaRPr>
            </a:p>
          </p:txBody>
        </p:sp>
        <p:sp>
          <p:nvSpPr>
            <p:cNvPr id="33" name="WordArt 26"/>
            <p:cNvSpPr>
              <a:spLocks noChangeArrowheads="1" noChangeShapeType="1"/>
            </p:cNvSpPr>
            <p:nvPr/>
          </p:nvSpPr>
          <p:spPr bwMode="auto">
            <a:xfrm>
              <a:off x="4633131" y="4484172"/>
              <a:ext cx="94998" cy="184858"/>
            </a:xfrm>
            <a:prstGeom prst="rect">
              <a:avLst/>
            </a:prstGeom>
            <a:extLst>
              <a:ext uri="{91240B29-F687-4f45-9708-019B960494DF}">
                <a14:hiddenLine xmlns:a14="http://schemas.microsoft.com/office/drawing/2010/main" xmlns="" w="9525" cmpd="sng">
                  <a:solidFill>
                    <a:srgbClr val="000000"/>
                  </a:solidFill>
                  <a:bevel/>
                  <a:headEnd/>
                  <a:tailEnd/>
                </a14:hiddenLine>
              </a:ext>
            </a:extLst>
          </p:spPr>
          <p:txBody>
            <a:bodyPr wrap="none" fromWordArt="1">
              <a:prstTxWarp prst="textPlain">
                <a:avLst>
                  <a:gd name="adj" fmla="val 50000"/>
                </a:avLst>
              </a:prstTxWarp>
            </a:bodyPr>
            <a:lstStyle/>
            <a:p>
              <a:pPr algn="ctr" eaLnBrk="1" hangingPunct="1">
                <a:buFont typeface="Arial" panose="020B0604020202020204" pitchFamily="34" charset="0"/>
                <a:buNone/>
                <a:defRPr/>
              </a:pPr>
              <a:endParaRPr lang="zh-CN" altLang="en-US" sz="2159" strike="sngStrike" kern="10" dirty="0">
                <a:solidFill>
                  <a:schemeClr val="bg1"/>
                </a:solidFill>
                <a:latin typeface="Impact"/>
              </a:endParaRPr>
            </a:p>
          </p:txBody>
        </p:sp>
        <p:sp>
          <p:nvSpPr>
            <p:cNvPr id="34" name="文本框 33"/>
            <p:cNvSpPr txBox="1"/>
            <p:nvPr/>
          </p:nvSpPr>
          <p:spPr>
            <a:xfrm>
              <a:off x="1871123" y="1648515"/>
              <a:ext cx="777665" cy="389121"/>
            </a:xfrm>
            <a:prstGeom prst="rect">
              <a:avLst/>
            </a:prstGeom>
            <a:noFill/>
          </p:spPr>
          <p:txBody>
            <a:bodyPr vert="horz" wrap="square" rtlCol="0">
              <a:spAutoFit/>
            </a:bodyPr>
            <a:lstStyle/>
            <a:p>
              <a:pPr algn="ctr" eaLnBrk="1" hangingPunct="1">
                <a:spcBef>
                  <a:spcPct val="50000"/>
                </a:spcBef>
              </a:pPr>
              <a:r>
                <a:rPr lang="en-US" altLang="zh-CN" sz="1259" i="1" dirty="0">
                  <a:solidFill>
                    <a:srgbClr val="317FB7"/>
                  </a:solidFill>
                  <a:latin typeface="Impact" panose="020B0806030902050204" pitchFamily="34" charset="0"/>
                  <a:ea typeface="微软雅黑" panose="020B0503020204020204" pitchFamily="34" charset="-122"/>
                </a:rPr>
                <a:t>9</a:t>
              </a:r>
              <a:r>
                <a:rPr lang="zh-CN" altLang="en-US" sz="1259" i="1" dirty="0">
                  <a:solidFill>
                    <a:srgbClr val="317FB7"/>
                  </a:solidFill>
                  <a:latin typeface="Impact" panose="020B0806030902050204" pitchFamily="34" charset="0"/>
                  <a:ea typeface="微软雅黑" panose="020B0503020204020204" pitchFamily="34" charset="-122"/>
                </a:rPr>
                <a:t>要素</a:t>
              </a:r>
            </a:p>
          </p:txBody>
        </p:sp>
        <p:sp>
          <p:nvSpPr>
            <p:cNvPr id="35" name="直角三角形 34"/>
            <p:cNvSpPr/>
            <p:nvPr/>
          </p:nvSpPr>
          <p:spPr bwMode="auto">
            <a:xfrm rot="5400000">
              <a:off x="3379347" y="4964814"/>
              <a:ext cx="302911" cy="520300"/>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36" name="直角三角形 35"/>
            <p:cNvSpPr/>
            <p:nvPr/>
          </p:nvSpPr>
          <p:spPr bwMode="auto">
            <a:xfrm rot="5400000">
              <a:off x="3989597" y="4631939"/>
              <a:ext cx="302911" cy="520300"/>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37" name="直角三角形 36"/>
            <p:cNvSpPr/>
            <p:nvPr/>
          </p:nvSpPr>
          <p:spPr bwMode="auto">
            <a:xfrm rot="5400000">
              <a:off x="4611455" y="4311754"/>
              <a:ext cx="302911" cy="520300"/>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38" name="直角三角形 37"/>
            <p:cNvSpPr/>
            <p:nvPr/>
          </p:nvSpPr>
          <p:spPr bwMode="auto">
            <a:xfrm rot="5400000">
              <a:off x="5167042" y="3975938"/>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39" name="直角三角形 38"/>
            <p:cNvSpPr/>
            <p:nvPr/>
          </p:nvSpPr>
          <p:spPr bwMode="auto">
            <a:xfrm rot="5400000">
              <a:off x="5778993" y="3654045"/>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0" name="直角三角形 39"/>
            <p:cNvSpPr/>
            <p:nvPr/>
          </p:nvSpPr>
          <p:spPr bwMode="auto">
            <a:xfrm rot="5400000">
              <a:off x="6433207" y="3314651"/>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1" name="直角三角形 40"/>
            <p:cNvSpPr/>
            <p:nvPr/>
          </p:nvSpPr>
          <p:spPr bwMode="auto">
            <a:xfrm rot="5400000">
              <a:off x="7110333" y="2949241"/>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2" name="直角三角形 41"/>
            <p:cNvSpPr/>
            <p:nvPr/>
          </p:nvSpPr>
          <p:spPr bwMode="auto">
            <a:xfrm rot="5400000">
              <a:off x="7719342" y="2627307"/>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3" name="直角三角形 42"/>
            <p:cNvSpPr/>
            <p:nvPr/>
          </p:nvSpPr>
          <p:spPr bwMode="auto">
            <a:xfrm rot="5400000">
              <a:off x="8398603" y="2261456"/>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4" name="直角三角形 43"/>
            <p:cNvSpPr/>
            <p:nvPr/>
          </p:nvSpPr>
          <p:spPr bwMode="auto">
            <a:xfrm rot="5400000">
              <a:off x="9053387" y="1907888"/>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5" name="直角三角形 44"/>
            <p:cNvSpPr/>
            <p:nvPr/>
          </p:nvSpPr>
          <p:spPr bwMode="auto">
            <a:xfrm rot="5400000">
              <a:off x="2762533" y="5228466"/>
              <a:ext cx="302911" cy="590866"/>
            </a:xfrm>
            <a:prstGeom prst="rtTriangle">
              <a:avLst/>
            </a:prstGeom>
            <a:solidFill>
              <a:srgbClr val="58C5B2"/>
            </a:solidFill>
            <a:ln w="9525" cap="flat" cmpd="sng" algn="ctr">
              <a:solidFill>
                <a:srgbClr val="58C5B2"/>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6" name="流程图: 联系 99"/>
            <p:cNvSpPr/>
            <p:nvPr/>
          </p:nvSpPr>
          <p:spPr bwMode="auto">
            <a:xfrm>
              <a:off x="3169363" y="5303028"/>
              <a:ext cx="121907" cy="123844"/>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7" name="流程图: 联系 100"/>
            <p:cNvSpPr/>
            <p:nvPr/>
          </p:nvSpPr>
          <p:spPr bwMode="auto">
            <a:xfrm>
              <a:off x="3771663" y="4997410"/>
              <a:ext cx="121907" cy="123844"/>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8" name="流程图: 联系 101"/>
            <p:cNvSpPr/>
            <p:nvPr/>
          </p:nvSpPr>
          <p:spPr bwMode="auto">
            <a:xfrm>
              <a:off x="4355845" y="4670364"/>
              <a:ext cx="121907" cy="123844"/>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49" name="流程图: 联系 102"/>
            <p:cNvSpPr/>
            <p:nvPr/>
          </p:nvSpPr>
          <p:spPr bwMode="auto">
            <a:xfrm>
              <a:off x="4987249" y="4331422"/>
              <a:ext cx="124975" cy="136988"/>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50" name="流程图: 联系 103"/>
            <p:cNvSpPr/>
            <p:nvPr/>
          </p:nvSpPr>
          <p:spPr bwMode="auto">
            <a:xfrm>
              <a:off x="5557378" y="4022372"/>
              <a:ext cx="124975" cy="136988"/>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51" name="流程图: 联系 104"/>
            <p:cNvSpPr/>
            <p:nvPr/>
          </p:nvSpPr>
          <p:spPr bwMode="auto">
            <a:xfrm>
              <a:off x="6163393" y="3682874"/>
              <a:ext cx="124975" cy="136988"/>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52" name="流程图: 联系 105"/>
            <p:cNvSpPr/>
            <p:nvPr/>
          </p:nvSpPr>
          <p:spPr bwMode="auto">
            <a:xfrm>
              <a:off x="6869326" y="3335538"/>
              <a:ext cx="124975" cy="136988"/>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53" name="流程图: 联系 106"/>
            <p:cNvSpPr/>
            <p:nvPr/>
          </p:nvSpPr>
          <p:spPr bwMode="auto">
            <a:xfrm>
              <a:off x="7452979" y="3021350"/>
              <a:ext cx="124975" cy="136988"/>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54" name="流程图: 联系 107"/>
            <p:cNvSpPr/>
            <p:nvPr/>
          </p:nvSpPr>
          <p:spPr bwMode="auto">
            <a:xfrm>
              <a:off x="8155611" y="2669671"/>
              <a:ext cx="124975" cy="136988"/>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55" name="流程图: 联系 108"/>
            <p:cNvSpPr/>
            <p:nvPr/>
          </p:nvSpPr>
          <p:spPr bwMode="auto">
            <a:xfrm>
              <a:off x="8816340" y="2312643"/>
              <a:ext cx="124975" cy="136988"/>
            </a:xfrm>
            <a:prstGeom prst="flowChartConnector">
              <a:avLst/>
            </a:prstGeom>
            <a:solidFill>
              <a:srgbClr val="C00000">
                <a:alpha val="85000"/>
              </a:srgbClr>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82274" tIns="41138" rIns="82274" bIns="41138" numCol="1" spcCol="0" rtlCol="0" fromWordArt="0" anchor="t" anchorCtr="0" forceAA="0" compatLnSpc="1">
              <a:prstTxWarp prst="textNoShape">
                <a:avLst/>
              </a:prstTxWarp>
              <a:noAutofit/>
            </a:bodyPr>
            <a:lstStyle/>
            <a:p>
              <a:pPr defTabSz="822713" fontAlgn="base">
                <a:spcBef>
                  <a:spcPct val="0"/>
                </a:spcBef>
                <a:spcAft>
                  <a:spcPct val="0"/>
                </a:spcAft>
              </a:pPr>
              <a:endParaRPr lang="zh-CN" altLang="en-US" sz="1619">
                <a:latin typeface="Arial" pitchFamily="34" charset="0"/>
                <a:ea typeface="宋体" pitchFamily="2" charset="-122"/>
              </a:endParaRPr>
            </a:p>
          </p:txBody>
        </p:sp>
        <p:sp>
          <p:nvSpPr>
            <p:cNvPr id="59" name="Line 19"/>
            <p:cNvSpPr>
              <a:spLocks noChangeShapeType="1"/>
            </p:cNvSpPr>
            <p:nvPr/>
          </p:nvSpPr>
          <p:spPr bwMode="auto">
            <a:xfrm rot="16200000">
              <a:off x="6261645" y="3674763"/>
              <a:ext cx="3986285" cy="325"/>
            </a:xfrm>
            <a:prstGeom prst="line">
              <a:avLst/>
            </a:prstGeom>
            <a:noFill/>
            <a:ln w="9525">
              <a:solidFill>
                <a:srgbClr val="53C3B0"/>
              </a:solidFill>
              <a:bevel/>
              <a:headEnd/>
              <a:tailEnd/>
            </a:ln>
            <a:extLst>
              <a:ext uri="{909E8E84-426E-40dd-AFC4-6F175D3DCCD1}">
                <a14:hiddenFill xmlns:a14="http://schemas.microsoft.com/office/drawing/2010/main" xmlns="">
                  <a:noFill/>
                </a14:hiddenFill>
              </a:ext>
            </a:extLst>
          </p:spPr>
          <p:txBody>
            <a:bodyPr/>
            <a:lstStyle/>
            <a:p>
              <a:endParaRPr lang="zh-CN" altLang="en-US" sz="1619"/>
            </a:p>
          </p:txBody>
        </p:sp>
      </p:grpSp>
      <p:pic>
        <p:nvPicPr>
          <p:cNvPr id="56" name="图片 5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36727" y="2890459"/>
            <a:ext cx="807023" cy="1286853"/>
          </a:xfrm>
          <a:prstGeom prst="rect">
            <a:avLst/>
          </a:prstGeom>
        </p:spPr>
      </p:pic>
      <p:sp>
        <p:nvSpPr>
          <p:cNvPr id="57" name="矩形 56"/>
          <p:cNvSpPr/>
          <p:nvPr/>
        </p:nvSpPr>
        <p:spPr>
          <a:xfrm>
            <a:off x="4746040" y="5132282"/>
            <a:ext cx="1850275" cy="299954"/>
          </a:xfrm>
          <a:prstGeom prst="rect">
            <a:avLst/>
          </a:prstGeom>
        </p:spPr>
        <p:txBody>
          <a:bodyPr wrap="square">
            <a:spAutoFit/>
          </a:bodyPr>
          <a:lstStyle/>
          <a:p>
            <a:r>
              <a:rPr lang="zh-CN" altLang="en-US" sz="1349"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阶梯式教师发展标准</a:t>
            </a:r>
          </a:p>
        </p:txBody>
      </p:sp>
      <p:sp>
        <p:nvSpPr>
          <p:cNvPr id="58" name="TextBox 5"/>
          <p:cNvSpPr>
            <a:spLocks noChangeArrowheads="1"/>
          </p:cNvSpPr>
          <p:nvPr/>
        </p:nvSpPr>
        <p:spPr bwMode="auto">
          <a:xfrm>
            <a:off x="2571232" y="5100642"/>
            <a:ext cx="1523515" cy="341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1619"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三阶段九要素</a:t>
            </a:r>
          </a:p>
        </p:txBody>
      </p:sp>
      <p:sp>
        <p:nvSpPr>
          <p:cNvPr id="60" name="TextBox 6"/>
          <p:cNvSpPr txBox="1"/>
          <p:nvPr/>
        </p:nvSpPr>
        <p:spPr>
          <a:xfrm>
            <a:off x="731910" y="832576"/>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solidFill>
                  <a:schemeClr val="tx1">
                    <a:lumMod val="75000"/>
                    <a:lumOff val="25000"/>
                  </a:schemeClr>
                </a:solidFill>
              </a:rPr>
              <a:t>（</a:t>
            </a:r>
            <a:r>
              <a:rPr lang="zh-CN" altLang="en-US" sz="2000" dirty="0">
                <a:solidFill>
                  <a:schemeClr val="tx1">
                    <a:lumMod val="75000"/>
                    <a:lumOff val="25000"/>
                  </a:schemeClr>
                </a:solidFill>
              </a:rPr>
              <a:t>三）建立标准，形成标准体系</a:t>
            </a:r>
            <a:r>
              <a:rPr lang="en-US" altLang="zh-CN" sz="2000" dirty="0">
                <a:solidFill>
                  <a:schemeClr val="tx1">
                    <a:lumMod val="75000"/>
                    <a:lumOff val="25000"/>
                  </a:schemeClr>
                </a:solidFill>
              </a:rPr>
              <a:t>    </a:t>
            </a:r>
          </a:p>
        </p:txBody>
      </p:sp>
    </p:spTree>
    <p:extLst>
      <p:ext uri="{BB962C8B-B14F-4D97-AF65-F5344CB8AC3E}">
        <p14:creationId xmlns:p14="http://schemas.microsoft.com/office/powerpoint/2010/main" xmlns="" val="32679481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8"/>
                                        </p:tgtEl>
                                        <p:attrNameLst>
                                          <p:attrName>ppt_y</p:attrName>
                                        </p:attrNameLst>
                                      </p:cBhvr>
                                      <p:tavLst>
                                        <p:tav tm="0">
                                          <p:val>
                                            <p:strVal val="#ppt_y"/>
                                          </p:val>
                                        </p:tav>
                                        <p:tav tm="100000">
                                          <p:val>
                                            <p:strVal val="#ppt_y"/>
                                          </p:val>
                                        </p:tav>
                                      </p:tavLst>
                                    </p:anim>
                                    <p:anim calcmode="lin" valueType="num">
                                      <p:cBhvr>
                                        <p:cTn id="9"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744988" y="1327733"/>
            <a:ext cx="6138476"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4､</a:t>
            </a:r>
            <a:r>
              <a:rPr lang="zh-CN" altLang="en-US" sz="1800" dirty="0"/>
              <a:t>建立学生发展</a:t>
            </a:r>
            <a:r>
              <a:rPr lang="zh-CN" altLang="en-US" sz="1800" dirty="0">
                <a:hlinkClick r:id="rId2" action="ppaction://hlinkfile"/>
              </a:rPr>
              <a:t>标准</a:t>
            </a:r>
            <a:endParaRPr lang="zh-CN" altLang="en-US" sz="1800" dirty="0"/>
          </a:p>
        </p:txBody>
      </p:sp>
      <p:grpSp>
        <p:nvGrpSpPr>
          <p:cNvPr id="4" name="组合 15"/>
          <p:cNvGrpSpPr/>
          <p:nvPr/>
        </p:nvGrpSpPr>
        <p:grpSpPr>
          <a:xfrm>
            <a:off x="310189" y="1957918"/>
            <a:ext cx="8616302" cy="3577171"/>
            <a:chOff x="648566" y="1440648"/>
            <a:chExt cx="10823070" cy="5392010"/>
          </a:xfrm>
        </p:grpSpPr>
        <p:cxnSp>
          <p:nvCxnSpPr>
            <p:cNvPr id="5" name="直接连接符 11"/>
            <p:cNvCxnSpPr/>
            <p:nvPr/>
          </p:nvCxnSpPr>
          <p:spPr>
            <a:xfrm>
              <a:off x="9791469" y="2199630"/>
              <a:ext cx="0" cy="212497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椭圆 5"/>
            <p:cNvSpPr/>
            <p:nvPr/>
          </p:nvSpPr>
          <p:spPr>
            <a:xfrm flipV="1">
              <a:off x="9735672" y="2459423"/>
              <a:ext cx="111594" cy="11162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349"/>
            </a:p>
          </p:txBody>
        </p:sp>
        <p:sp>
          <p:nvSpPr>
            <p:cNvPr id="7" name="椭圆 6"/>
            <p:cNvSpPr/>
            <p:nvPr/>
          </p:nvSpPr>
          <p:spPr>
            <a:xfrm flipV="1">
              <a:off x="9735672" y="2957772"/>
              <a:ext cx="111594" cy="11162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349"/>
            </a:p>
          </p:txBody>
        </p:sp>
        <p:sp>
          <p:nvSpPr>
            <p:cNvPr id="8" name="椭圆 7"/>
            <p:cNvSpPr/>
            <p:nvPr/>
          </p:nvSpPr>
          <p:spPr>
            <a:xfrm flipV="1">
              <a:off x="9735672" y="3474528"/>
              <a:ext cx="111594" cy="11162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349"/>
            </a:p>
          </p:txBody>
        </p:sp>
        <p:sp>
          <p:nvSpPr>
            <p:cNvPr id="9" name="右箭头 8"/>
            <p:cNvSpPr/>
            <p:nvPr/>
          </p:nvSpPr>
          <p:spPr>
            <a:xfrm>
              <a:off x="745237" y="2075331"/>
              <a:ext cx="10726399" cy="216024"/>
            </a:xfrm>
            <a:prstGeom prst="rightArrow">
              <a:avLst>
                <a:gd name="adj1" fmla="val 50000"/>
                <a:gd name="adj2" fmla="val 966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nvGrpSpPr>
            <p:cNvPr id="10" name="组合 17"/>
            <p:cNvGrpSpPr/>
            <p:nvPr/>
          </p:nvGrpSpPr>
          <p:grpSpPr>
            <a:xfrm>
              <a:off x="1615281" y="2074290"/>
              <a:ext cx="206602" cy="206656"/>
              <a:chOff x="1637775" y="841396"/>
              <a:chExt cx="206656" cy="206656"/>
            </a:xfrm>
          </p:grpSpPr>
          <p:sp>
            <p:nvSpPr>
              <p:cNvPr id="72" name="椭圆 71"/>
              <p:cNvSpPr/>
              <p:nvPr/>
            </p:nvSpPr>
            <p:spPr>
              <a:xfrm>
                <a:off x="1637775" y="841396"/>
                <a:ext cx="206656" cy="2066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73" name="椭圆 72"/>
              <p:cNvSpPr/>
              <p:nvPr/>
            </p:nvSpPr>
            <p:spPr>
              <a:xfrm>
                <a:off x="1696268" y="899889"/>
                <a:ext cx="89670" cy="896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11" name="组合 20"/>
            <p:cNvGrpSpPr/>
            <p:nvPr/>
          </p:nvGrpSpPr>
          <p:grpSpPr>
            <a:xfrm>
              <a:off x="5643994" y="2074290"/>
              <a:ext cx="206602" cy="206656"/>
              <a:chOff x="1637775" y="841396"/>
              <a:chExt cx="206656" cy="206656"/>
            </a:xfrm>
          </p:grpSpPr>
          <p:sp>
            <p:nvSpPr>
              <p:cNvPr id="70" name="椭圆 69"/>
              <p:cNvSpPr/>
              <p:nvPr/>
            </p:nvSpPr>
            <p:spPr>
              <a:xfrm>
                <a:off x="1637775" y="841396"/>
                <a:ext cx="206656" cy="2066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71" name="椭圆 70"/>
              <p:cNvSpPr/>
              <p:nvPr/>
            </p:nvSpPr>
            <p:spPr>
              <a:xfrm>
                <a:off x="1696268" y="899889"/>
                <a:ext cx="89670" cy="896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grpSp>
          <p:nvGrpSpPr>
            <p:cNvPr id="12" name="组合 23"/>
            <p:cNvGrpSpPr/>
            <p:nvPr/>
          </p:nvGrpSpPr>
          <p:grpSpPr>
            <a:xfrm>
              <a:off x="7669729" y="2074290"/>
              <a:ext cx="206602" cy="206656"/>
              <a:chOff x="1637775" y="841396"/>
              <a:chExt cx="206656" cy="206656"/>
            </a:xfrm>
          </p:grpSpPr>
          <p:sp>
            <p:nvSpPr>
              <p:cNvPr id="68" name="椭圆 67"/>
              <p:cNvSpPr/>
              <p:nvPr/>
            </p:nvSpPr>
            <p:spPr>
              <a:xfrm>
                <a:off x="1637775" y="841396"/>
                <a:ext cx="206656" cy="2066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69" name="椭圆 68"/>
              <p:cNvSpPr/>
              <p:nvPr/>
            </p:nvSpPr>
            <p:spPr>
              <a:xfrm>
                <a:off x="1696268" y="899889"/>
                <a:ext cx="89670" cy="896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13" name="TextBox 5"/>
            <p:cNvSpPr txBox="1"/>
            <p:nvPr/>
          </p:nvSpPr>
          <p:spPr>
            <a:xfrm>
              <a:off x="1272722" y="1576999"/>
              <a:ext cx="791882" cy="4869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a:r>
                <a:rPr lang="zh-CN" altLang="en-US" sz="1499" b="1" spc="38" dirty="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rPr>
                <a:t>学校</a:t>
              </a:r>
            </a:p>
          </p:txBody>
        </p:sp>
        <p:sp>
          <p:nvSpPr>
            <p:cNvPr id="14" name="TextBox 32"/>
            <p:cNvSpPr txBox="1"/>
            <p:nvPr/>
          </p:nvSpPr>
          <p:spPr>
            <a:xfrm>
              <a:off x="3319398" y="1576999"/>
              <a:ext cx="794365" cy="4869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a:r>
                <a:rPr lang="zh-CN" altLang="en-US" sz="1499" b="1" spc="38" dirty="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rPr>
                <a:t>专业</a:t>
              </a:r>
            </a:p>
          </p:txBody>
        </p:sp>
        <p:sp>
          <p:nvSpPr>
            <p:cNvPr id="15" name="TextBox 33"/>
            <p:cNvSpPr txBox="1"/>
            <p:nvPr/>
          </p:nvSpPr>
          <p:spPr>
            <a:xfrm>
              <a:off x="5391461" y="1576999"/>
              <a:ext cx="794365" cy="4869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a:r>
                <a:rPr lang="zh-CN" altLang="en-US" sz="1499" b="1" spc="38" dirty="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rPr>
                <a:t>课程</a:t>
              </a:r>
            </a:p>
          </p:txBody>
        </p:sp>
        <p:sp>
          <p:nvSpPr>
            <p:cNvPr id="16" name="TextBox 34"/>
            <p:cNvSpPr txBox="1"/>
            <p:nvPr/>
          </p:nvSpPr>
          <p:spPr>
            <a:xfrm>
              <a:off x="7420672" y="1576999"/>
              <a:ext cx="794365" cy="4869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a:r>
                <a:rPr lang="zh-CN" altLang="en-US" sz="1499" b="1" spc="38" dirty="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rPr>
                <a:t>教师</a:t>
              </a:r>
            </a:p>
          </p:txBody>
        </p:sp>
        <p:sp>
          <p:nvSpPr>
            <p:cNvPr id="17" name="TextBox 44"/>
            <p:cNvSpPr txBox="1"/>
            <p:nvPr/>
          </p:nvSpPr>
          <p:spPr>
            <a:xfrm>
              <a:off x="8684134" y="2158419"/>
              <a:ext cx="1063560" cy="2366010"/>
            </a:xfrm>
            <a:prstGeom prst="rect">
              <a:avLst/>
            </a:prstGeom>
            <a:noFill/>
          </p:spPr>
          <p:txBody>
            <a:bodyPr wrap="none" rtlCol="0">
              <a:spAutoFit/>
            </a:bodyPr>
            <a:lstStyle/>
            <a:p>
              <a:pPr algn="r">
                <a:lnSpc>
                  <a:spcPct val="200000"/>
                </a:lnSpc>
              </a:pPr>
              <a:r>
                <a:rPr lang="en-US" altLang="zh-CN" sz="1200" b="1" dirty="0">
                  <a:solidFill>
                    <a:srgbClr val="3366FF"/>
                  </a:solidFill>
                  <a:latin typeface="微软雅黑" pitchFamily="34" charset="-122"/>
                  <a:ea typeface="微软雅黑" pitchFamily="34" charset="-122"/>
                </a:rPr>
                <a:t> </a:t>
              </a:r>
              <a:r>
                <a:rPr lang="zh-CN" altLang="en-US" sz="1200" b="1" dirty="0">
                  <a:solidFill>
                    <a:srgbClr val="3366FF"/>
                  </a:solidFill>
                  <a:latin typeface="微软雅黑" pitchFamily="34" charset="-122"/>
                  <a:ea typeface="微软雅黑" pitchFamily="34" charset="-122"/>
                </a:rPr>
                <a:t>学业发展</a:t>
              </a:r>
              <a:endParaRPr lang="en-US" altLang="zh-CN" sz="1200" b="1" dirty="0">
                <a:solidFill>
                  <a:srgbClr val="3366FF"/>
                </a:solidFill>
                <a:latin typeface="微软雅黑" pitchFamily="34" charset="-122"/>
                <a:ea typeface="微软雅黑" pitchFamily="34" charset="-122"/>
              </a:endParaRPr>
            </a:p>
            <a:p>
              <a:pPr algn="r">
                <a:lnSpc>
                  <a:spcPct val="200000"/>
                </a:lnSpc>
              </a:pPr>
              <a:r>
                <a:rPr lang="zh-CN" altLang="en-US" sz="1200" b="1" dirty="0">
                  <a:solidFill>
                    <a:srgbClr val="3366FF"/>
                  </a:solidFill>
                  <a:latin typeface="微软雅黑" pitchFamily="34" charset="-122"/>
                  <a:ea typeface="微软雅黑" pitchFamily="34" charset="-122"/>
                </a:rPr>
                <a:t>职业发展</a:t>
              </a:r>
              <a:endParaRPr lang="en-US" altLang="zh-CN" sz="1200" b="1" dirty="0">
                <a:solidFill>
                  <a:srgbClr val="3366FF"/>
                </a:solidFill>
                <a:latin typeface="微软雅黑" pitchFamily="34" charset="-122"/>
                <a:ea typeface="微软雅黑" pitchFamily="34" charset="-122"/>
              </a:endParaRPr>
            </a:p>
            <a:p>
              <a:pPr algn="r">
                <a:lnSpc>
                  <a:spcPct val="200000"/>
                </a:lnSpc>
              </a:pPr>
              <a:r>
                <a:rPr lang="zh-CN" altLang="en-US" sz="1200" b="1" dirty="0">
                  <a:solidFill>
                    <a:srgbClr val="3366FF"/>
                  </a:solidFill>
                  <a:latin typeface="微软雅黑" pitchFamily="34" charset="-122"/>
                  <a:ea typeface="微软雅黑" pitchFamily="34" charset="-122"/>
                </a:rPr>
                <a:t>个人发展</a:t>
              </a:r>
              <a:endParaRPr lang="en-US" altLang="zh-CN" sz="1200" b="1" dirty="0">
                <a:solidFill>
                  <a:srgbClr val="3366FF"/>
                </a:solidFill>
                <a:latin typeface="微软雅黑" pitchFamily="34" charset="-122"/>
                <a:ea typeface="微软雅黑" pitchFamily="34" charset="-122"/>
              </a:endParaRPr>
            </a:p>
            <a:p>
              <a:pPr algn="r">
                <a:lnSpc>
                  <a:spcPct val="200000"/>
                </a:lnSpc>
              </a:pPr>
              <a:r>
                <a:rPr lang="zh-CN" altLang="en-US" sz="1200" b="1" dirty="0">
                  <a:solidFill>
                    <a:srgbClr val="3366FF"/>
                  </a:solidFill>
                  <a:latin typeface="微软雅黑" pitchFamily="34" charset="-122"/>
                  <a:ea typeface="微软雅黑" pitchFamily="34" charset="-122"/>
                </a:rPr>
                <a:t>团队发展</a:t>
              </a:r>
            </a:p>
          </p:txBody>
        </p:sp>
        <p:cxnSp>
          <p:nvCxnSpPr>
            <p:cNvPr id="18" name="直接连接符 46"/>
            <p:cNvCxnSpPr/>
            <p:nvPr/>
          </p:nvCxnSpPr>
          <p:spPr>
            <a:xfrm flipH="1">
              <a:off x="9621330" y="4409276"/>
              <a:ext cx="12328" cy="2088232"/>
            </a:xfrm>
            <a:prstGeom prst="line">
              <a:avLst/>
            </a:prstGeom>
            <a:ln/>
          </p:spPr>
          <p:style>
            <a:lnRef idx="3">
              <a:schemeClr val="accent2"/>
            </a:lnRef>
            <a:fillRef idx="0">
              <a:schemeClr val="accent2"/>
            </a:fillRef>
            <a:effectRef idx="2">
              <a:schemeClr val="accent2"/>
            </a:effectRef>
            <a:fontRef idx="minor">
              <a:schemeClr val="tx1"/>
            </a:fontRef>
          </p:style>
        </p:cxnSp>
        <p:sp>
          <p:nvSpPr>
            <p:cNvPr id="19" name="椭圆 18"/>
            <p:cNvSpPr/>
            <p:nvPr/>
          </p:nvSpPr>
          <p:spPr>
            <a:xfrm flipV="1">
              <a:off x="9594491" y="4374465"/>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20" name="椭圆 19"/>
            <p:cNvSpPr/>
            <p:nvPr/>
          </p:nvSpPr>
          <p:spPr>
            <a:xfrm flipV="1">
              <a:off x="9580652" y="4841104"/>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21" name="椭圆 20"/>
            <p:cNvSpPr/>
            <p:nvPr/>
          </p:nvSpPr>
          <p:spPr>
            <a:xfrm flipV="1">
              <a:off x="9580652" y="5267570"/>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22" name="椭圆 21"/>
            <p:cNvSpPr/>
            <p:nvPr/>
          </p:nvSpPr>
          <p:spPr>
            <a:xfrm flipV="1">
              <a:off x="9580652" y="5627610"/>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23" name="TextBox 56"/>
            <p:cNvSpPr txBox="1"/>
            <p:nvPr/>
          </p:nvSpPr>
          <p:spPr>
            <a:xfrm>
              <a:off x="648566" y="2532132"/>
              <a:ext cx="1585072" cy="3340250"/>
            </a:xfrm>
            <a:prstGeom prst="rect">
              <a:avLst/>
            </a:prstGeom>
            <a:noFill/>
          </p:spPr>
          <p:txBody>
            <a:bodyPr wrap="none" rtlCol="0">
              <a:spAutoFit/>
            </a:bodyPr>
            <a:lstStyle/>
            <a:p>
              <a:pPr algn="r">
                <a:lnSpc>
                  <a:spcPct val="150000"/>
                </a:lnSpc>
              </a:pPr>
              <a:r>
                <a:rPr lang="zh-CN" altLang="en-US" sz="1200" dirty="0">
                  <a:latin typeface="微软雅黑" pitchFamily="34" charset="-122"/>
                  <a:ea typeface="微软雅黑" pitchFamily="34" charset="-122"/>
                </a:rPr>
                <a:t>学业目标</a:t>
              </a:r>
              <a:endParaRPr lang="en-US" altLang="zh-CN" sz="1200" dirty="0">
                <a:latin typeface="微软雅黑" pitchFamily="34" charset="-122"/>
                <a:ea typeface="微软雅黑" pitchFamily="34" charset="-122"/>
              </a:endParaRPr>
            </a:p>
            <a:p>
              <a:pPr algn="r">
                <a:lnSpc>
                  <a:spcPct val="200000"/>
                </a:lnSpc>
              </a:pPr>
              <a:r>
                <a:rPr lang="zh-CN" altLang="en-US" sz="1200" dirty="0">
                  <a:latin typeface="微软雅黑" pitchFamily="34" charset="-122"/>
                  <a:ea typeface="微软雅黑" pitchFamily="34" charset="-122"/>
                </a:rPr>
                <a:t>时间管理</a:t>
              </a:r>
              <a:endParaRPr lang="en-US" altLang="zh-CN" sz="1200" dirty="0">
                <a:latin typeface="微软雅黑" pitchFamily="34" charset="-122"/>
                <a:ea typeface="微软雅黑" pitchFamily="34" charset="-122"/>
              </a:endParaRPr>
            </a:p>
            <a:p>
              <a:pPr algn="r">
                <a:lnSpc>
                  <a:spcPct val="200000"/>
                </a:lnSpc>
              </a:pPr>
              <a:r>
                <a:rPr lang="zh-CN" altLang="en-US" sz="1200" dirty="0">
                  <a:latin typeface="微软雅黑" pitchFamily="34" charset="-122"/>
                  <a:ea typeface="微软雅黑" pitchFamily="34" charset="-122"/>
                </a:rPr>
                <a:t>学习能力与技巧</a:t>
              </a:r>
              <a:endParaRPr lang="en-US" altLang="zh-CN" sz="1200" dirty="0">
                <a:latin typeface="微软雅黑" pitchFamily="34" charset="-122"/>
                <a:ea typeface="微软雅黑" pitchFamily="34" charset="-122"/>
              </a:endParaRPr>
            </a:p>
            <a:p>
              <a:pPr algn="r">
                <a:lnSpc>
                  <a:spcPct val="200000"/>
                </a:lnSpc>
              </a:pPr>
              <a:r>
                <a:rPr lang="zh-CN" altLang="en-US" sz="1200" dirty="0">
                  <a:latin typeface="微软雅黑" pitchFamily="34" charset="-122"/>
                  <a:ea typeface="微软雅黑" pitchFamily="34" charset="-122"/>
                </a:rPr>
                <a:t>思考与表达能力</a:t>
              </a:r>
              <a:endParaRPr lang="en-US" altLang="zh-CN" sz="1200" dirty="0">
                <a:latin typeface="微软雅黑" pitchFamily="34" charset="-122"/>
                <a:ea typeface="微软雅黑" pitchFamily="34" charset="-122"/>
              </a:endParaRPr>
            </a:p>
            <a:p>
              <a:pPr algn="r">
                <a:lnSpc>
                  <a:spcPct val="200000"/>
                </a:lnSpc>
              </a:pPr>
              <a:r>
                <a:rPr lang="zh-CN" altLang="en-US" sz="1200" dirty="0">
                  <a:latin typeface="微软雅黑" pitchFamily="34" charset="-122"/>
                  <a:ea typeface="微软雅黑" pitchFamily="34" charset="-122"/>
                </a:rPr>
                <a:t>朋辈学习</a:t>
              </a:r>
              <a:endParaRPr lang="en-US" altLang="zh-CN" sz="1200" dirty="0">
                <a:latin typeface="微软雅黑" pitchFamily="34" charset="-122"/>
                <a:ea typeface="微软雅黑" pitchFamily="34" charset="-122"/>
              </a:endParaRPr>
            </a:p>
            <a:p>
              <a:pPr algn="r">
                <a:lnSpc>
                  <a:spcPct val="200000"/>
                </a:lnSpc>
              </a:pPr>
              <a:r>
                <a:rPr lang="zh-CN" altLang="en-US" sz="1200" dirty="0">
                  <a:latin typeface="微软雅黑" pitchFamily="34" charset="-122"/>
                  <a:ea typeface="微软雅黑" pitchFamily="34" charset="-122"/>
                </a:rPr>
                <a:t>学业提升计划</a:t>
              </a:r>
              <a:endParaRPr lang="en-US" altLang="zh-CN" sz="1200" dirty="0">
                <a:latin typeface="微软雅黑" pitchFamily="34" charset="-122"/>
                <a:ea typeface="微软雅黑" pitchFamily="34" charset="-122"/>
              </a:endParaRPr>
            </a:p>
          </p:txBody>
        </p:sp>
        <p:cxnSp>
          <p:nvCxnSpPr>
            <p:cNvPr id="24" name="直接连接符 105"/>
            <p:cNvCxnSpPr/>
            <p:nvPr/>
          </p:nvCxnSpPr>
          <p:spPr>
            <a:xfrm>
              <a:off x="2311840" y="2624970"/>
              <a:ext cx="6449350" cy="0"/>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25" name="组合 45"/>
            <p:cNvGrpSpPr/>
            <p:nvPr/>
          </p:nvGrpSpPr>
          <p:grpSpPr>
            <a:xfrm>
              <a:off x="3588711" y="2074290"/>
              <a:ext cx="206602" cy="206656"/>
              <a:chOff x="1637775" y="841396"/>
              <a:chExt cx="206656" cy="206656"/>
            </a:xfrm>
          </p:grpSpPr>
          <p:sp>
            <p:nvSpPr>
              <p:cNvPr id="66" name="椭圆 65"/>
              <p:cNvSpPr/>
              <p:nvPr/>
            </p:nvSpPr>
            <p:spPr>
              <a:xfrm>
                <a:off x="1637775" y="841396"/>
                <a:ext cx="206656" cy="2066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67" name="椭圆 66"/>
              <p:cNvSpPr/>
              <p:nvPr/>
            </p:nvSpPr>
            <p:spPr>
              <a:xfrm>
                <a:off x="1696268" y="899889"/>
                <a:ext cx="89670" cy="896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cxnSp>
          <p:nvCxnSpPr>
            <p:cNvPr id="26" name="直接连接符 68"/>
            <p:cNvCxnSpPr/>
            <p:nvPr/>
          </p:nvCxnSpPr>
          <p:spPr>
            <a:xfrm flipV="1">
              <a:off x="7360436" y="3583170"/>
              <a:ext cx="1295807" cy="0"/>
            </a:xfrm>
            <a:prstGeom prst="line">
              <a:avLst/>
            </a:prstGeom>
            <a:ln/>
          </p:spPr>
          <p:style>
            <a:lnRef idx="3">
              <a:schemeClr val="accent2"/>
            </a:lnRef>
            <a:fillRef idx="0">
              <a:schemeClr val="accent2"/>
            </a:fillRef>
            <a:effectRef idx="2">
              <a:schemeClr val="accent2"/>
            </a:effectRef>
            <a:fontRef idx="minor">
              <a:schemeClr val="tx1"/>
            </a:fontRef>
          </p:style>
        </p:cxnSp>
        <p:sp>
          <p:nvSpPr>
            <p:cNvPr id="27" name="TextBox 70"/>
            <p:cNvSpPr txBox="1"/>
            <p:nvPr/>
          </p:nvSpPr>
          <p:spPr>
            <a:xfrm>
              <a:off x="5124357" y="3455947"/>
              <a:ext cx="2165057" cy="2867048"/>
            </a:xfrm>
            <a:prstGeom prst="rect">
              <a:avLst/>
            </a:prstGeom>
            <a:noFill/>
          </p:spPr>
          <p:txBody>
            <a:bodyPr wrap="none" rtlCol="0">
              <a:spAutoFit/>
            </a:bodyPr>
            <a:lstStyle/>
            <a:p>
              <a:pPr algn="r">
                <a:lnSpc>
                  <a:spcPct val="140000"/>
                </a:lnSpc>
              </a:pPr>
              <a:r>
                <a:rPr lang="zh-CN" altLang="en-US" sz="1200" dirty="0">
                  <a:latin typeface="微软雅黑" pitchFamily="34" charset="-122"/>
                  <a:ea typeface="微软雅黑" pitchFamily="34" charset="-122"/>
                </a:rPr>
                <a:t>设定个人目标</a:t>
              </a:r>
              <a:endParaRPr lang="en-US" altLang="zh-CN" sz="1200" dirty="0">
                <a:latin typeface="微软雅黑" pitchFamily="34" charset="-122"/>
                <a:ea typeface="微软雅黑" pitchFamily="34" charset="-122"/>
              </a:endParaRPr>
            </a:p>
            <a:p>
              <a:pPr algn="r">
                <a:lnSpc>
                  <a:spcPct val="140000"/>
                </a:lnSpc>
              </a:pPr>
              <a:r>
                <a:rPr lang="zh-CN" altLang="en-US" sz="1200" dirty="0">
                  <a:latin typeface="微软雅黑" pitchFamily="34" charset="-122"/>
                  <a:ea typeface="微软雅黑" pitchFamily="34" charset="-122"/>
                </a:rPr>
                <a:t>了解与接受自己</a:t>
              </a:r>
              <a:endParaRPr lang="en-US" altLang="zh-CN" sz="1200" dirty="0">
                <a:latin typeface="微软雅黑" pitchFamily="34" charset="-122"/>
                <a:ea typeface="微软雅黑" pitchFamily="34" charset="-122"/>
              </a:endParaRPr>
            </a:p>
            <a:p>
              <a:pPr algn="r">
                <a:lnSpc>
                  <a:spcPct val="140000"/>
                </a:lnSpc>
              </a:pPr>
              <a:r>
                <a:rPr lang="zh-CN" altLang="en-US" sz="1200" dirty="0">
                  <a:latin typeface="微软雅黑" pitchFamily="34" charset="-122"/>
                  <a:ea typeface="微软雅黑" pitchFamily="34" charset="-122"/>
                </a:rPr>
                <a:t>生命意识与身体健康</a:t>
              </a:r>
              <a:endParaRPr lang="en-US" altLang="zh-CN" sz="1200" dirty="0">
                <a:latin typeface="微软雅黑" pitchFamily="34" charset="-122"/>
                <a:ea typeface="微软雅黑" pitchFamily="34" charset="-122"/>
              </a:endParaRPr>
            </a:p>
            <a:p>
              <a:pPr algn="r">
                <a:lnSpc>
                  <a:spcPct val="140000"/>
                </a:lnSpc>
              </a:pPr>
              <a:r>
                <a:rPr lang="zh-CN" altLang="en-US" sz="1200" dirty="0">
                  <a:latin typeface="微软雅黑" pitchFamily="34" charset="-122"/>
                  <a:ea typeface="微软雅黑" pitchFamily="34" charset="-122"/>
                </a:rPr>
                <a:t>减压与情绪管理</a:t>
              </a:r>
              <a:endParaRPr lang="en-US" altLang="zh-CN" sz="1200" dirty="0">
                <a:latin typeface="微软雅黑" pitchFamily="34" charset="-122"/>
                <a:ea typeface="微软雅黑" pitchFamily="34" charset="-122"/>
              </a:endParaRPr>
            </a:p>
            <a:p>
              <a:pPr algn="r">
                <a:lnSpc>
                  <a:spcPct val="140000"/>
                </a:lnSpc>
              </a:pPr>
              <a:r>
                <a:rPr lang="zh-CN" altLang="en-US" sz="1200" dirty="0">
                  <a:latin typeface="微软雅黑" pitchFamily="34" charset="-122"/>
                  <a:ea typeface="微软雅黑" pitchFamily="34" charset="-122"/>
                </a:rPr>
                <a:t>恋爱、婚姻、家庭责任</a:t>
              </a:r>
              <a:endParaRPr lang="en-US" altLang="zh-CN" sz="1200" dirty="0">
                <a:latin typeface="微软雅黑" pitchFamily="34" charset="-122"/>
                <a:ea typeface="微软雅黑" pitchFamily="34" charset="-122"/>
              </a:endParaRPr>
            </a:p>
            <a:p>
              <a:pPr algn="r">
                <a:lnSpc>
                  <a:spcPct val="140000"/>
                </a:lnSpc>
              </a:pPr>
              <a:r>
                <a:rPr lang="zh-CN" altLang="en-US" sz="1200" dirty="0">
                  <a:latin typeface="微软雅黑" pitchFamily="34" charset="-122"/>
                  <a:ea typeface="微软雅黑" pitchFamily="34" charset="-122"/>
                </a:rPr>
                <a:t>养成良好习惯</a:t>
              </a:r>
              <a:endParaRPr lang="en-US" altLang="zh-CN" sz="1200" dirty="0">
                <a:latin typeface="微软雅黑" pitchFamily="34" charset="-122"/>
                <a:ea typeface="微软雅黑" pitchFamily="34" charset="-122"/>
              </a:endParaRPr>
            </a:p>
            <a:p>
              <a:pPr algn="r">
                <a:lnSpc>
                  <a:spcPct val="140000"/>
                </a:lnSpc>
              </a:pPr>
              <a:endParaRPr lang="zh-CN" altLang="en-US" sz="1200" dirty="0">
                <a:latin typeface="微软雅黑" pitchFamily="34" charset="-122"/>
                <a:ea typeface="微软雅黑" pitchFamily="34" charset="-122"/>
              </a:endParaRPr>
            </a:p>
          </p:txBody>
        </p:sp>
        <p:sp>
          <p:nvSpPr>
            <p:cNvPr id="28" name="TextBox 71"/>
            <p:cNvSpPr txBox="1"/>
            <p:nvPr/>
          </p:nvSpPr>
          <p:spPr>
            <a:xfrm>
              <a:off x="7672295" y="4188294"/>
              <a:ext cx="1971756" cy="2644364"/>
            </a:xfrm>
            <a:prstGeom prst="rect">
              <a:avLst/>
            </a:prstGeom>
            <a:noFill/>
          </p:spPr>
          <p:txBody>
            <a:bodyPr wrap="none" rtlCol="0">
              <a:spAutoFit/>
            </a:bodyPr>
            <a:lstStyle/>
            <a:p>
              <a:pPr algn="r">
                <a:lnSpc>
                  <a:spcPct val="150000"/>
                </a:lnSpc>
              </a:pPr>
              <a:r>
                <a:rPr lang="zh-CN" altLang="en-US" sz="1200" dirty="0">
                  <a:latin typeface="微软雅黑" pitchFamily="34" charset="-122"/>
                  <a:ea typeface="微软雅黑" pitchFamily="34" charset="-122"/>
                </a:rPr>
                <a:t>价值观</a:t>
              </a:r>
              <a:endParaRPr lang="en-US" altLang="zh-CN" sz="1200" dirty="0">
                <a:latin typeface="微软雅黑" pitchFamily="34" charset="-122"/>
                <a:ea typeface="微软雅黑" pitchFamily="34" charset="-122"/>
              </a:endParaRPr>
            </a:p>
            <a:p>
              <a:pPr algn="r">
                <a:lnSpc>
                  <a:spcPct val="150000"/>
                </a:lnSpc>
              </a:pPr>
              <a:r>
                <a:rPr lang="zh-CN" altLang="en-US" sz="1200" dirty="0">
                  <a:latin typeface="微软雅黑" pitchFamily="34" charset="-122"/>
                  <a:ea typeface="微软雅黑" pitchFamily="34" charset="-122"/>
                </a:rPr>
                <a:t>责任与规矩意识</a:t>
              </a:r>
              <a:endParaRPr lang="en-US" altLang="zh-CN" sz="1200" dirty="0">
                <a:latin typeface="微软雅黑" pitchFamily="34" charset="-122"/>
                <a:ea typeface="微软雅黑" pitchFamily="34" charset="-122"/>
              </a:endParaRPr>
            </a:p>
            <a:p>
              <a:pPr algn="r">
                <a:lnSpc>
                  <a:spcPct val="150000"/>
                </a:lnSpc>
              </a:pPr>
              <a:r>
                <a:rPr lang="zh-CN" altLang="en-US" sz="1200" dirty="0">
                  <a:latin typeface="微软雅黑" pitchFamily="34" charset="-122"/>
                  <a:ea typeface="微软雅黑" pitchFamily="34" charset="-122"/>
                </a:rPr>
                <a:t>行为举止</a:t>
              </a:r>
            </a:p>
            <a:p>
              <a:pPr algn="r">
                <a:lnSpc>
                  <a:spcPct val="150000"/>
                </a:lnSpc>
              </a:pPr>
              <a:r>
                <a:rPr lang="zh-CN" altLang="en-US" sz="1200" dirty="0">
                  <a:latin typeface="微软雅黑" pitchFamily="34" charset="-122"/>
                  <a:ea typeface="微软雅黑" pitchFamily="34" charset="-122"/>
                </a:rPr>
                <a:t>了解他人并与之相处</a:t>
              </a:r>
              <a:endParaRPr lang="en-US" altLang="zh-CN" sz="1200" dirty="0">
                <a:latin typeface="微软雅黑" pitchFamily="34" charset="-122"/>
                <a:ea typeface="微软雅黑" pitchFamily="34" charset="-122"/>
              </a:endParaRPr>
            </a:p>
            <a:p>
              <a:pPr algn="r">
                <a:lnSpc>
                  <a:spcPct val="150000"/>
                </a:lnSpc>
              </a:pPr>
              <a:r>
                <a:rPr lang="zh-CN" altLang="en-US" sz="1200" dirty="0">
                  <a:latin typeface="微软雅黑" pitchFamily="34" charset="-122"/>
                  <a:ea typeface="微软雅黑" pitchFamily="34" charset="-122"/>
                </a:rPr>
                <a:t>团队协作精神</a:t>
              </a:r>
              <a:endParaRPr lang="en-US" altLang="zh-CN" sz="1200" dirty="0">
                <a:latin typeface="微软雅黑" pitchFamily="34" charset="-122"/>
                <a:ea typeface="微软雅黑" pitchFamily="34" charset="-122"/>
              </a:endParaRPr>
            </a:p>
            <a:p>
              <a:pPr algn="r">
                <a:lnSpc>
                  <a:spcPct val="150000"/>
                </a:lnSpc>
              </a:pPr>
              <a:endParaRPr lang="en-US" altLang="zh-CN" sz="1200" dirty="0">
                <a:latin typeface="微软雅黑" pitchFamily="34" charset="-122"/>
                <a:ea typeface="微软雅黑" pitchFamily="34" charset="-122"/>
              </a:endParaRPr>
            </a:p>
          </p:txBody>
        </p:sp>
        <p:sp>
          <p:nvSpPr>
            <p:cNvPr id="29" name="椭圆 28"/>
            <p:cNvSpPr/>
            <p:nvPr/>
          </p:nvSpPr>
          <p:spPr>
            <a:xfrm flipV="1">
              <a:off x="9580652" y="6022772"/>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cxnSp>
          <p:nvCxnSpPr>
            <p:cNvPr id="30" name="直接连接符 80"/>
            <p:cNvCxnSpPr/>
            <p:nvPr/>
          </p:nvCxnSpPr>
          <p:spPr>
            <a:xfrm flipH="1">
              <a:off x="7368455" y="3578392"/>
              <a:ext cx="4347" cy="2680128"/>
            </a:xfrm>
            <a:prstGeom prst="line">
              <a:avLst/>
            </a:prstGeom>
            <a:ln/>
          </p:spPr>
          <p:style>
            <a:lnRef idx="3">
              <a:schemeClr val="accent2"/>
            </a:lnRef>
            <a:fillRef idx="0">
              <a:schemeClr val="accent2"/>
            </a:fillRef>
            <a:effectRef idx="2">
              <a:schemeClr val="accent2"/>
            </a:effectRef>
            <a:fontRef idx="minor">
              <a:schemeClr val="tx1"/>
            </a:fontRef>
          </p:style>
        </p:cxnSp>
        <p:sp>
          <p:nvSpPr>
            <p:cNvPr id="31" name="椭圆 30"/>
            <p:cNvSpPr/>
            <p:nvPr/>
          </p:nvSpPr>
          <p:spPr>
            <a:xfrm flipV="1">
              <a:off x="7314666" y="4038968"/>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32" name="椭圆 31"/>
            <p:cNvSpPr/>
            <p:nvPr/>
          </p:nvSpPr>
          <p:spPr>
            <a:xfrm flipV="1">
              <a:off x="7314666" y="4425279"/>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33" name="椭圆 32"/>
            <p:cNvSpPr/>
            <p:nvPr/>
          </p:nvSpPr>
          <p:spPr>
            <a:xfrm flipV="1">
              <a:off x="7314666" y="4811590"/>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34" name="椭圆 33"/>
            <p:cNvSpPr/>
            <p:nvPr/>
          </p:nvSpPr>
          <p:spPr>
            <a:xfrm flipV="1">
              <a:off x="7314666" y="5214508"/>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35" name="椭圆 34"/>
            <p:cNvSpPr/>
            <p:nvPr/>
          </p:nvSpPr>
          <p:spPr>
            <a:xfrm flipV="1">
              <a:off x="7314666" y="5634032"/>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36" name="椭圆 35"/>
            <p:cNvSpPr/>
            <p:nvPr/>
          </p:nvSpPr>
          <p:spPr>
            <a:xfrm flipV="1">
              <a:off x="7314666" y="5920704"/>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cxnSp>
          <p:nvCxnSpPr>
            <p:cNvPr id="37" name="直接连接符 89"/>
            <p:cNvCxnSpPr/>
            <p:nvPr/>
          </p:nvCxnSpPr>
          <p:spPr>
            <a:xfrm flipH="1">
              <a:off x="4438147" y="3044216"/>
              <a:ext cx="42273" cy="2502804"/>
            </a:xfrm>
            <a:prstGeom prst="line">
              <a:avLst/>
            </a:prstGeom>
            <a:ln/>
          </p:spPr>
          <p:style>
            <a:lnRef idx="3">
              <a:schemeClr val="accent2"/>
            </a:lnRef>
            <a:fillRef idx="0">
              <a:schemeClr val="accent2"/>
            </a:fillRef>
            <a:effectRef idx="2">
              <a:schemeClr val="accent2"/>
            </a:effectRef>
            <a:fontRef idx="minor">
              <a:schemeClr val="tx1"/>
            </a:fontRef>
          </p:style>
        </p:cxnSp>
        <p:sp>
          <p:nvSpPr>
            <p:cNvPr id="38" name="椭圆 37"/>
            <p:cNvSpPr/>
            <p:nvPr/>
          </p:nvSpPr>
          <p:spPr>
            <a:xfrm flipV="1">
              <a:off x="4420066" y="3770512"/>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cxnSp>
          <p:nvCxnSpPr>
            <p:cNvPr id="39" name="直接连接符 98"/>
            <p:cNvCxnSpPr/>
            <p:nvPr/>
          </p:nvCxnSpPr>
          <p:spPr>
            <a:xfrm>
              <a:off x="4467720" y="3054115"/>
              <a:ext cx="4277329" cy="0"/>
            </a:xfrm>
            <a:prstGeom prst="line">
              <a:avLst/>
            </a:prstGeom>
            <a:ln/>
          </p:spPr>
          <p:style>
            <a:lnRef idx="3">
              <a:schemeClr val="accent2"/>
            </a:lnRef>
            <a:fillRef idx="0">
              <a:schemeClr val="accent2"/>
            </a:fillRef>
            <a:effectRef idx="2">
              <a:schemeClr val="accent2"/>
            </a:effectRef>
            <a:fontRef idx="minor">
              <a:schemeClr val="tx1"/>
            </a:fontRef>
          </p:style>
        </p:cxnSp>
        <p:sp>
          <p:nvSpPr>
            <p:cNvPr id="40" name="椭圆 39"/>
            <p:cNvSpPr/>
            <p:nvPr/>
          </p:nvSpPr>
          <p:spPr>
            <a:xfrm flipV="1">
              <a:off x="4406228" y="4209873"/>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41" name="椭圆 40"/>
            <p:cNvSpPr/>
            <p:nvPr/>
          </p:nvSpPr>
          <p:spPr>
            <a:xfrm flipV="1">
              <a:off x="4406228" y="4632627"/>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42" name="椭圆 41"/>
            <p:cNvSpPr/>
            <p:nvPr/>
          </p:nvSpPr>
          <p:spPr>
            <a:xfrm flipV="1">
              <a:off x="4378551" y="5055382"/>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43" name="椭圆 42"/>
            <p:cNvSpPr/>
            <p:nvPr/>
          </p:nvSpPr>
          <p:spPr>
            <a:xfrm flipV="1">
              <a:off x="4392389" y="5478134"/>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cxnSp>
          <p:nvCxnSpPr>
            <p:cNvPr id="44" name="直接连接符 104"/>
            <p:cNvCxnSpPr/>
            <p:nvPr/>
          </p:nvCxnSpPr>
          <p:spPr>
            <a:xfrm>
              <a:off x="2304657" y="2613163"/>
              <a:ext cx="16205" cy="2983674"/>
            </a:xfrm>
            <a:prstGeom prst="line">
              <a:avLst/>
            </a:prstGeom>
            <a:ln/>
          </p:spPr>
          <p:style>
            <a:lnRef idx="3">
              <a:schemeClr val="accent2"/>
            </a:lnRef>
            <a:fillRef idx="0">
              <a:schemeClr val="accent2"/>
            </a:fillRef>
            <a:effectRef idx="2">
              <a:schemeClr val="accent2"/>
            </a:effectRef>
            <a:fontRef idx="minor">
              <a:schemeClr val="tx1"/>
            </a:fontRef>
          </p:style>
        </p:cxnSp>
        <p:sp>
          <p:nvSpPr>
            <p:cNvPr id="45" name="椭圆 44"/>
            <p:cNvSpPr/>
            <p:nvPr/>
          </p:nvSpPr>
          <p:spPr>
            <a:xfrm flipV="1">
              <a:off x="2248861" y="2713611"/>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46" name="椭圆 45"/>
            <p:cNvSpPr/>
            <p:nvPr/>
          </p:nvSpPr>
          <p:spPr>
            <a:xfrm flipV="1">
              <a:off x="2248861" y="3303514"/>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48" name="椭圆 47"/>
            <p:cNvSpPr/>
            <p:nvPr/>
          </p:nvSpPr>
          <p:spPr>
            <a:xfrm flipV="1">
              <a:off x="2248861" y="3885493"/>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49" name="椭圆 48"/>
            <p:cNvSpPr/>
            <p:nvPr/>
          </p:nvSpPr>
          <p:spPr>
            <a:xfrm flipV="1">
              <a:off x="2248861" y="4949057"/>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grpSp>
          <p:nvGrpSpPr>
            <p:cNvPr id="47" name="组合 112"/>
            <p:cNvGrpSpPr/>
            <p:nvPr/>
          </p:nvGrpSpPr>
          <p:grpSpPr>
            <a:xfrm>
              <a:off x="9685176" y="2074290"/>
              <a:ext cx="206602" cy="206656"/>
              <a:chOff x="1637775" y="841396"/>
              <a:chExt cx="206656" cy="206656"/>
            </a:xfrm>
          </p:grpSpPr>
          <p:sp>
            <p:nvSpPr>
              <p:cNvPr id="64" name="椭圆 63"/>
              <p:cNvSpPr/>
              <p:nvPr/>
            </p:nvSpPr>
            <p:spPr>
              <a:xfrm>
                <a:off x="1637775" y="841396"/>
                <a:ext cx="206656" cy="20665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65" name="椭圆 64"/>
              <p:cNvSpPr/>
              <p:nvPr/>
            </p:nvSpPr>
            <p:spPr>
              <a:xfrm>
                <a:off x="1696268" y="899889"/>
                <a:ext cx="89670" cy="896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51" name="五边形 50"/>
            <p:cNvSpPr/>
            <p:nvPr/>
          </p:nvSpPr>
          <p:spPr>
            <a:xfrm rot="5400000">
              <a:off x="9526933" y="718673"/>
              <a:ext cx="634685" cy="2078638"/>
            </a:xfrm>
            <a:prstGeom prst="homePlate">
              <a:avLst>
                <a:gd name="adj" fmla="val 4670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sz="1349"/>
            </a:p>
          </p:txBody>
        </p:sp>
        <p:sp>
          <p:nvSpPr>
            <p:cNvPr id="52" name="TextBox 35"/>
            <p:cNvSpPr txBox="1"/>
            <p:nvPr/>
          </p:nvSpPr>
          <p:spPr>
            <a:xfrm>
              <a:off x="8949522" y="1440648"/>
              <a:ext cx="1825779" cy="4869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a:r>
                <a:rPr lang="zh-CN" altLang="en-US" sz="1499"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hlinkClick r:id="rId3" action="ppaction://hlinkpres?slideindex=1&amp;slidetitle="/>
                </a:rPr>
                <a:t>学生发展标准</a:t>
              </a:r>
              <a:endParaRPr lang="zh-CN" altLang="en-US" sz="1499"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53" name="椭圆 52"/>
            <p:cNvSpPr/>
            <p:nvPr/>
          </p:nvSpPr>
          <p:spPr>
            <a:xfrm flipV="1">
              <a:off x="2248861" y="4408971"/>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54" name="椭圆 53"/>
            <p:cNvSpPr/>
            <p:nvPr/>
          </p:nvSpPr>
          <p:spPr>
            <a:xfrm>
              <a:off x="2262699" y="5501129"/>
              <a:ext cx="113518" cy="14553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55" name="椭圆 54"/>
            <p:cNvSpPr/>
            <p:nvPr/>
          </p:nvSpPr>
          <p:spPr>
            <a:xfrm flipV="1">
              <a:off x="4420066" y="3331152"/>
              <a:ext cx="111594"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56" name="矩形 55"/>
            <p:cNvSpPr/>
            <p:nvPr/>
          </p:nvSpPr>
          <p:spPr>
            <a:xfrm>
              <a:off x="5726110" y="5768840"/>
              <a:ext cx="1585072" cy="807227"/>
            </a:xfrm>
            <a:prstGeom prst="rect">
              <a:avLst/>
            </a:prstGeom>
          </p:spPr>
          <p:txBody>
            <a:bodyPr wrap="none">
              <a:spAutoFit/>
            </a:bodyPr>
            <a:lstStyle/>
            <a:p>
              <a:pPr>
                <a:lnSpc>
                  <a:spcPct val="120000"/>
                </a:lnSpc>
              </a:pPr>
              <a:r>
                <a:rPr lang="en-US" altLang="zh-CN" sz="1200" dirty="0">
                  <a:solidFill>
                    <a:prstClr val="black"/>
                  </a:solidFill>
                  <a:latin typeface="微软雅黑" panose="020B0503020204020204" pitchFamily="34" charset="-122"/>
                  <a:ea typeface="微软雅黑" panose="020B0503020204020204" pitchFamily="34" charset="-122"/>
                </a:rPr>
                <a:t>         </a:t>
              </a:r>
              <a:r>
                <a:rPr lang="zh-CN" altLang="en-US" sz="1200" dirty="0">
                  <a:solidFill>
                    <a:prstClr val="black"/>
                  </a:solidFill>
                  <a:latin typeface="微软雅黑" panose="020B0503020204020204" pitchFamily="34" charset="-122"/>
                  <a:ea typeface="微软雅黑" panose="020B0503020204020204" pitchFamily="34" charset="-122"/>
                </a:rPr>
                <a:t>理财能力</a:t>
              </a:r>
              <a:endParaRPr lang="en-US" altLang="zh-CN" sz="1200" dirty="0">
                <a:solidFill>
                  <a:prstClr val="black"/>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prstClr val="black"/>
                  </a:solidFill>
                  <a:latin typeface="微软雅黑" panose="020B0503020204020204" pitchFamily="34" charset="-122"/>
                  <a:ea typeface="微软雅黑" panose="020B0503020204020204" pitchFamily="34" charset="-122"/>
                </a:rPr>
                <a:t>自我反思与检省</a:t>
              </a:r>
              <a:endParaRPr lang="zh-CN" altLang="en-US" sz="1200" dirty="0"/>
            </a:p>
          </p:txBody>
        </p:sp>
        <p:sp>
          <p:nvSpPr>
            <p:cNvPr id="57" name="椭圆 56"/>
            <p:cNvSpPr/>
            <p:nvPr/>
          </p:nvSpPr>
          <p:spPr>
            <a:xfrm flipV="1">
              <a:off x="7314666" y="6257197"/>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59" name="矩形 58"/>
            <p:cNvSpPr/>
            <p:nvPr/>
          </p:nvSpPr>
          <p:spPr>
            <a:xfrm>
              <a:off x="8149297" y="6258059"/>
              <a:ext cx="1512584" cy="473202"/>
            </a:xfrm>
            <a:prstGeom prst="rect">
              <a:avLst/>
            </a:prstGeom>
          </p:spPr>
          <p:txBody>
            <a:bodyPr wrap="none">
              <a:spAutoFit/>
            </a:bodyPr>
            <a:lstStyle/>
            <a:p>
              <a:pPr>
                <a:lnSpc>
                  <a:spcPct val="120000"/>
                </a:lnSpc>
              </a:pPr>
              <a:r>
                <a:rPr lang="en-US" altLang="zh-CN" sz="1200" dirty="0">
                  <a:solidFill>
                    <a:prstClr val="black"/>
                  </a:solidFill>
                  <a:latin typeface="微软雅黑" panose="020B0503020204020204" pitchFamily="34" charset="-122"/>
                  <a:ea typeface="微软雅黑" panose="020B0503020204020204" pitchFamily="34" charset="-122"/>
                </a:rPr>
                <a:t>         </a:t>
              </a:r>
              <a:r>
                <a:rPr lang="zh-CN" altLang="en-US" sz="1200" dirty="0">
                  <a:solidFill>
                    <a:prstClr val="black"/>
                  </a:solidFill>
                  <a:latin typeface="微软雅黑" panose="020B0503020204020204" pitchFamily="34" charset="-122"/>
                  <a:ea typeface="微软雅黑" panose="020B0503020204020204" pitchFamily="34" charset="-122"/>
                </a:rPr>
                <a:t>领导能力</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60" name="椭圆 59"/>
            <p:cNvSpPr/>
            <p:nvPr/>
          </p:nvSpPr>
          <p:spPr>
            <a:xfrm flipV="1">
              <a:off x="9592649" y="6393058"/>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sp>
          <p:nvSpPr>
            <p:cNvPr id="61" name="椭圆 60"/>
            <p:cNvSpPr/>
            <p:nvPr/>
          </p:nvSpPr>
          <p:spPr>
            <a:xfrm flipV="1">
              <a:off x="9735672" y="3995938"/>
              <a:ext cx="111594" cy="11162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349"/>
            </a:p>
          </p:txBody>
        </p:sp>
        <p:sp>
          <p:nvSpPr>
            <p:cNvPr id="62" name="矩形 61"/>
            <p:cNvSpPr/>
            <p:nvPr/>
          </p:nvSpPr>
          <p:spPr>
            <a:xfrm>
              <a:off x="1750736" y="3148741"/>
              <a:ext cx="2632344" cy="2644364"/>
            </a:xfrm>
            <a:prstGeom prst="rect">
              <a:avLst/>
            </a:prstGeom>
          </p:spPr>
          <p:txBody>
            <a:bodyPr wrap="square">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设定职业目标</a:t>
              </a:r>
            </a:p>
            <a:p>
              <a:pPr algn="r">
                <a:lnSpc>
                  <a:spcPct val="150000"/>
                </a:lnSpc>
              </a:pPr>
              <a:r>
                <a:rPr lang="zh-CN" altLang="en-US" sz="1200" dirty="0">
                  <a:latin typeface="微软雅黑" panose="020B0503020204020204" pitchFamily="34" charset="-122"/>
                  <a:ea typeface="微软雅黑" panose="020B0503020204020204" pitchFamily="34" charset="-122"/>
                </a:rPr>
                <a:t>做好职业规划</a:t>
              </a:r>
            </a:p>
            <a:p>
              <a:pPr algn="r">
                <a:lnSpc>
                  <a:spcPct val="150000"/>
                </a:lnSpc>
              </a:pPr>
              <a:r>
                <a:rPr lang="zh-CN" altLang="en-US" sz="1200" dirty="0">
                  <a:latin typeface="微软雅黑" panose="020B0503020204020204" pitchFamily="34" charset="-122"/>
                  <a:ea typeface="微软雅黑" panose="020B0503020204020204" pitchFamily="34" charset="-122"/>
                </a:rPr>
                <a:t>职业能力拓展</a:t>
              </a:r>
            </a:p>
            <a:p>
              <a:pPr algn="r">
                <a:lnSpc>
                  <a:spcPct val="150000"/>
                </a:lnSpc>
              </a:pPr>
              <a:r>
                <a:rPr lang="zh-CN" altLang="en-US" sz="1200" dirty="0">
                  <a:latin typeface="微软雅黑" panose="020B0503020204020204" pitchFamily="34" charset="-122"/>
                  <a:ea typeface="微软雅黑" panose="020B0503020204020204" pitchFamily="34" charset="-122"/>
                </a:rPr>
                <a:t>创新创业意识与能力</a:t>
              </a:r>
            </a:p>
            <a:p>
              <a:pPr algn="r">
                <a:lnSpc>
                  <a:spcPct val="150000"/>
                </a:lnSpc>
              </a:pPr>
              <a:r>
                <a:rPr lang="zh-CN" altLang="en-US" sz="1200" dirty="0">
                  <a:latin typeface="微软雅黑" panose="020B0503020204020204" pitchFamily="34" charset="-122"/>
                  <a:ea typeface="微软雅黑" panose="020B0503020204020204" pitchFamily="34" charset="-122"/>
                </a:rPr>
                <a:t>职业准备</a:t>
              </a:r>
            </a:p>
            <a:p>
              <a:pPr algn="r">
                <a:lnSpc>
                  <a:spcPct val="150000"/>
                </a:lnSpc>
              </a:pPr>
              <a:r>
                <a:rPr lang="zh-CN" altLang="en-US" sz="1200" dirty="0">
                  <a:latin typeface="微软雅黑" panose="020B0503020204020204" pitchFamily="34" charset="-122"/>
                  <a:ea typeface="微软雅黑" panose="020B0503020204020204" pitchFamily="34" charset="-122"/>
                </a:rPr>
                <a:t>寻找工作</a:t>
              </a:r>
            </a:p>
          </p:txBody>
        </p:sp>
        <p:sp>
          <p:nvSpPr>
            <p:cNvPr id="63" name="椭圆 62"/>
            <p:cNvSpPr/>
            <p:nvPr/>
          </p:nvSpPr>
          <p:spPr>
            <a:xfrm flipV="1">
              <a:off x="7314666" y="3636051"/>
              <a:ext cx="111595" cy="11162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349"/>
            </a:p>
          </p:txBody>
        </p:sp>
      </p:grpSp>
      <p:sp>
        <p:nvSpPr>
          <p:cNvPr id="74" name="TextBox 6"/>
          <p:cNvSpPr txBox="1"/>
          <p:nvPr/>
        </p:nvSpPr>
        <p:spPr>
          <a:xfrm>
            <a:off x="740338" y="805015"/>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solidFill>
                  <a:schemeClr val="tx1">
                    <a:lumMod val="75000"/>
                    <a:lumOff val="25000"/>
                  </a:schemeClr>
                </a:solidFill>
              </a:rPr>
              <a:t>（</a:t>
            </a:r>
            <a:r>
              <a:rPr lang="zh-CN" altLang="en-US" sz="2000" dirty="0">
                <a:solidFill>
                  <a:schemeClr val="tx1">
                    <a:lumMod val="75000"/>
                    <a:lumOff val="25000"/>
                  </a:schemeClr>
                </a:solidFill>
              </a:rPr>
              <a:t>三）建立标准，形成标准体系</a:t>
            </a:r>
            <a:r>
              <a:rPr lang="en-US" altLang="zh-CN" sz="2000" dirty="0">
                <a:solidFill>
                  <a:schemeClr val="tx1">
                    <a:lumMod val="75000"/>
                    <a:lumOff val="25000"/>
                  </a:schemeClr>
                </a:solidFill>
              </a:rPr>
              <a:t>    </a:t>
            </a:r>
          </a:p>
        </p:txBody>
      </p:sp>
    </p:spTree>
    <p:extLst>
      <p:ext uri="{BB962C8B-B14F-4D97-AF65-F5344CB8AC3E}">
        <p14:creationId xmlns:p14="http://schemas.microsoft.com/office/powerpoint/2010/main" xmlns="" val="14224732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四、体系建设</a:t>
            </a:r>
            <a:endParaRPr lang="zh-CN" altLang="en-US" dirty="0"/>
          </a:p>
        </p:txBody>
      </p:sp>
      <p:sp>
        <p:nvSpPr>
          <p:cNvPr id="3" name="Rectangle 2"/>
          <p:cNvSpPr txBox="1">
            <a:spLocks noChangeArrowheads="1"/>
          </p:cNvSpPr>
          <p:nvPr/>
        </p:nvSpPr>
        <p:spPr>
          <a:xfrm>
            <a:off x="744987" y="1368928"/>
            <a:ext cx="8187997" cy="289643"/>
          </a:xfrm>
          <a:prstGeom prst="rect">
            <a:avLst/>
          </a:prstGeom>
        </p:spPr>
        <p:txBody>
          <a:bodyPr vert="horz" lIns="68533" tIns="34266" rIns="68533" bIns="34266"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1､</a:t>
            </a:r>
            <a:r>
              <a:rPr lang="zh-CN" altLang="en-US" sz="1800" dirty="0"/>
              <a:t>梳理组织机构管控事项，完善内部管理</a:t>
            </a:r>
            <a:r>
              <a:rPr lang="zh-CN" altLang="en-US" sz="1800" dirty="0" smtClean="0"/>
              <a:t>制度与</a:t>
            </a:r>
            <a:r>
              <a:rPr lang="zh-CN" altLang="en-US" dirty="0" smtClean="0">
                <a:solidFill>
                  <a:srgbClr val="FF0000"/>
                </a:solidFill>
              </a:rPr>
              <a:t>工作流程</a:t>
            </a:r>
            <a:r>
              <a:rPr lang="zh-CN" altLang="en-US" sz="1800" dirty="0" smtClean="0"/>
              <a:t>并</a:t>
            </a:r>
            <a:r>
              <a:rPr lang="zh-CN" altLang="en-US" sz="1800" dirty="0"/>
              <a:t>形成内控机制</a:t>
            </a:r>
          </a:p>
        </p:txBody>
      </p:sp>
      <p:sp>
        <p:nvSpPr>
          <p:cNvPr id="4" name="TextBox 6"/>
          <p:cNvSpPr txBox="1"/>
          <p:nvPr/>
        </p:nvSpPr>
        <p:spPr>
          <a:xfrm>
            <a:off x="744988" y="912291"/>
            <a:ext cx="3683508" cy="292388"/>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1900" dirty="0"/>
              <a:t>（</a:t>
            </a:r>
            <a:r>
              <a:rPr lang="zh-CN" altLang="en-US" sz="1900" dirty="0"/>
              <a:t>四）修改制度，形成内控体系</a:t>
            </a:r>
            <a:r>
              <a:rPr lang="en-US" altLang="zh-CN" sz="1900" dirty="0"/>
              <a:t>    </a:t>
            </a:r>
          </a:p>
        </p:txBody>
      </p:sp>
      <p:grpSp>
        <p:nvGrpSpPr>
          <p:cNvPr id="34" name="组 45"/>
          <p:cNvGrpSpPr/>
          <p:nvPr/>
        </p:nvGrpSpPr>
        <p:grpSpPr>
          <a:xfrm>
            <a:off x="266427" y="2093316"/>
            <a:ext cx="8419097" cy="2944550"/>
            <a:chOff x="266427" y="2093316"/>
            <a:chExt cx="8419097" cy="2944550"/>
          </a:xfrm>
        </p:grpSpPr>
        <p:sp>
          <p:nvSpPr>
            <p:cNvPr id="5" name="AutoShape 4"/>
            <p:cNvSpPr>
              <a:spLocks noChangeArrowheads="1"/>
            </p:cNvSpPr>
            <p:nvPr/>
          </p:nvSpPr>
          <p:spPr bwMode="auto">
            <a:xfrm>
              <a:off x="4834305" y="2093316"/>
              <a:ext cx="1916501" cy="224942"/>
            </a:xfrm>
            <a:prstGeom prst="roundRect">
              <a:avLst>
                <a:gd name="adj" fmla="val 16667"/>
              </a:avLst>
            </a:prstGeom>
            <a:ln w="1905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质量目标</a:t>
              </a:r>
            </a:p>
          </p:txBody>
        </p:sp>
        <p:sp>
          <p:nvSpPr>
            <p:cNvPr id="6" name="AutoShape 5"/>
            <p:cNvSpPr>
              <a:spLocks noChangeArrowheads="1"/>
            </p:cNvSpPr>
            <p:nvPr/>
          </p:nvSpPr>
          <p:spPr bwMode="auto">
            <a:xfrm>
              <a:off x="4834305" y="2325421"/>
              <a:ext cx="1916501" cy="224942"/>
            </a:xfrm>
            <a:prstGeom prst="roundRect">
              <a:avLst>
                <a:gd name="adj" fmla="val 16667"/>
              </a:avLst>
            </a:prstGeom>
            <a:ln w="1905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内部组织</a:t>
              </a:r>
            </a:p>
          </p:txBody>
        </p:sp>
        <p:sp>
          <p:nvSpPr>
            <p:cNvPr id="7" name="AutoShape 6"/>
            <p:cNvSpPr>
              <a:spLocks noChangeArrowheads="1"/>
            </p:cNvSpPr>
            <p:nvPr/>
          </p:nvSpPr>
          <p:spPr bwMode="auto">
            <a:xfrm>
              <a:off x="4834305" y="2557526"/>
              <a:ext cx="1916501" cy="224942"/>
            </a:xfrm>
            <a:prstGeom prst="roundRect">
              <a:avLst>
                <a:gd name="adj" fmla="val 16667"/>
              </a:avLst>
            </a:prstGeom>
            <a:ln w="1905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人事事项</a:t>
              </a:r>
            </a:p>
          </p:txBody>
        </p:sp>
        <p:sp>
          <p:nvSpPr>
            <p:cNvPr id="8" name="AutoShape 7"/>
            <p:cNvSpPr>
              <a:spLocks noChangeArrowheads="1"/>
            </p:cNvSpPr>
            <p:nvPr/>
          </p:nvSpPr>
          <p:spPr bwMode="auto">
            <a:xfrm>
              <a:off x="4834305" y="2789629"/>
              <a:ext cx="1916501" cy="224942"/>
            </a:xfrm>
            <a:prstGeom prst="roundRect">
              <a:avLst>
                <a:gd name="adj" fmla="val 16667"/>
              </a:avLst>
            </a:prstGeom>
            <a:ln w="1905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财务事项</a:t>
              </a:r>
            </a:p>
          </p:txBody>
        </p:sp>
        <p:sp>
          <p:nvSpPr>
            <p:cNvPr id="9" name="AutoShape 8"/>
            <p:cNvSpPr>
              <a:spLocks noChangeArrowheads="1"/>
            </p:cNvSpPr>
            <p:nvPr/>
          </p:nvSpPr>
          <p:spPr bwMode="auto">
            <a:xfrm>
              <a:off x="4834302" y="3014529"/>
              <a:ext cx="735568" cy="1578567"/>
            </a:xfrm>
            <a:prstGeom prst="roundRect">
              <a:avLst>
                <a:gd name="adj" fmla="val 16667"/>
              </a:avLst>
            </a:prstGeom>
            <a:ln w="1905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endParaRPr lang="zh-CN" altLang="en-US" sz="1200" dirty="0">
                <a:ea typeface="黑体" charset="0"/>
                <a:cs typeface="黑体" charset="0"/>
              </a:endParaRPr>
            </a:p>
          </p:txBody>
        </p:sp>
        <p:sp>
          <p:nvSpPr>
            <p:cNvPr id="10" name="AutoShape 30"/>
            <p:cNvSpPr>
              <a:spLocks noChangeArrowheads="1"/>
            </p:cNvSpPr>
            <p:nvPr/>
          </p:nvSpPr>
          <p:spPr bwMode="gray">
            <a:xfrm>
              <a:off x="7513620" y="3117459"/>
              <a:ext cx="1171904" cy="887926"/>
            </a:xfrm>
            <a:prstGeom prst="roundRect">
              <a:avLst>
                <a:gd name="adj" fmla="val 16667"/>
              </a:avLst>
            </a:prstGeom>
            <a:ln/>
            <a:extLst/>
          </p:spPr>
          <p:style>
            <a:lnRef idx="0">
              <a:schemeClr val="accent2"/>
            </a:lnRef>
            <a:fillRef idx="3">
              <a:schemeClr val="accent2"/>
            </a:fillRef>
            <a:effectRef idx="3">
              <a:schemeClr val="accent2"/>
            </a:effectRef>
            <a:fontRef idx="minor">
              <a:schemeClr val="lt1"/>
            </a:fontRef>
          </p:style>
          <p:txBody>
            <a:bodyPr wrap="none" lIns="91402" tIns="45701" rIns="91402" bIns="45701" anchor="ctr"/>
            <a:lstStyle/>
            <a:p>
              <a:pPr algn="ctr">
                <a:lnSpc>
                  <a:spcPct val="120000"/>
                </a:lnSpc>
              </a:pPr>
              <a:r>
                <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rPr>
                <a:t>内控</a:t>
              </a:r>
              <a:endPar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endParaRPr>
            </a:p>
            <a:p>
              <a:pPr algn="ctr">
                <a:lnSpc>
                  <a:spcPct val="120000"/>
                </a:lnSpc>
              </a:pPr>
              <a:r>
                <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rPr>
                <a:t>机制</a:t>
              </a:r>
              <a:endPar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endParaRPr>
            </a:p>
          </p:txBody>
        </p:sp>
        <p:sp>
          <p:nvSpPr>
            <p:cNvPr id="11" name="Line 45"/>
            <p:cNvSpPr>
              <a:spLocks noChangeShapeType="1"/>
            </p:cNvSpPr>
            <p:nvPr/>
          </p:nvSpPr>
          <p:spPr bwMode="auto">
            <a:xfrm flipV="1">
              <a:off x="3874327" y="2454363"/>
              <a:ext cx="959981" cy="77772"/>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2" name="Line 48"/>
            <p:cNvSpPr>
              <a:spLocks noChangeShapeType="1"/>
            </p:cNvSpPr>
            <p:nvPr/>
          </p:nvSpPr>
          <p:spPr bwMode="auto">
            <a:xfrm>
              <a:off x="3893257" y="3000700"/>
              <a:ext cx="1645506" cy="348463"/>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3" name="Line 50"/>
            <p:cNvSpPr>
              <a:spLocks noChangeShapeType="1"/>
            </p:cNvSpPr>
            <p:nvPr/>
          </p:nvSpPr>
          <p:spPr bwMode="auto">
            <a:xfrm flipV="1">
              <a:off x="3836925" y="2692778"/>
              <a:ext cx="997382" cy="783324"/>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4" name="Line 51"/>
            <p:cNvSpPr>
              <a:spLocks noChangeShapeType="1"/>
            </p:cNvSpPr>
            <p:nvPr/>
          </p:nvSpPr>
          <p:spPr bwMode="auto">
            <a:xfrm>
              <a:off x="3874325" y="3459222"/>
              <a:ext cx="1664440" cy="583109"/>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5" name="Line 53"/>
            <p:cNvSpPr>
              <a:spLocks noChangeShapeType="1"/>
            </p:cNvSpPr>
            <p:nvPr/>
          </p:nvSpPr>
          <p:spPr bwMode="auto">
            <a:xfrm flipV="1">
              <a:off x="3886792" y="3782699"/>
              <a:ext cx="1658897" cy="5740"/>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6" name="Line 56"/>
            <p:cNvSpPr>
              <a:spLocks noChangeShapeType="1"/>
            </p:cNvSpPr>
            <p:nvPr/>
          </p:nvSpPr>
          <p:spPr bwMode="auto">
            <a:xfrm flipV="1">
              <a:off x="3911727" y="2218151"/>
              <a:ext cx="922580" cy="313986"/>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7" name="Line 57"/>
            <p:cNvSpPr>
              <a:spLocks noChangeShapeType="1"/>
            </p:cNvSpPr>
            <p:nvPr/>
          </p:nvSpPr>
          <p:spPr bwMode="auto">
            <a:xfrm>
              <a:off x="3886793" y="3796882"/>
              <a:ext cx="1642689" cy="444362"/>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8" name="Line 58"/>
            <p:cNvSpPr>
              <a:spLocks noChangeShapeType="1"/>
            </p:cNvSpPr>
            <p:nvPr/>
          </p:nvSpPr>
          <p:spPr bwMode="auto">
            <a:xfrm>
              <a:off x="3874326" y="2957010"/>
              <a:ext cx="1655156" cy="189068"/>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19" name="Line 64"/>
            <p:cNvSpPr>
              <a:spLocks noChangeShapeType="1"/>
            </p:cNvSpPr>
            <p:nvPr/>
          </p:nvSpPr>
          <p:spPr bwMode="auto">
            <a:xfrm>
              <a:off x="3886792" y="3467665"/>
              <a:ext cx="1658897" cy="131214"/>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20" name="AutoShape 8"/>
            <p:cNvSpPr>
              <a:spLocks noChangeArrowheads="1"/>
            </p:cNvSpPr>
            <p:nvPr/>
          </p:nvSpPr>
          <p:spPr bwMode="auto">
            <a:xfrm>
              <a:off x="4834305" y="4582636"/>
              <a:ext cx="1916501" cy="224942"/>
            </a:xfrm>
            <a:prstGeom prst="roundRect">
              <a:avLst>
                <a:gd name="adj" fmla="val 16667"/>
              </a:avLst>
            </a:prstGeom>
            <a:ln w="1905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预警</a:t>
              </a:r>
            </a:p>
          </p:txBody>
        </p:sp>
        <p:sp>
          <p:nvSpPr>
            <p:cNvPr id="21" name="AutoShape 8"/>
            <p:cNvSpPr>
              <a:spLocks noChangeArrowheads="1"/>
            </p:cNvSpPr>
            <p:nvPr/>
          </p:nvSpPr>
          <p:spPr bwMode="auto">
            <a:xfrm>
              <a:off x="5545688" y="3006436"/>
              <a:ext cx="1208573" cy="227562"/>
            </a:xfrm>
            <a:prstGeom prst="roundRect">
              <a:avLst>
                <a:gd name="adj" fmla="val 16667"/>
              </a:avLst>
            </a:prstGeom>
            <a:solidFill>
              <a:schemeClr val="accent5">
                <a:lumMod val="75000"/>
              </a:schemeClr>
            </a:solidFill>
            <a:ln w="1270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教学事项</a:t>
              </a:r>
            </a:p>
          </p:txBody>
        </p:sp>
        <p:sp>
          <p:nvSpPr>
            <p:cNvPr id="22" name="AutoShape 8"/>
            <p:cNvSpPr>
              <a:spLocks noChangeArrowheads="1"/>
            </p:cNvSpPr>
            <p:nvPr/>
          </p:nvSpPr>
          <p:spPr bwMode="auto">
            <a:xfrm>
              <a:off x="5545688" y="3236725"/>
              <a:ext cx="1208573" cy="227562"/>
            </a:xfrm>
            <a:prstGeom prst="roundRect">
              <a:avLst>
                <a:gd name="adj" fmla="val 16667"/>
              </a:avLst>
            </a:prstGeom>
            <a:solidFill>
              <a:schemeClr val="accent5">
                <a:lumMod val="75000"/>
              </a:schemeClr>
            </a:solidFill>
            <a:ln w="1270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学生事项</a:t>
              </a:r>
            </a:p>
          </p:txBody>
        </p:sp>
        <p:sp>
          <p:nvSpPr>
            <p:cNvPr id="23" name="AutoShape 8"/>
            <p:cNvSpPr>
              <a:spLocks noChangeArrowheads="1"/>
            </p:cNvSpPr>
            <p:nvPr/>
          </p:nvSpPr>
          <p:spPr bwMode="auto">
            <a:xfrm>
              <a:off x="5545688" y="3441690"/>
              <a:ext cx="1208573" cy="227562"/>
            </a:xfrm>
            <a:prstGeom prst="roundRect">
              <a:avLst>
                <a:gd name="adj" fmla="val 16667"/>
              </a:avLst>
            </a:prstGeom>
            <a:solidFill>
              <a:schemeClr val="accent5">
                <a:lumMod val="75000"/>
              </a:schemeClr>
            </a:solidFill>
            <a:ln w="1270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建设事项</a:t>
              </a:r>
            </a:p>
          </p:txBody>
        </p:sp>
        <p:sp>
          <p:nvSpPr>
            <p:cNvPr id="24" name="AutoShape 8"/>
            <p:cNvSpPr>
              <a:spLocks noChangeArrowheads="1"/>
            </p:cNvSpPr>
            <p:nvPr/>
          </p:nvSpPr>
          <p:spPr bwMode="auto">
            <a:xfrm>
              <a:off x="5545688" y="3671980"/>
              <a:ext cx="1208573" cy="227562"/>
            </a:xfrm>
            <a:prstGeom prst="roundRect">
              <a:avLst>
                <a:gd name="adj" fmla="val 16667"/>
              </a:avLst>
            </a:prstGeom>
            <a:solidFill>
              <a:schemeClr val="accent5">
                <a:lumMod val="75000"/>
              </a:schemeClr>
            </a:solidFill>
            <a:ln w="1270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后勤服务</a:t>
              </a:r>
            </a:p>
          </p:txBody>
        </p:sp>
        <p:sp>
          <p:nvSpPr>
            <p:cNvPr id="25" name="AutoShape 8"/>
            <p:cNvSpPr>
              <a:spLocks noChangeArrowheads="1"/>
            </p:cNvSpPr>
            <p:nvPr/>
          </p:nvSpPr>
          <p:spPr bwMode="auto">
            <a:xfrm>
              <a:off x="5545688" y="3902270"/>
              <a:ext cx="1208573" cy="227562"/>
            </a:xfrm>
            <a:prstGeom prst="roundRect">
              <a:avLst>
                <a:gd name="adj" fmla="val 16667"/>
              </a:avLst>
            </a:prstGeom>
            <a:solidFill>
              <a:schemeClr val="accent5">
                <a:lumMod val="75000"/>
              </a:schemeClr>
            </a:solidFill>
            <a:ln w="1270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产学合作</a:t>
              </a:r>
            </a:p>
          </p:txBody>
        </p:sp>
        <p:sp>
          <p:nvSpPr>
            <p:cNvPr id="26" name="AutoShape 8"/>
            <p:cNvSpPr>
              <a:spLocks noChangeArrowheads="1"/>
            </p:cNvSpPr>
            <p:nvPr/>
          </p:nvSpPr>
          <p:spPr bwMode="auto">
            <a:xfrm>
              <a:off x="5545688" y="4132560"/>
              <a:ext cx="1208573" cy="227562"/>
            </a:xfrm>
            <a:prstGeom prst="roundRect">
              <a:avLst>
                <a:gd name="adj" fmla="val 16667"/>
              </a:avLst>
            </a:prstGeom>
            <a:solidFill>
              <a:schemeClr val="accent5">
                <a:lumMod val="75000"/>
              </a:schemeClr>
            </a:solidFill>
            <a:ln w="1270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国际交流</a:t>
              </a:r>
            </a:p>
          </p:txBody>
        </p:sp>
        <p:sp>
          <p:nvSpPr>
            <p:cNvPr id="27" name="AutoShape 8"/>
            <p:cNvSpPr>
              <a:spLocks noChangeArrowheads="1"/>
            </p:cNvSpPr>
            <p:nvPr/>
          </p:nvSpPr>
          <p:spPr bwMode="auto">
            <a:xfrm>
              <a:off x="5545688" y="4366555"/>
              <a:ext cx="1208573" cy="227562"/>
            </a:xfrm>
            <a:prstGeom prst="roundRect">
              <a:avLst>
                <a:gd name="adj" fmla="val 16667"/>
              </a:avLst>
            </a:prstGeom>
            <a:solidFill>
              <a:schemeClr val="accent5">
                <a:lumMod val="75000"/>
              </a:schemeClr>
            </a:solidFill>
            <a:ln w="1270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信息中心</a:t>
              </a:r>
            </a:p>
          </p:txBody>
        </p:sp>
        <p:sp>
          <p:nvSpPr>
            <p:cNvPr id="28" name="AutoShape 8"/>
            <p:cNvSpPr>
              <a:spLocks noChangeArrowheads="1"/>
            </p:cNvSpPr>
            <p:nvPr/>
          </p:nvSpPr>
          <p:spPr bwMode="auto">
            <a:xfrm>
              <a:off x="4834305" y="4812924"/>
              <a:ext cx="1916501" cy="224942"/>
            </a:xfrm>
            <a:prstGeom prst="roundRect">
              <a:avLst>
                <a:gd name="adj" fmla="val 16667"/>
              </a:avLst>
            </a:prstGeom>
            <a:ln w="19050">
              <a:headEnd/>
              <a:tailEnd/>
            </a:ln>
          </p:spPr>
          <p:style>
            <a:lnRef idx="3">
              <a:schemeClr val="lt1"/>
            </a:lnRef>
            <a:fillRef idx="1">
              <a:schemeClr val="accent6"/>
            </a:fillRef>
            <a:effectRef idx="1">
              <a:schemeClr val="accent6"/>
            </a:effectRef>
            <a:fontRef idx="minor">
              <a:schemeClr val="lt1"/>
            </a:fontRef>
          </p:style>
          <p:txBody>
            <a:bodyPr wrap="none" lIns="67455" tIns="35077" rIns="67455" bIns="35077" anchor="ctr"/>
            <a:lstStyle/>
            <a:p>
              <a:pPr algn="ctr"/>
              <a:r>
                <a:rPr lang="zh-CN" altLang="en-US" sz="1200" dirty="0">
                  <a:ea typeface="黑体" charset="0"/>
                  <a:cs typeface="黑体" charset="0"/>
                </a:rPr>
                <a:t>内部督查</a:t>
              </a:r>
            </a:p>
          </p:txBody>
        </p:sp>
        <p:sp>
          <p:nvSpPr>
            <p:cNvPr id="29" name="Line 55"/>
            <p:cNvSpPr>
              <a:spLocks noChangeShapeType="1"/>
            </p:cNvSpPr>
            <p:nvPr/>
          </p:nvSpPr>
          <p:spPr bwMode="auto">
            <a:xfrm>
              <a:off x="3911726" y="4344938"/>
              <a:ext cx="922581" cy="350168"/>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30" name="Line 61"/>
            <p:cNvSpPr>
              <a:spLocks noChangeShapeType="1"/>
            </p:cNvSpPr>
            <p:nvPr/>
          </p:nvSpPr>
          <p:spPr bwMode="auto">
            <a:xfrm>
              <a:off x="3866026" y="4344946"/>
              <a:ext cx="968276" cy="580457"/>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31" name="Line 10"/>
            <p:cNvSpPr>
              <a:spLocks noChangeShapeType="1"/>
            </p:cNvSpPr>
            <p:nvPr/>
          </p:nvSpPr>
          <p:spPr bwMode="auto">
            <a:xfrm flipV="1">
              <a:off x="7003605" y="3597422"/>
              <a:ext cx="501137" cy="0"/>
            </a:xfrm>
            <a:prstGeom prst="line">
              <a:avLst/>
            </a:prstGeom>
            <a:ln>
              <a:headEnd/>
              <a:tailEnd type="triangle" w="med" len="med"/>
            </a:ln>
            <a:extLst/>
          </p:spPr>
          <p:style>
            <a:lnRef idx="3">
              <a:schemeClr val="accent6"/>
            </a:lnRef>
            <a:fillRef idx="0">
              <a:schemeClr val="accent6"/>
            </a:fillRef>
            <a:effectRef idx="2">
              <a:schemeClr val="accent6"/>
            </a:effectRef>
            <a:fontRef idx="minor">
              <a:schemeClr val="tx1"/>
            </a:fontRef>
          </p:style>
          <p:txBody>
            <a:bodyPr wrap="none" lIns="91402" tIns="45701" rIns="91402" bIns="45701"/>
            <a:lstStyle/>
            <a:p>
              <a:endParaRPr lang="zh-CN" altLang="en-US" sz="1300"/>
            </a:p>
          </p:txBody>
        </p:sp>
        <p:sp>
          <p:nvSpPr>
            <p:cNvPr id="32" name="右大括号 31"/>
            <p:cNvSpPr/>
            <p:nvPr/>
          </p:nvSpPr>
          <p:spPr bwMode="auto">
            <a:xfrm>
              <a:off x="6891395" y="2187257"/>
              <a:ext cx="224411" cy="2802589"/>
            </a:xfrm>
            <a:prstGeom prst="rightBrace">
              <a:avLst/>
            </a:prstGeom>
            <a:ln>
              <a:headEnd type="none" w="med" len="med"/>
              <a:tailEnd type="none" w="med" len="med"/>
            </a:ln>
            <a:extLst/>
          </p:spPr>
          <p:style>
            <a:lnRef idx="3">
              <a:schemeClr val="accent6"/>
            </a:lnRef>
            <a:fillRef idx="0">
              <a:schemeClr val="accent6"/>
            </a:fillRef>
            <a:effectRef idx="2">
              <a:schemeClr val="accent6"/>
            </a:effectRef>
            <a:fontRef idx="minor">
              <a:schemeClr val="tx1"/>
            </a:fontRef>
          </p:style>
          <p:txBody>
            <a:bodyPr vert="eaVert" wrap="none" lIns="68533" tIns="34266" rIns="68533" bIns="34266" numCol="1" rtlCol="0" anchor="ctr" anchorCtr="0" compatLnSpc="1">
              <a:prstTxWarp prst="textNoShape">
                <a:avLst/>
              </a:prstTxWarp>
            </a:bodyPr>
            <a:lstStyle/>
            <a:p>
              <a:pPr defTabSz="685309" fontAlgn="base">
                <a:spcBef>
                  <a:spcPct val="0"/>
                </a:spcBef>
                <a:spcAft>
                  <a:spcPct val="0"/>
                </a:spcAft>
              </a:pPr>
              <a:endParaRPr kumimoji="1" lang="zh-CN" altLang="en-US" sz="900">
                <a:latin typeface="Arial" charset="0"/>
                <a:ea typeface="MS PGothic" charset="0"/>
                <a:cs typeface="MS PGothic" charset="0"/>
              </a:endParaRPr>
            </a:p>
          </p:txBody>
        </p:sp>
        <p:sp>
          <p:nvSpPr>
            <p:cNvPr id="33" name="Line 59"/>
            <p:cNvSpPr>
              <a:spLocks noChangeShapeType="1"/>
            </p:cNvSpPr>
            <p:nvPr/>
          </p:nvSpPr>
          <p:spPr bwMode="auto">
            <a:xfrm>
              <a:off x="3874320" y="3788449"/>
              <a:ext cx="1655162" cy="706269"/>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grpSp>
          <p:nvGrpSpPr>
            <p:cNvPr id="43" name="组合 2"/>
            <p:cNvGrpSpPr/>
            <p:nvPr/>
          </p:nvGrpSpPr>
          <p:grpSpPr>
            <a:xfrm>
              <a:off x="1748560" y="2383883"/>
              <a:ext cx="2163164" cy="2130442"/>
              <a:chOff x="2219764" y="2973585"/>
              <a:chExt cx="1966839" cy="2323900"/>
            </a:xfrm>
          </p:grpSpPr>
          <p:sp>
            <p:nvSpPr>
              <p:cNvPr id="35" name="AutoShape 18"/>
              <p:cNvSpPr>
                <a:spLocks noChangeArrowheads="1"/>
              </p:cNvSpPr>
              <p:nvPr/>
            </p:nvSpPr>
            <p:spPr bwMode="auto">
              <a:xfrm>
                <a:off x="2219765" y="3902305"/>
                <a:ext cx="1950046" cy="360000"/>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lIns="67483" tIns="35091" rIns="67483" bIns="35091" anchor="ctr"/>
              <a:lstStyle/>
              <a:p>
                <a:pPr algn="ctr"/>
                <a:r>
                  <a:rPr lang="zh-CN" altLang="en-US" dirty="0">
                    <a:solidFill>
                      <a:schemeClr val="bg1"/>
                    </a:solidFill>
                    <a:ea typeface="黑体" charset="0"/>
                    <a:cs typeface="黑体" charset="0"/>
                  </a:rPr>
                  <a:t>资源建设</a:t>
                </a:r>
              </a:p>
            </p:txBody>
          </p:sp>
          <p:sp>
            <p:nvSpPr>
              <p:cNvPr id="36" name="AutoShape 19"/>
              <p:cNvSpPr>
                <a:spLocks noChangeArrowheads="1"/>
              </p:cNvSpPr>
              <p:nvPr/>
            </p:nvSpPr>
            <p:spPr bwMode="auto">
              <a:xfrm>
                <a:off x="2219764" y="2973585"/>
                <a:ext cx="1966839" cy="323429"/>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lIns="67483" tIns="35091" rIns="67483" bIns="35091" anchor="ctr"/>
              <a:lstStyle/>
              <a:p>
                <a:pPr algn="ctr"/>
                <a:r>
                  <a:rPr lang="zh-CN" altLang="en-US" dirty="0">
                    <a:solidFill>
                      <a:schemeClr val="bg1"/>
                    </a:solidFill>
                    <a:latin typeface="微软雅黑"/>
                    <a:ea typeface="微软雅黑"/>
                    <a:cs typeface="微软雅黑"/>
                  </a:rPr>
                  <a:t>决策指挥</a:t>
                </a:r>
                <a:endParaRPr lang="en-US" altLang="zh-CN" dirty="0">
                  <a:solidFill>
                    <a:schemeClr val="bg1"/>
                  </a:solidFill>
                  <a:latin typeface="微软雅黑"/>
                  <a:ea typeface="微软雅黑"/>
                  <a:cs typeface="微软雅黑"/>
                </a:endParaRPr>
              </a:p>
            </p:txBody>
          </p:sp>
          <p:sp>
            <p:nvSpPr>
              <p:cNvPr id="37" name="AutoShape 23"/>
              <p:cNvSpPr>
                <a:spLocks noChangeArrowheads="1"/>
              </p:cNvSpPr>
              <p:nvPr/>
            </p:nvSpPr>
            <p:spPr bwMode="auto">
              <a:xfrm>
                <a:off x="2219765" y="4422628"/>
                <a:ext cx="1950046" cy="360000"/>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lIns="67483" tIns="35091" rIns="67483" bIns="35091" anchor="ctr"/>
              <a:lstStyle/>
              <a:p>
                <a:pPr algn="ctr"/>
                <a:r>
                  <a:rPr lang="zh-CN" altLang="en-US" dirty="0">
                    <a:solidFill>
                      <a:schemeClr val="bg1"/>
                    </a:solidFill>
                    <a:ea typeface="黑体" charset="0"/>
                    <a:cs typeface="黑体" charset="0"/>
                  </a:rPr>
                  <a:t>支持服务</a:t>
                </a:r>
              </a:p>
            </p:txBody>
          </p:sp>
          <p:sp>
            <p:nvSpPr>
              <p:cNvPr id="38" name="AutoShape 24"/>
              <p:cNvSpPr>
                <a:spLocks noChangeArrowheads="1"/>
              </p:cNvSpPr>
              <p:nvPr/>
            </p:nvSpPr>
            <p:spPr bwMode="auto">
              <a:xfrm>
                <a:off x="2219765" y="4937485"/>
                <a:ext cx="1950046" cy="360000"/>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lIns="67483" tIns="35091" rIns="67483" bIns="35091" anchor="ctr"/>
              <a:lstStyle/>
              <a:p>
                <a:pPr algn="ctr"/>
                <a:r>
                  <a:rPr lang="zh-CN" altLang="en-US" dirty="0">
                    <a:solidFill>
                      <a:schemeClr val="bg1"/>
                    </a:solidFill>
                    <a:ea typeface="黑体" charset="0"/>
                    <a:cs typeface="黑体" charset="0"/>
                  </a:rPr>
                  <a:t>监督控制</a:t>
                </a:r>
              </a:p>
            </p:txBody>
          </p:sp>
          <p:sp>
            <p:nvSpPr>
              <p:cNvPr id="39" name="AutoShape 26"/>
              <p:cNvSpPr>
                <a:spLocks noChangeArrowheads="1"/>
              </p:cNvSpPr>
              <p:nvPr/>
            </p:nvSpPr>
            <p:spPr bwMode="auto">
              <a:xfrm>
                <a:off x="2219765" y="3418898"/>
                <a:ext cx="1950046" cy="359701"/>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lIns="67483" tIns="35091" rIns="67483" bIns="35091" anchor="ctr"/>
              <a:lstStyle/>
              <a:p>
                <a:pPr algn="ctr"/>
                <a:r>
                  <a:rPr lang="zh-CN" altLang="en-US" dirty="0">
                    <a:solidFill>
                      <a:schemeClr val="bg1"/>
                    </a:solidFill>
                    <a:ea typeface="黑体" charset="0"/>
                    <a:cs typeface="黑体" charset="0"/>
                  </a:rPr>
                  <a:t>质量生成</a:t>
                </a:r>
              </a:p>
            </p:txBody>
          </p:sp>
        </p:grpSp>
        <p:sp>
          <p:nvSpPr>
            <p:cNvPr id="40" name="矩形 39"/>
            <p:cNvSpPr/>
            <p:nvPr/>
          </p:nvSpPr>
          <p:spPr>
            <a:xfrm>
              <a:off x="4937413" y="3538135"/>
              <a:ext cx="529354" cy="492404"/>
            </a:xfrm>
            <a:prstGeom prst="rect">
              <a:avLst/>
            </a:prstGeom>
          </p:spPr>
          <p:txBody>
            <a:bodyPr wrap="square" lIns="91402" tIns="45701" rIns="91402" bIns="45701">
              <a:spAutoFit/>
            </a:bodyPr>
            <a:lstStyle/>
            <a:p>
              <a:pPr algn="ctr"/>
              <a:r>
                <a:rPr lang="zh-CN" altLang="en-US" sz="1300" dirty="0">
                  <a:solidFill>
                    <a:schemeClr val="bg1"/>
                  </a:solidFill>
                  <a:ea typeface="黑体" charset="0"/>
                  <a:cs typeface="黑体" charset="0"/>
                </a:rPr>
                <a:t>营运</a:t>
              </a:r>
              <a:endParaRPr lang="en-US" altLang="zh-CN" sz="1300" dirty="0">
                <a:solidFill>
                  <a:schemeClr val="bg1"/>
                </a:solidFill>
                <a:ea typeface="黑体" charset="0"/>
                <a:cs typeface="黑体" charset="0"/>
              </a:endParaRPr>
            </a:p>
            <a:p>
              <a:pPr algn="ctr"/>
              <a:r>
                <a:rPr lang="zh-CN" altLang="en-US" sz="1300" dirty="0">
                  <a:solidFill>
                    <a:schemeClr val="bg1"/>
                  </a:solidFill>
                  <a:ea typeface="黑体" charset="0"/>
                  <a:cs typeface="黑体" charset="0"/>
                </a:rPr>
                <a:t>事项</a:t>
              </a:r>
            </a:p>
          </p:txBody>
        </p:sp>
        <p:sp>
          <p:nvSpPr>
            <p:cNvPr id="41" name="Line 50"/>
            <p:cNvSpPr>
              <a:spLocks noChangeShapeType="1"/>
            </p:cNvSpPr>
            <p:nvPr/>
          </p:nvSpPr>
          <p:spPr bwMode="auto">
            <a:xfrm flipV="1">
              <a:off x="3874324" y="2914052"/>
              <a:ext cx="966451" cy="545169"/>
            </a:xfrm>
            <a:prstGeom prst="line">
              <a:avLst/>
            </a:prstGeom>
            <a:noFill/>
            <a:ln w="12700">
              <a:solidFill>
                <a:schemeClr val="accent2">
                  <a:lumMod val="75000"/>
                </a:schemeClr>
              </a:solidFill>
              <a:round/>
              <a:headEnd type="none" w="sm" len="lg"/>
              <a:tailEnd type="triangle"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1" rIns="91402" bIns="45701" anchor="ctr"/>
            <a:lstStyle/>
            <a:p>
              <a:endParaRPr lang="zh-CN" altLang="en-US" sz="1300"/>
            </a:p>
          </p:txBody>
        </p:sp>
        <p:sp>
          <p:nvSpPr>
            <p:cNvPr id="42" name="右大括号 41"/>
            <p:cNvSpPr/>
            <p:nvPr/>
          </p:nvSpPr>
          <p:spPr bwMode="auto">
            <a:xfrm rot="10800000">
              <a:off x="1448826" y="2330775"/>
              <a:ext cx="114213" cy="2651532"/>
            </a:xfrm>
            <a:prstGeom prst="rightBrace">
              <a:avLst/>
            </a:prstGeom>
            <a:ln>
              <a:headEnd type="none" w="med" len="med"/>
              <a:tailEnd type="none" w="med" len="med"/>
            </a:ln>
            <a:extLst/>
          </p:spPr>
          <p:style>
            <a:lnRef idx="3">
              <a:schemeClr val="accent6"/>
            </a:lnRef>
            <a:fillRef idx="0">
              <a:schemeClr val="accent6"/>
            </a:fillRef>
            <a:effectRef idx="2">
              <a:schemeClr val="accent6"/>
            </a:effectRef>
            <a:fontRef idx="minor">
              <a:schemeClr val="tx1"/>
            </a:fontRef>
          </p:style>
          <p:txBody>
            <a:bodyPr vert="eaVert" wrap="none" lIns="68533" tIns="34266" rIns="68533" bIns="34266" numCol="1" rtlCol="0" anchor="ctr" anchorCtr="0" compatLnSpc="1">
              <a:prstTxWarp prst="textNoShape">
                <a:avLst/>
              </a:prstTxWarp>
            </a:bodyPr>
            <a:lstStyle/>
            <a:p>
              <a:pPr defTabSz="685309" fontAlgn="base">
                <a:spcBef>
                  <a:spcPct val="0"/>
                </a:spcBef>
                <a:spcAft>
                  <a:spcPct val="0"/>
                </a:spcAft>
              </a:pPr>
              <a:endParaRPr kumimoji="1" lang="zh-CN" altLang="en-US" sz="900">
                <a:latin typeface="Arial" charset="0"/>
                <a:ea typeface="MS PGothic" charset="0"/>
                <a:cs typeface="MS PGothic" charset="0"/>
              </a:endParaRPr>
            </a:p>
          </p:txBody>
        </p:sp>
        <p:sp>
          <p:nvSpPr>
            <p:cNvPr id="44" name="Line 10"/>
            <p:cNvSpPr>
              <a:spLocks noChangeShapeType="1"/>
            </p:cNvSpPr>
            <p:nvPr/>
          </p:nvSpPr>
          <p:spPr bwMode="auto">
            <a:xfrm flipV="1">
              <a:off x="1072586" y="3652128"/>
              <a:ext cx="501137" cy="0"/>
            </a:xfrm>
            <a:prstGeom prst="line">
              <a:avLst/>
            </a:prstGeom>
            <a:ln>
              <a:headEnd/>
              <a:tailEnd type="triangle" w="med" len="med"/>
            </a:ln>
            <a:extLst/>
          </p:spPr>
          <p:style>
            <a:lnRef idx="3">
              <a:schemeClr val="accent6"/>
            </a:lnRef>
            <a:fillRef idx="0">
              <a:schemeClr val="accent6"/>
            </a:fillRef>
            <a:effectRef idx="2">
              <a:schemeClr val="accent6"/>
            </a:effectRef>
            <a:fontRef idx="minor">
              <a:schemeClr val="tx1"/>
            </a:fontRef>
          </p:style>
          <p:txBody>
            <a:bodyPr wrap="none" lIns="91402" tIns="45701" rIns="91402" bIns="45701"/>
            <a:lstStyle/>
            <a:p>
              <a:endParaRPr lang="zh-CN" altLang="en-US" sz="1300"/>
            </a:p>
          </p:txBody>
        </p:sp>
        <p:sp>
          <p:nvSpPr>
            <p:cNvPr id="45" name="AutoShape 30"/>
            <p:cNvSpPr>
              <a:spLocks noChangeArrowheads="1"/>
            </p:cNvSpPr>
            <p:nvPr/>
          </p:nvSpPr>
          <p:spPr bwMode="gray">
            <a:xfrm>
              <a:off x="266427" y="3286012"/>
              <a:ext cx="914734" cy="667504"/>
            </a:xfrm>
            <a:prstGeom prst="roundRect">
              <a:avLst>
                <a:gd name="adj" fmla="val 16667"/>
              </a:avLst>
            </a:prstGeom>
            <a:ln/>
            <a:extLst/>
          </p:spPr>
          <p:style>
            <a:lnRef idx="0">
              <a:schemeClr val="accent2"/>
            </a:lnRef>
            <a:fillRef idx="3">
              <a:schemeClr val="accent2"/>
            </a:fillRef>
            <a:effectRef idx="3">
              <a:schemeClr val="accent2"/>
            </a:effectRef>
            <a:fontRef idx="minor">
              <a:schemeClr val="lt1"/>
            </a:fontRef>
          </p:style>
          <p:txBody>
            <a:bodyPr wrap="none" lIns="91402" tIns="45701" rIns="91402" bIns="45701" anchor="ctr"/>
            <a:lstStyle/>
            <a:p>
              <a:pPr algn="ctr"/>
              <a:r>
                <a:rPr lang="zh-CN"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rPr>
                <a:t>学校</a:t>
              </a:r>
              <a:endPar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endParaRPr>
            </a:p>
          </p:txBody>
        </p:sp>
      </p:grpSp>
      <p:sp>
        <p:nvSpPr>
          <p:cNvPr id="47" name="AutoShape 8"/>
          <p:cNvSpPr>
            <a:spLocks noChangeArrowheads="1"/>
          </p:cNvSpPr>
          <p:nvPr/>
        </p:nvSpPr>
        <p:spPr bwMode="auto">
          <a:xfrm>
            <a:off x="2926335" y="5151827"/>
            <a:ext cx="2020328" cy="372230"/>
          </a:xfrm>
          <a:prstGeom prst="roundRect">
            <a:avLst>
              <a:gd name="adj" fmla="val 16667"/>
            </a:avLst>
          </a:prstGeom>
          <a:solidFill>
            <a:srgbClr val="E267BC">
              <a:alpha val="58000"/>
            </a:srgbClr>
          </a:solidFill>
          <a:ln/>
        </p:spPr>
        <p:style>
          <a:lnRef idx="0">
            <a:schemeClr val="accent2"/>
          </a:lnRef>
          <a:fillRef idx="3">
            <a:schemeClr val="accent2"/>
          </a:fillRef>
          <a:effectRef idx="3">
            <a:schemeClr val="accent2"/>
          </a:effectRef>
          <a:fontRef idx="minor">
            <a:schemeClr val="lt1"/>
          </a:fontRef>
        </p:style>
        <p:txBody>
          <a:bodyPr wrap="none" lIns="91402" tIns="45701" rIns="91402" bIns="45701" anchor="ctr"/>
          <a:lstStyle/>
          <a:p>
            <a:pPr algn="ctr">
              <a:lnSpc>
                <a:spcPct val="120000"/>
              </a:lnSpc>
            </a:pPr>
            <a:r>
              <a:rPr lang="zh-CN" alt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rPr>
              <a:t>事项管</a:t>
            </a:r>
            <a:r>
              <a:rPr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rPr>
              <a:t>控</a:t>
            </a:r>
            <a:r>
              <a:rPr lang="zh-CN" alt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rPr>
              <a:t>与流</a:t>
            </a:r>
            <a:r>
              <a:rPr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cs typeface="微软雅黑"/>
              </a:rPr>
              <a:t>程的匹配</a:t>
            </a:r>
          </a:p>
        </p:txBody>
      </p:sp>
    </p:spTree>
    <p:extLst>
      <p:ext uri="{BB962C8B-B14F-4D97-AF65-F5344CB8AC3E}">
        <p14:creationId xmlns:p14="http://schemas.microsoft.com/office/powerpoint/2010/main" xmlns="" val="11231808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626564" y="1114515"/>
            <a:ext cx="7736427" cy="306099"/>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pPr algn="just"/>
            <a:r>
              <a:rPr lang="en-US" altLang="zh-CN" sz="1800" spc="120" dirty="0"/>
              <a:t>2､</a:t>
            </a:r>
            <a:r>
              <a:rPr lang="zh-CN" altLang="en-US" sz="1800" spc="120" dirty="0"/>
              <a:t>建立考核性诊改和质量报告</a:t>
            </a:r>
            <a:r>
              <a:rPr lang="zh-CN" altLang="en-US" sz="1800" spc="120" dirty="0" smtClean="0"/>
              <a:t>制度实现</a:t>
            </a:r>
            <a:r>
              <a:rPr lang="zh-CN" altLang="en-US" sz="1800" spc="120" dirty="0"/>
              <a:t>质量保证螺旋递进</a:t>
            </a:r>
          </a:p>
        </p:txBody>
      </p:sp>
      <p:grpSp>
        <p:nvGrpSpPr>
          <p:cNvPr id="4" name="组合 54"/>
          <p:cNvGrpSpPr/>
          <p:nvPr/>
        </p:nvGrpSpPr>
        <p:grpSpPr>
          <a:xfrm>
            <a:off x="623997" y="1781920"/>
            <a:ext cx="7795353" cy="3534189"/>
            <a:chOff x="1712951" y="765875"/>
            <a:chExt cx="10396511" cy="5656175"/>
          </a:xfrm>
        </p:grpSpPr>
        <p:sp>
          <p:nvSpPr>
            <p:cNvPr id="5" name="object 53"/>
            <p:cNvSpPr txBox="1"/>
            <p:nvPr/>
          </p:nvSpPr>
          <p:spPr>
            <a:xfrm>
              <a:off x="3396383" y="2738333"/>
              <a:ext cx="2607984" cy="591085"/>
            </a:xfrm>
            <a:prstGeom prst="rect">
              <a:avLst/>
            </a:prstGeom>
          </p:spPr>
          <p:txBody>
            <a:bodyPr vert="horz" wrap="square" lIns="0" tIns="0" rIns="0" bIns="0" rtlCol="0">
              <a:spAutoFit/>
            </a:bodyPr>
            <a:lstStyle/>
            <a:p>
              <a:pPr marL="9522" marR="3809"/>
              <a:r>
                <a:rPr sz="1200" b="1" dirty="0">
                  <a:latin typeface="微软雅黑"/>
                  <a:ea typeface="微软雅黑"/>
                  <a:cs typeface="微软雅黑"/>
                </a:rPr>
                <a:t>数据</a:t>
              </a:r>
              <a:r>
                <a:rPr lang="zh-CN" altLang="en-US" sz="1200" b="1" dirty="0">
                  <a:latin typeface="微软雅黑"/>
                  <a:ea typeface="微软雅黑"/>
                  <a:cs typeface="微软雅黑"/>
                </a:rPr>
                <a:t>源头、即时采集</a:t>
              </a:r>
              <a:endParaRPr lang="en-US" altLang="zh-CN" sz="1200" b="1" dirty="0">
                <a:latin typeface="微软雅黑"/>
                <a:ea typeface="微软雅黑"/>
                <a:cs typeface="微软雅黑"/>
              </a:endParaRPr>
            </a:p>
            <a:p>
              <a:pPr marL="9522" marR="3809"/>
              <a:r>
                <a:rPr lang="zh-CN" altLang="en-US" sz="1200" b="1" dirty="0">
                  <a:latin typeface="微软雅黑"/>
                  <a:ea typeface="微软雅黑"/>
                  <a:cs typeface="微软雅黑"/>
                </a:rPr>
                <a:t>人人是数据使用、监督者</a:t>
              </a:r>
              <a:endParaRPr sz="1200" dirty="0">
                <a:latin typeface="微软雅黑"/>
                <a:ea typeface="微软雅黑"/>
                <a:cs typeface="微软雅黑"/>
              </a:endParaRPr>
            </a:p>
          </p:txBody>
        </p:sp>
        <p:sp>
          <p:nvSpPr>
            <p:cNvPr id="7" name="圆角矩形 6"/>
            <p:cNvSpPr/>
            <p:nvPr/>
          </p:nvSpPr>
          <p:spPr>
            <a:xfrm>
              <a:off x="1762737" y="788176"/>
              <a:ext cx="726366" cy="1717781"/>
            </a:xfrm>
            <a:prstGeom prst="roundRect">
              <a:avLst>
                <a:gd name="adj" fmla="val 368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8" name="矩形 7"/>
            <p:cNvSpPr/>
            <p:nvPr/>
          </p:nvSpPr>
          <p:spPr>
            <a:xfrm>
              <a:off x="1738714" y="908147"/>
              <a:ext cx="802933" cy="1476892"/>
            </a:xfrm>
            <a:prstGeom prst="rect">
              <a:avLst/>
            </a:prstGeom>
          </p:spPr>
          <p:txBody>
            <a:bodyPr wrap="square">
              <a:spAutoFit/>
            </a:bodyPr>
            <a:lstStyle/>
            <a:p>
              <a:r>
                <a:rPr lang="zh-CN" altLang="en-US" sz="1349" dirty="0">
                  <a:solidFill>
                    <a:schemeClr val="bg1"/>
                  </a:solidFill>
                  <a:latin typeface="微软雅黑" panose="020B0503020204020204" pitchFamily="34" charset="-122"/>
                  <a:ea typeface="微软雅黑" panose="020B0503020204020204" pitchFamily="34" charset="-122"/>
                </a:rPr>
                <a:t>实施</a:t>
              </a:r>
            </a:p>
            <a:p>
              <a:r>
                <a:rPr lang="zh-CN" altLang="en-US" sz="1349" dirty="0">
                  <a:solidFill>
                    <a:schemeClr val="bg1"/>
                  </a:solidFill>
                  <a:latin typeface="微软雅黑" panose="020B0503020204020204" pitchFamily="34" charset="-122"/>
                  <a:ea typeface="微软雅黑" panose="020B0503020204020204" pitchFamily="34" charset="-122"/>
                </a:rPr>
                <a:t>过程</a:t>
              </a:r>
            </a:p>
            <a:p>
              <a:r>
                <a:rPr lang="zh-CN" altLang="en-US" sz="1349" dirty="0">
                  <a:solidFill>
                    <a:schemeClr val="bg1"/>
                  </a:solidFill>
                  <a:latin typeface="微软雅黑" panose="020B0503020204020204" pitchFamily="34" charset="-122"/>
                  <a:ea typeface="微软雅黑" panose="020B0503020204020204" pitchFamily="34" charset="-122"/>
                </a:rPr>
                <a:t>状态</a:t>
              </a:r>
            </a:p>
            <a:p>
              <a:r>
                <a:rPr lang="zh-CN" altLang="en-US" sz="1349" dirty="0">
                  <a:solidFill>
                    <a:schemeClr val="bg1"/>
                  </a:solidFill>
                  <a:latin typeface="微软雅黑" panose="020B0503020204020204" pitchFamily="34" charset="-122"/>
                  <a:ea typeface="微软雅黑" panose="020B0503020204020204" pitchFamily="34" charset="-122"/>
                </a:rPr>
                <a:t>反映</a:t>
              </a:r>
            </a:p>
          </p:txBody>
        </p:sp>
        <p:sp>
          <p:nvSpPr>
            <p:cNvPr id="9" name="圆角矩形 8"/>
            <p:cNvSpPr/>
            <p:nvPr/>
          </p:nvSpPr>
          <p:spPr>
            <a:xfrm>
              <a:off x="3126173" y="802821"/>
              <a:ext cx="3647758" cy="1717781"/>
            </a:xfrm>
            <a:prstGeom prst="roundRect">
              <a:avLst>
                <a:gd name="adj" fmla="val 368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10" name="圆角矩形 9"/>
            <p:cNvSpPr/>
            <p:nvPr/>
          </p:nvSpPr>
          <p:spPr>
            <a:xfrm>
              <a:off x="3245823" y="955233"/>
              <a:ext cx="1543261" cy="1542168"/>
            </a:xfrm>
            <a:prstGeom prst="roundRect">
              <a:avLst>
                <a:gd name="adj" fmla="val 3685"/>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49"/>
            </a:p>
          </p:txBody>
        </p:sp>
        <p:sp>
          <p:nvSpPr>
            <p:cNvPr id="11" name="object 24"/>
            <p:cNvSpPr txBox="1"/>
            <p:nvPr/>
          </p:nvSpPr>
          <p:spPr>
            <a:xfrm>
              <a:off x="3385346" y="1076793"/>
              <a:ext cx="1362336" cy="517199"/>
            </a:xfrm>
            <a:prstGeom prst="rect">
              <a:avLst/>
            </a:prstGeom>
          </p:spPr>
          <p:txBody>
            <a:bodyPr vert="horz" wrap="square" lIns="0" tIns="0" rIns="0" bIns="0" rtlCol="0">
              <a:spAutoFit/>
            </a:bodyPr>
            <a:lstStyle/>
            <a:p>
              <a:pPr marL="9522"/>
              <a:r>
                <a:rPr lang="zh-CN" altLang="en-US" sz="1050" b="1" dirty="0">
                  <a:latin typeface="微软雅黑"/>
                  <a:ea typeface="微软雅黑"/>
                  <a:cs typeface="微软雅黑"/>
                </a:rPr>
                <a:t>源头、</a:t>
              </a:r>
              <a:r>
                <a:rPr sz="1050" b="1" dirty="0">
                  <a:latin typeface="微软雅黑"/>
                  <a:ea typeface="微软雅黑"/>
                  <a:cs typeface="微软雅黑"/>
                </a:rPr>
                <a:t>实时采集</a:t>
              </a:r>
              <a:endParaRPr lang="en-US" sz="1050" b="1" dirty="0">
                <a:latin typeface="微软雅黑"/>
                <a:ea typeface="微软雅黑"/>
                <a:cs typeface="微软雅黑"/>
              </a:endParaRPr>
            </a:p>
            <a:p>
              <a:pPr marL="9522"/>
              <a:r>
                <a:rPr sz="1050" b="1" dirty="0">
                  <a:latin typeface="微软雅黑"/>
                  <a:ea typeface="微软雅黑"/>
                  <a:cs typeface="微软雅黑"/>
                </a:rPr>
                <a:t>过程性数据</a:t>
              </a:r>
              <a:endParaRPr sz="1050" dirty="0">
                <a:latin typeface="微软雅黑"/>
                <a:ea typeface="微软雅黑"/>
                <a:cs typeface="微软雅黑"/>
              </a:endParaRPr>
            </a:p>
          </p:txBody>
        </p:sp>
        <p:sp>
          <p:nvSpPr>
            <p:cNvPr id="12" name="object 52"/>
            <p:cNvSpPr/>
            <p:nvPr/>
          </p:nvSpPr>
          <p:spPr>
            <a:xfrm>
              <a:off x="3302598" y="1491779"/>
              <a:ext cx="1296924" cy="1002791"/>
            </a:xfrm>
            <a:prstGeom prst="rect">
              <a:avLst/>
            </a:prstGeom>
            <a:blipFill>
              <a:blip r:embed="rId2" cstate="print"/>
              <a:stretch>
                <a:fillRect/>
              </a:stretch>
            </a:blipFill>
          </p:spPr>
          <p:txBody>
            <a:bodyPr wrap="square" lIns="0" tIns="0" rIns="0" bIns="0" rtlCol="0"/>
            <a:lstStyle/>
            <a:p>
              <a:endParaRPr sz="1349"/>
            </a:p>
          </p:txBody>
        </p:sp>
        <p:grpSp>
          <p:nvGrpSpPr>
            <p:cNvPr id="6" name="组合 38"/>
            <p:cNvGrpSpPr/>
            <p:nvPr/>
          </p:nvGrpSpPr>
          <p:grpSpPr>
            <a:xfrm>
              <a:off x="2476408" y="1140250"/>
              <a:ext cx="782651" cy="1041162"/>
              <a:chOff x="400316" y="1098757"/>
              <a:chExt cx="782651" cy="1041162"/>
            </a:xfrm>
          </p:grpSpPr>
          <p:sp>
            <p:nvSpPr>
              <p:cNvPr id="67" name="右箭头 66"/>
              <p:cNvSpPr/>
              <p:nvPr/>
            </p:nvSpPr>
            <p:spPr>
              <a:xfrm>
                <a:off x="429465" y="1098757"/>
                <a:ext cx="753502" cy="104116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349"/>
              </a:p>
            </p:txBody>
          </p:sp>
          <p:sp>
            <p:nvSpPr>
              <p:cNvPr id="68" name="文本框 67"/>
              <p:cNvSpPr txBox="1"/>
              <p:nvPr/>
            </p:nvSpPr>
            <p:spPr>
              <a:xfrm>
                <a:off x="400316" y="1400395"/>
                <a:ext cx="461786" cy="578770"/>
              </a:xfrm>
              <a:prstGeom prst="rect">
                <a:avLst/>
              </a:prstGeom>
              <a:noFill/>
            </p:spPr>
            <p:txBody>
              <a:bodyPr vert="eaVert" wrap="none" rtlCol="0">
                <a:spAutoFit/>
              </a:bodyPr>
              <a:lstStyle/>
              <a:p>
                <a:r>
                  <a:rPr lang="zh-CN" altLang="en-US" sz="1050" dirty="0">
                    <a:latin typeface="微软雅黑" panose="020B0503020204020204" pitchFamily="34" charset="-122"/>
                    <a:ea typeface="微软雅黑" panose="020B0503020204020204" pitchFamily="34" charset="-122"/>
                  </a:rPr>
                  <a:t>输入</a:t>
                </a:r>
              </a:p>
            </p:txBody>
          </p:sp>
        </p:grpSp>
        <p:sp>
          <p:nvSpPr>
            <p:cNvPr id="14" name="五边形 13"/>
            <p:cNvSpPr/>
            <p:nvPr/>
          </p:nvSpPr>
          <p:spPr>
            <a:xfrm>
              <a:off x="6662046" y="1274041"/>
              <a:ext cx="1136325" cy="862543"/>
            </a:xfrm>
            <a:prstGeom prst="homePlate">
              <a:avLst>
                <a:gd name="adj" fmla="val 34914"/>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tLang="zh-CN" sz="1349" dirty="0"/>
            </a:p>
          </p:txBody>
        </p:sp>
        <p:sp>
          <p:nvSpPr>
            <p:cNvPr id="15" name="object 33"/>
            <p:cNvSpPr txBox="1"/>
            <p:nvPr/>
          </p:nvSpPr>
          <p:spPr>
            <a:xfrm>
              <a:off x="6656114" y="1316187"/>
              <a:ext cx="885315" cy="77019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defPPr>
                <a:defRPr lang="zh-CN"/>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1050" dirty="0">
                  <a:latin typeface="微软雅黑" panose="020B0503020204020204" pitchFamily="34" charset="-122"/>
                  <a:ea typeface="微软雅黑" panose="020B0503020204020204" pitchFamily="34" charset="-122"/>
                </a:rPr>
                <a:t>ＰＣ端和移动端体验</a:t>
              </a:r>
              <a:endParaRPr sz="1050" dirty="0">
                <a:latin typeface="微软雅黑" panose="020B0503020204020204" pitchFamily="34" charset="-122"/>
                <a:ea typeface="微软雅黑" panose="020B0503020204020204" pitchFamily="34" charset="-122"/>
              </a:endParaRPr>
            </a:p>
          </p:txBody>
        </p:sp>
        <p:sp>
          <p:nvSpPr>
            <p:cNvPr id="16" name="五边形 15"/>
            <p:cNvSpPr/>
            <p:nvPr/>
          </p:nvSpPr>
          <p:spPr>
            <a:xfrm>
              <a:off x="5005208" y="967706"/>
              <a:ext cx="1620000" cy="7200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7" name="object 55"/>
            <p:cNvSpPr txBox="1"/>
            <p:nvPr/>
          </p:nvSpPr>
          <p:spPr>
            <a:xfrm>
              <a:off x="4975479" y="1035006"/>
              <a:ext cx="1519810" cy="626914"/>
            </a:xfrm>
            <a:prstGeom prst="rect">
              <a:avLst/>
            </a:prstGeom>
            <a:noFill/>
          </p:spPr>
          <p:txBody>
            <a:bodyPr vert="horz" wrap="square" lIns="0" tIns="86179" rIns="0" bIns="0" rtlCol="0">
              <a:spAutoFit/>
            </a:bodyPr>
            <a:lstStyle/>
            <a:p>
              <a:pPr marL="69512" marR="123312">
                <a:lnSpc>
                  <a:spcPct val="110000"/>
                </a:lnSpc>
                <a:spcBef>
                  <a:spcPts val="679"/>
                </a:spcBef>
              </a:pPr>
              <a:r>
                <a:rPr lang="zh-CN" altLang="en-US" sz="900" dirty="0">
                  <a:latin typeface="微软雅黑"/>
                  <a:ea typeface="微软雅黑"/>
                  <a:cs typeface="微软雅黑"/>
                </a:rPr>
                <a:t>关键监控要素与指标、大数据分析</a:t>
              </a:r>
              <a:endParaRPr sz="900" dirty="0">
                <a:latin typeface="微软雅黑"/>
                <a:ea typeface="微软雅黑"/>
                <a:cs typeface="微软雅黑"/>
              </a:endParaRPr>
            </a:p>
          </p:txBody>
        </p:sp>
        <p:sp>
          <p:nvSpPr>
            <p:cNvPr id="18" name="五边形 17"/>
            <p:cNvSpPr/>
            <p:nvPr/>
          </p:nvSpPr>
          <p:spPr>
            <a:xfrm>
              <a:off x="4981281" y="1777193"/>
              <a:ext cx="1620000" cy="7200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19" name="object 32"/>
            <p:cNvSpPr txBox="1"/>
            <p:nvPr/>
          </p:nvSpPr>
          <p:spPr>
            <a:xfrm>
              <a:off x="4931733" y="1934226"/>
              <a:ext cx="1724657" cy="451524"/>
            </a:xfrm>
            <a:prstGeom prst="rect">
              <a:avLst/>
            </a:prstGeom>
          </p:spPr>
          <p:txBody>
            <a:bodyPr vert="horz" wrap="square" lIns="0" tIns="0" rIns="0" bIns="0" rtlCol="0">
              <a:spAutoFit/>
            </a:bodyPr>
            <a:lstStyle/>
            <a:p>
              <a:pPr marL="69512" marR="146165" algn="just">
                <a:lnSpc>
                  <a:spcPts val="1125"/>
                </a:lnSpc>
              </a:pPr>
              <a:r>
                <a:rPr lang="zh-CN" altLang="en-US" sz="900" dirty="0">
                  <a:latin typeface="微软雅黑"/>
                  <a:ea typeface="微软雅黑"/>
                  <a:cs typeface="微软雅黑"/>
                </a:rPr>
                <a:t>办事大厅  绩效考核</a:t>
              </a:r>
              <a:endParaRPr lang="en-US" altLang="zh-CN" sz="900" dirty="0">
                <a:latin typeface="微软雅黑"/>
                <a:ea typeface="微软雅黑"/>
                <a:cs typeface="微软雅黑"/>
              </a:endParaRPr>
            </a:p>
            <a:p>
              <a:pPr marL="69512" marR="146165" algn="just">
                <a:lnSpc>
                  <a:spcPts val="1125"/>
                </a:lnSpc>
              </a:pPr>
              <a:r>
                <a:rPr lang="zh-CN" altLang="en-US" sz="900" dirty="0">
                  <a:latin typeface="微软雅黑"/>
                  <a:ea typeface="微软雅黑"/>
                  <a:cs typeface="微软雅黑"/>
                </a:rPr>
                <a:t>诊断改进  教学实施</a:t>
              </a:r>
              <a:endParaRPr lang="en-US" altLang="zh-CN" sz="900" dirty="0">
                <a:latin typeface="微软雅黑"/>
                <a:ea typeface="微软雅黑"/>
                <a:cs typeface="微软雅黑"/>
              </a:endParaRPr>
            </a:p>
          </p:txBody>
        </p:sp>
        <p:grpSp>
          <p:nvGrpSpPr>
            <p:cNvPr id="13" name="组合 45"/>
            <p:cNvGrpSpPr/>
            <p:nvPr/>
          </p:nvGrpSpPr>
          <p:grpSpPr>
            <a:xfrm>
              <a:off x="7870661" y="765875"/>
              <a:ext cx="4120086" cy="2360457"/>
              <a:chOff x="7919452" y="795084"/>
              <a:chExt cx="4120086" cy="2360457"/>
            </a:xfrm>
          </p:grpSpPr>
          <p:sp>
            <p:nvSpPr>
              <p:cNvPr id="56" name="圆角矩形 55"/>
              <p:cNvSpPr/>
              <p:nvPr/>
            </p:nvSpPr>
            <p:spPr>
              <a:xfrm>
                <a:off x="7919452" y="795084"/>
                <a:ext cx="4120086" cy="2360457"/>
              </a:xfrm>
              <a:prstGeom prst="roundRect">
                <a:avLst>
                  <a:gd name="adj" fmla="val 36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49"/>
              </a:p>
            </p:txBody>
          </p:sp>
          <p:sp>
            <p:nvSpPr>
              <p:cNvPr id="57" name="圆角矩形 56"/>
              <p:cNvSpPr/>
              <p:nvPr/>
            </p:nvSpPr>
            <p:spPr>
              <a:xfrm>
                <a:off x="8028083" y="915683"/>
                <a:ext cx="1854039" cy="1517907"/>
              </a:xfrm>
              <a:prstGeom prst="roundRect">
                <a:avLst>
                  <a:gd name="adj" fmla="val 3685"/>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49"/>
              </a:p>
            </p:txBody>
          </p:sp>
          <p:sp>
            <p:nvSpPr>
              <p:cNvPr id="58" name="object 14"/>
              <p:cNvSpPr txBox="1"/>
              <p:nvPr/>
            </p:nvSpPr>
            <p:spPr>
              <a:xfrm>
                <a:off x="9499690" y="1132817"/>
                <a:ext cx="228600" cy="1182170"/>
              </a:xfrm>
              <a:prstGeom prst="rect">
                <a:avLst/>
              </a:prstGeom>
            </p:spPr>
            <p:txBody>
              <a:bodyPr vert="horz" wrap="square" lIns="0" tIns="0" rIns="0" bIns="0" rtlCol="0">
                <a:spAutoFit/>
              </a:bodyPr>
              <a:lstStyle/>
              <a:p>
                <a:pPr marL="9522" marR="3809" algn="just"/>
                <a:r>
                  <a:rPr sz="1200" b="1" spc="-4" dirty="0">
                    <a:latin typeface="Microsoft YaHei"/>
                    <a:cs typeface="Microsoft YaHei"/>
                  </a:rPr>
                  <a:t>监控预警</a:t>
                </a:r>
                <a:endParaRPr sz="1200" dirty="0">
                  <a:latin typeface="Microsoft YaHei"/>
                  <a:cs typeface="Microsoft YaHei"/>
                </a:endParaRPr>
              </a:p>
            </p:txBody>
          </p:sp>
          <p:sp>
            <p:nvSpPr>
              <p:cNvPr id="59" name="圆角矩形 58"/>
              <p:cNvSpPr/>
              <p:nvPr/>
            </p:nvSpPr>
            <p:spPr>
              <a:xfrm>
                <a:off x="10038844" y="910452"/>
                <a:ext cx="1854039" cy="1517907"/>
              </a:xfrm>
              <a:prstGeom prst="roundRect">
                <a:avLst>
                  <a:gd name="adj" fmla="val 3685"/>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49"/>
              </a:p>
            </p:txBody>
          </p:sp>
          <p:sp>
            <p:nvSpPr>
              <p:cNvPr id="60" name="object 35"/>
              <p:cNvSpPr txBox="1"/>
              <p:nvPr/>
            </p:nvSpPr>
            <p:spPr>
              <a:xfrm>
                <a:off x="10315807" y="986443"/>
                <a:ext cx="1242059" cy="295542"/>
              </a:xfrm>
              <a:prstGeom prst="rect">
                <a:avLst/>
              </a:prstGeom>
            </p:spPr>
            <p:txBody>
              <a:bodyPr vert="horz" wrap="square" lIns="0" tIns="0" rIns="0" bIns="0" rtlCol="0">
                <a:spAutoFit/>
              </a:bodyPr>
              <a:lstStyle/>
              <a:p>
                <a:pPr marL="9522"/>
                <a:r>
                  <a:rPr lang="zh-CN" altLang="en-US" sz="1200" b="1" spc="-4" dirty="0">
                    <a:latin typeface="微软雅黑"/>
                    <a:ea typeface="微软雅黑"/>
                    <a:cs typeface="微软雅黑"/>
                  </a:rPr>
                  <a:t>各类事项</a:t>
                </a:r>
                <a:r>
                  <a:rPr sz="1200" b="1" spc="-4" dirty="0">
                    <a:latin typeface="微软雅黑"/>
                    <a:ea typeface="微软雅黑"/>
                    <a:cs typeface="微软雅黑"/>
                  </a:rPr>
                  <a:t>轨迹</a:t>
                </a:r>
                <a:endParaRPr sz="1200" dirty="0">
                  <a:latin typeface="微软雅黑"/>
                  <a:ea typeface="微软雅黑"/>
                  <a:cs typeface="微软雅黑"/>
                </a:endParaRPr>
              </a:p>
            </p:txBody>
          </p:sp>
          <p:sp>
            <p:nvSpPr>
              <p:cNvPr id="61" name="object 36"/>
              <p:cNvSpPr/>
              <p:nvPr/>
            </p:nvSpPr>
            <p:spPr>
              <a:xfrm>
                <a:off x="10332848" y="1458717"/>
                <a:ext cx="1284732" cy="865631"/>
              </a:xfrm>
              <a:prstGeom prst="rect">
                <a:avLst/>
              </a:prstGeom>
              <a:blipFill>
                <a:blip r:embed="rId3" cstate="print"/>
                <a:stretch>
                  <a:fillRect/>
                </a:stretch>
              </a:blipFill>
            </p:spPr>
            <p:txBody>
              <a:bodyPr wrap="square" lIns="0" tIns="0" rIns="0" bIns="0" rtlCol="0"/>
              <a:lstStyle/>
              <a:p>
                <a:endParaRPr sz="1349"/>
              </a:p>
            </p:txBody>
          </p:sp>
          <p:sp>
            <p:nvSpPr>
              <p:cNvPr id="62" name="object 15"/>
              <p:cNvSpPr txBox="1"/>
              <p:nvPr/>
            </p:nvSpPr>
            <p:spPr>
              <a:xfrm>
                <a:off x="8122466" y="1032019"/>
                <a:ext cx="1201419" cy="361705"/>
              </a:xfrm>
              <a:prstGeom prst="rect">
                <a:avLst/>
              </a:prstGeom>
              <a:solidFill>
                <a:srgbClr val="92D050"/>
              </a:solidFill>
            </p:spPr>
            <p:txBody>
              <a:bodyPr vert="horz" wrap="square" lIns="0" tIns="63801" rIns="0" bIns="0" rtlCol="0">
                <a:spAutoFit/>
              </a:bodyPr>
              <a:lstStyle/>
              <a:p>
                <a:pPr marL="183777">
                  <a:spcBef>
                    <a:spcPts val="503"/>
                  </a:spcBef>
                </a:pPr>
                <a:r>
                  <a:rPr sz="1050" dirty="0">
                    <a:solidFill>
                      <a:srgbClr val="FFFFFF"/>
                    </a:solidFill>
                    <a:latin typeface="微软雅黑"/>
                    <a:ea typeface="微软雅黑"/>
                    <a:cs typeface="微软雅黑"/>
                  </a:rPr>
                  <a:t>日常监控</a:t>
                </a:r>
                <a:endParaRPr sz="1050" dirty="0">
                  <a:latin typeface="微软雅黑"/>
                  <a:ea typeface="微软雅黑"/>
                  <a:cs typeface="微软雅黑"/>
                </a:endParaRPr>
              </a:p>
            </p:txBody>
          </p:sp>
          <p:sp>
            <p:nvSpPr>
              <p:cNvPr id="63" name="object 16"/>
              <p:cNvSpPr txBox="1"/>
              <p:nvPr/>
            </p:nvSpPr>
            <p:spPr>
              <a:xfrm>
                <a:off x="8122466" y="1489215"/>
                <a:ext cx="1201419" cy="360935"/>
              </a:xfrm>
              <a:prstGeom prst="rect">
                <a:avLst/>
              </a:prstGeom>
              <a:solidFill>
                <a:srgbClr val="92D050"/>
              </a:solidFill>
            </p:spPr>
            <p:txBody>
              <a:bodyPr vert="horz" wrap="square" lIns="0" tIns="63325" rIns="0" bIns="0" rtlCol="0">
                <a:spAutoFit/>
              </a:bodyPr>
              <a:lstStyle/>
              <a:p>
                <a:pPr marL="183777">
                  <a:spcBef>
                    <a:spcPts val="499"/>
                  </a:spcBef>
                </a:pPr>
                <a:r>
                  <a:rPr lang="zh-CN" altLang="en-US" sz="1050" dirty="0">
                    <a:solidFill>
                      <a:srgbClr val="FFFFFF"/>
                    </a:solidFill>
                    <a:latin typeface="微软雅黑"/>
                    <a:ea typeface="微软雅黑"/>
                    <a:cs typeface="微软雅黑"/>
                  </a:rPr>
                  <a:t>学业</a:t>
                </a:r>
                <a:r>
                  <a:rPr sz="1050" dirty="0">
                    <a:solidFill>
                      <a:srgbClr val="FFFFFF"/>
                    </a:solidFill>
                    <a:latin typeface="微软雅黑"/>
                    <a:ea typeface="微软雅黑"/>
                    <a:cs typeface="微软雅黑"/>
                  </a:rPr>
                  <a:t>预警</a:t>
                </a:r>
                <a:endParaRPr sz="1050" dirty="0">
                  <a:latin typeface="微软雅黑"/>
                  <a:ea typeface="微软雅黑"/>
                  <a:cs typeface="微软雅黑"/>
                </a:endParaRPr>
              </a:p>
            </p:txBody>
          </p:sp>
          <p:sp>
            <p:nvSpPr>
              <p:cNvPr id="64" name="object 17"/>
              <p:cNvSpPr txBox="1"/>
              <p:nvPr/>
            </p:nvSpPr>
            <p:spPr>
              <a:xfrm>
                <a:off x="8122466" y="1958607"/>
                <a:ext cx="1201419" cy="360166"/>
              </a:xfrm>
              <a:prstGeom prst="rect">
                <a:avLst/>
              </a:prstGeom>
              <a:solidFill>
                <a:srgbClr val="92D050"/>
              </a:solidFill>
            </p:spPr>
            <p:txBody>
              <a:bodyPr vert="horz" wrap="square" lIns="0" tIns="62849" rIns="0" bIns="0" rtlCol="0">
                <a:spAutoFit/>
              </a:bodyPr>
              <a:lstStyle/>
              <a:p>
                <a:pPr marL="179016">
                  <a:spcBef>
                    <a:spcPts val="495"/>
                  </a:spcBef>
                </a:pPr>
                <a:r>
                  <a:rPr sz="1050" dirty="0">
                    <a:solidFill>
                      <a:srgbClr val="FFFFFF"/>
                    </a:solidFill>
                    <a:latin typeface="微软雅黑"/>
                    <a:ea typeface="微软雅黑"/>
                    <a:cs typeface="微软雅黑"/>
                  </a:rPr>
                  <a:t>APP提醒</a:t>
                </a:r>
                <a:endParaRPr sz="1050" dirty="0">
                  <a:latin typeface="微软雅黑"/>
                  <a:ea typeface="微软雅黑"/>
                  <a:cs typeface="微软雅黑"/>
                </a:endParaRPr>
              </a:p>
            </p:txBody>
          </p:sp>
          <p:sp>
            <p:nvSpPr>
              <p:cNvPr id="65" name="流程图: 多文档 44"/>
              <p:cNvSpPr/>
              <p:nvPr/>
            </p:nvSpPr>
            <p:spPr>
              <a:xfrm>
                <a:off x="9289095" y="2543526"/>
                <a:ext cx="1568472" cy="514922"/>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49"/>
              </a:p>
            </p:txBody>
          </p:sp>
          <p:sp>
            <p:nvSpPr>
              <p:cNvPr id="66" name="object 67"/>
              <p:cNvSpPr txBox="1"/>
              <p:nvPr/>
            </p:nvSpPr>
            <p:spPr>
              <a:xfrm>
                <a:off x="9430900" y="2711930"/>
                <a:ext cx="1366476" cy="258600"/>
              </a:xfrm>
              <a:prstGeom prst="rect">
                <a:avLst/>
              </a:prstGeom>
            </p:spPr>
            <p:txBody>
              <a:bodyPr vert="horz" wrap="square" lIns="0" tIns="0" rIns="0" bIns="0" rtlCol="0">
                <a:spAutoFit/>
              </a:bodyPr>
              <a:lstStyle/>
              <a:p>
                <a:pPr marL="142832" marR="3809" indent="-133786"/>
                <a:r>
                  <a:rPr sz="1050" b="1" dirty="0" err="1">
                    <a:solidFill>
                      <a:srgbClr val="000000"/>
                    </a:solidFill>
                    <a:latin typeface="Microsoft YaHei"/>
                    <a:cs typeface="Microsoft YaHei"/>
                  </a:rPr>
                  <a:t>自我诊改报告</a:t>
                </a:r>
                <a:endParaRPr sz="1050" dirty="0">
                  <a:solidFill>
                    <a:srgbClr val="000000"/>
                  </a:solidFill>
                  <a:latin typeface="Microsoft YaHei"/>
                  <a:cs typeface="Microsoft YaHei"/>
                </a:endParaRPr>
              </a:p>
            </p:txBody>
          </p:sp>
        </p:grpSp>
        <p:grpSp>
          <p:nvGrpSpPr>
            <p:cNvPr id="20" name="组合 46"/>
            <p:cNvGrpSpPr/>
            <p:nvPr/>
          </p:nvGrpSpPr>
          <p:grpSpPr>
            <a:xfrm>
              <a:off x="7989376" y="3414268"/>
              <a:ext cx="4120086" cy="3006333"/>
              <a:chOff x="11632580" y="3367754"/>
              <a:chExt cx="4120086" cy="3006333"/>
            </a:xfrm>
          </p:grpSpPr>
          <p:sp>
            <p:nvSpPr>
              <p:cNvPr id="45" name="圆角矩形 44"/>
              <p:cNvSpPr/>
              <p:nvPr/>
            </p:nvSpPr>
            <p:spPr>
              <a:xfrm>
                <a:off x="11632580" y="3367754"/>
                <a:ext cx="4120086" cy="3006333"/>
              </a:xfrm>
              <a:prstGeom prst="roundRect">
                <a:avLst>
                  <a:gd name="adj" fmla="val 3685"/>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1349"/>
              </a:p>
            </p:txBody>
          </p:sp>
          <p:sp>
            <p:nvSpPr>
              <p:cNvPr id="46" name="圆角矩形 45"/>
              <p:cNvSpPr/>
              <p:nvPr/>
            </p:nvSpPr>
            <p:spPr>
              <a:xfrm>
                <a:off x="11803805" y="4783263"/>
                <a:ext cx="3721945" cy="1517907"/>
              </a:xfrm>
              <a:prstGeom prst="roundRect">
                <a:avLst>
                  <a:gd name="adj" fmla="val 36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49"/>
              </a:p>
            </p:txBody>
          </p:sp>
          <p:sp>
            <p:nvSpPr>
              <p:cNvPr id="47" name="object 39"/>
              <p:cNvSpPr txBox="1"/>
              <p:nvPr/>
            </p:nvSpPr>
            <p:spPr>
              <a:xfrm>
                <a:off x="12145611" y="5037954"/>
                <a:ext cx="1260000" cy="252000"/>
              </a:xfrm>
              <a:prstGeom prst="rect">
                <a:avLst/>
              </a:prstGeom>
              <a:solidFill>
                <a:schemeClr val="bg1"/>
              </a:solidFill>
            </p:spPr>
            <p:txBody>
              <a:bodyPr wrap="square" lIns="0" tIns="0" rIns="0" bIns="0" rtlCol="0"/>
              <a:lstStyle>
                <a:defPPr>
                  <a:defRPr lang="zh-CN"/>
                </a:defPPr>
              </a:lstStyle>
              <a:p>
                <a:pPr algn="ctr"/>
                <a:r>
                  <a:rPr lang="zh-CN" altLang="en-US" sz="1050" dirty="0" smtClean="0">
                    <a:latin typeface="微软雅黑"/>
                    <a:ea typeface="微软雅黑"/>
                    <a:cs typeface="微软雅黑"/>
                  </a:rPr>
                  <a:t>部门绩效</a:t>
                </a:r>
                <a:endParaRPr sz="1050" dirty="0">
                  <a:latin typeface="微软雅黑"/>
                  <a:ea typeface="微软雅黑"/>
                  <a:cs typeface="微软雅黑"/>
                </a:endParaRPr>
              </a:p>
            </p:txBody>
          </p:sp>
          <p:sp>
            <p:nvSpPr>
              <p:cNvPr id="49" name="object 42"/>
              <p:cNvSpPr txBox="1"/>
              <p:nvPr/>
            </p:nvSpPr>
            <p:spPr>
              <a:xfrm>
                <a:off x="12145611" y="5490646"/>
                <a:ext cx="1260000" cy="258600"/>
              </a:xfrm>
              <a:prstGeom prst="rect">
                <a:avLst/>
              </a:prstGeom>
              <a:solidFill>
                <a:schemeClr val="bg1"/>
              </a:solidFill>
            </p:spPr>
            <p:txBody>
              <a:bodyPr vert="horz" wrap="square" lIns="0" tIns="0" rIns="0" bIns="0" rtlCol="0">
                <a:spAutoFit/>
              </a:bodyPr>
              <a:lstStyle/>
              <a:p>
                <a:pPr marL="9522" algn="ctr"/>
                <a:r>
                  <a:rPr lang="zh-CN" altLang="en-US" sz="1050" dirty="0">
                    <a:solidFill>
                      <a:srgbClr val="000000"/>
                    </a:solidFill>
                    <a:latin typeface="微软雅黑"/>
                    <a:ea typeface="微软雅黑"/>
                    <a:cs typeface="微软雅黑"/>
                  </a:rPr>
                  <a:t>专业</a:t>
                </a:r>
                <a:endParaRPr sz="1050" dirty="0">
                  <a:solidFill>
                    <a:srgbClr val="000000"/>
                  </a:solidFill>
                  <a:latin typeface="微软雅黑"/>
                  <a:ea typeface="微软雅黑"/>
                  <a:cs typeface="微软雅黑"/>
                </a:endParaRPr>
              </a:p>
            </p:txBody>
          </p:sp>
          <p:sp>
            <p:nvSpPr>
              <p:cNvPr id="50" name="object 56"/>
              <p:cNvSpPr/>
              <p:nvPr/>
            </p:nvSpPr>
            <p:spPr>
              <a:xfrm>
                <a:off x="13786654" y="5416660"/>
                <a:ext cx="1220301" cy="343462"/>
              </a:xfrm>
              <a:custGeom>
                <a:avLst/>
                <a:gdLst/>
                <a:ahLst/>
                <a:cxnLst/>
                <a:rect l="l" t="t" r="r" b="b"/>
                <a:pathLst>
                  <a:path w="1336675" h="394969">
                    <a:moveTo>
                      <a:pt x="0" y="394715"/>
                    </a:moveTo>
                    <a:lnTo>
                      <a:pt x="1336548" y="394715"/>
                    </a:lnTo>
                    <a:lnTo>
                      <a:pt x="1336548" y="0"/>
                    </a:lnTo>
                    <a:lnTo>
                      <a:pt x="0" y="0"/>
                    </a:lnTo>
                    <a:lnTo>
                      <a:pt x="0" y="394715"/>
                    </a:lnTo>
                    <a:close/>
                  </a:path>
                </a:pathLst>
              </a:custGeom>
              <a:noFill/>
            </p:spPr>
            <p:txBody>
              <a:bodyPr wrap="square" lIns="0" tIns="0" rIns="0" bIns="0" rtlCol="0"/>
              <a:lstStyle/>
              <a:p>
                <a:endParaRPr sz="1349"/>
              </a:p>
            </p:txBody>
          </p:sp>
          <p:sp>
            <p:nvSpPr>
              <p:cNvPr id="51" name="object 57"/>
              <p:cNvSpPr txBox="1"/>
              <p:nvPr/>
            </p:nvSpPr>
            <p:spPr>
              <a:xfrm>
                <a:off x="13855197" y="5906480"/>
                <a:ext cx="1260000" cy="258600"/>
              </a:xfrm>
              <a:prstGeom prst="rect">
                <a:avLst/>
              </a:prstGeom>
              <a:solidFill>
                <a:schemeClr val="bg1"/>
              </a:solidFill>
            </p:spPr>
            <p:txBody>
              <a:bodyPr vert="horz" wrap="square" lIns="0" tIns="0" rIns="0" bIns="0" rtlCol="0">
                <a:spAutoFit/>
              </a:bodyPr>
              <a:lstStyle/>
              <a:p>
                <a:pPr marL="9522" algn="ctr"/>
                <a:r>
                  <a:rPr lang="zh-CN" altLang="en-US" sz="1050" dirty="0" smtClean="0">
                    <a:solidFill>
                      <a:srgbClr val="000000"/>
                    </a:solidFill>
                    <a:latin typeface="微软雅黑"/>
                    <a:ea typeface="微软雅黑"/>
                    <a:cs typeface="微软雅黑"/>
                  </a:rPr>
                  <a:t>学生发展</a:t>
                </a:r>
                <a:endParaRPr sz="1050" dirty="0">
                  <a:solidFill>
                    <a:srgbClr val="000000"/>
                  </a:solidFill>
                  <a:latin typeface="微软雅黑"/>
                  <a:ea typeface="微软雅黑"/>
                  <a:cs typeface="微软雅黑"/>
                </a:endParaRPr>
              </a:p>
            </p:txBody>
          </p:sp>
          <p:sp>
            <p:nvSpPr>
              <p:cNvPr id="52" name="object 57"/>
              <p:cNvSpPr txBox="1"/>
              <p:nvPr/>
            </p:nvSpPr>
            <p:spPr>
              <a:xfrm>
                <a:off x="12145611" y="5906479"/>
                <a:ext cx="1260000" cy="258600"/>
              </a:xfrm>
              <a:prstGeom prst="rect">
                <a:avLst/>
              </a:prstGeom>
              <a:solidFill>
                <a:schemeClr val="bg1"/>
              </a:solidFill>
            </p:spPr>
            <p:txBody>
              <a:bodyPr vert="horz" wrap="square" lIns="0" tIns="0" rIns="0" bIns="0" rtlCol="0">
                <a:spAutoFit/>
              </a:bodyPr>
              <a:lstStyle/>
              <a:p>
                <a:pPr marL="9522" algn="ctr"/>
                <a:r>
                  <a:rPr lang="zh-CN" altLang="en-US" sz="1050" dirty="0">
                    <a:solidFill>
                      <a:srgbClr val="000000"/>
                    </a:solidFill>
                    <a:latin typeface="微软雅黑"/>
                    <a:ea typeface="微软雅黑"/>
                    <a:cs typeface="微软雅黑"/>
                  </a:rPr>
                  <a:t>教师发展</a:t>
                </a:r>
                <a:endParaRPr sz="1050" dirty="0">
                  <a:solidFill>
                    <a:srgbClr val="000000"/>
                  </a:solidFill>
                  <a:latin typeface="微软雅黑"/>
                  <a:ea typeface="微软雅黑"/>
                  <a:cs typeface="微软雅黑"/>
                </a:endParaRPr>
              </a:p>
            </p:txBody>
          </p:sp>
          <p:sp>
            <p:nvSpPr>
              <p:cNvPr id="53" name="object 57"/>
              <p:cNvSpPr txBox="1"/>
              <p:nvPr/>
            </p:nvSpPr>
            <p:spPr>
              <a:xfrm>
                <a:off x="13855197" y="5465827"/>
                <a:ext cx="1260000" cy="258600"/>
              </a:xfrm>
              <a:prstGeom prst="rect">
                <a:avLst/>
              </a:prstGeom>
              <a:solidFill>
                <a:schemeClr val="bg1"/>
              </a:solidFill>
            </p:spPr>
            <p:txBody>
              <a:bodyPr vert="horz" wrap="square" lIns="0" tIns="0" rIns="0" bIns="0" rtlCol="0">
                <a:spAutoFit/>
              </a:bodyPr>
              <a:lstStyle/>
              <a:p>
                <a:pPr marL="9522" algn="ctr"/>
                <a:r>
                  <a:rPr lang="zh-CN" altLang="en-US" sz="1050" dirty="0">
                    <a:solidFill>
                      <a:srgbClr val="000000"/>
                    </a:solidFill>
                    <a:latin typeface="微软雅黑"/>
                    <a:ea typeface="微软雅黑"/>
                    <a:cs typeface="微软雅黑"/>
                  </a:rPr>
                  <a:t>课程</a:t>
                </a:r>
                <a:endParaRPr sz="1050" dirty="0">
                  <a:solidFill>
                    <a:srgbClr val="000000"/>
                  </a:solidFill>
                  <a:latin typeface="微软雅黑"/>
                  <a:ea typeface="微软雅黑"/>
                  <a:cs typeface="微软雅黑"/>
                </a:endParaRPr>
              </a:p>
            </p:txBody>
          </p:sp>
          <p:sp>
            <p:nvSpPr>
              <p:cNvPr id="54" name="object 20"/>
              <p:cNvSpPr txBox="1"/>
              <p:nvPr/>
            </p:nvSpPr>
            <p:spPr>
              <a:xfrm>
                <a:off x="13370243" y="3811309"/>
                <a:ext cx="1424871" cy="591085"/>
              </a:xfrm>
              <a:prstGeom prst="rect">
                <a:avLst/>
              </a:prstGeom>
            </p:spPr>
            <p:txBody>
              <a:bodyPr vert="horz" wrap="square" lIns="0" tIns="0" rIns="0" bIns="0" rtlCol="0">
                <a:spAutoFit/>
              </a:bodyPr>
              <a:lstStyle/>
              <a:p>
                <a:pPr marL="9522" algn="ctr"/>
                <a:r>
                  <a:rPr lang="zh-CN" altLang="en-US" sz="1200" b="1" spc="-4" dirty="0">
                    <a:latin typeface="微软雅黑"/>
                    <a:ea typeface="微软雅黑"/>
                    <a:cs typeface="微软雅黑"/>
                  </a:rPr>
                  <a:t>考核性</a:t>
                </a:r>
                <a:endParaRPr lang="en-US" altLang="zh-CN" sz="1200" b="1" spc="-4" dirty="0">
                  <a:latin typeface="微软雅黑"/>
                  <a:ea typeface="微软雅黑"/>
                  <a:cs typeface="微软雅黑"/>
                </a:endParaRPr>
              </a:p>
              <a:p>
                <a:pPr marL="9522" algn="ctr"/>
                <a:r>
                  <a:rPr lang="zh-CN" altLang="en-US" sz="1200" b="1" spc="-4" dirty="0" smtClean="0">
                    <a:latin typeface="微软雅黑"/>
                    <a:ea typeface="微软雅黑"/>
                    <a:cs typeface="微软雅黑"/>
                  </a:rPr>
                  <a:t>诊断</a:t>
                </a:r>
                <a:endParaRPr sz="1200" dirty="0">
                  <a:latin typeface="微软雅黑"/>
                  <a:ea typeface="微软雅黑"/>
                  <a:cs typeface="微软雅黑"/>
                </a:endParaRPr>
              </a:p>
            </p:txBody>
          </p:sp>
          <p:pic>
            <p:nvPicPr>
              <p:cNvPr id="55" name="图片 5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345933" y="3757903"/>
                <a:ext cx="874154" cy="826662"/>
              </a:xfrm>
              <a:prstGeom prst="rect">
                <a:avLst/>
              </a:prstGeom>
            </p:spPr>
          </p:pic>
        </p:grpSp>
        <p:grpSp>
          <p:nvGrpSpPr>
            <p:cNvPr id="21" name="组合 51"/>
            <p:cNvGrpSpPr/>
            <p:nvPr/>
          </p:nvGrpSpPr>
          <p:grpSpPr>
            <a:xfrm>
              <a:off x="2946168" y="3415717"/>
              <a:ext cx="4085656" cy="3006333"/>
              <a:chOff x="-1072256" y="3095789"/>
              <a:chExt cx="4085656" cy="3006333"/>
            </a:xfrm>
          </p:grpSpPr>
          <p:sp>
            <p:nvSpPr>
              <p:cNvPr id="29" name="object 3"/>
              <p:cNvSpPr/>
              <p:nvPr/>
            </p:nvSpPr>
            <p:spPr>
              <a:xfrm>
                <a:off x="1966355" y="3217865"/>
                <a:ext cx="1022985" cy="2071272"/>
              </a:xfrm>
              <a:custGeom>
                <a:avLst/>
                <a:gdLst/>
                <a:ahLst/>
                <a:cxnLst/>
                <a:rect l="l" t="t" r="r" b="b"/>
                <a:pathLst>
                  <a:path w="1022985" h="3392804">
                    <a:moveTo>
                      <a:pt x="0" y="170434"/>
                    </a:moveTo>
                    <a:lnTo>
                      <a:pt x="6089" y="125133"/>
                    </a:lnTo>
                    <a:lnTo>
                      <a:pt x="23273" y="84422"/>
                    </a:lnTo>
                    <a:lnTo>
                      <a:pt x="49926" y="49926"/>
                    </a:lnTo>
                    <a:lnTo>
                      <a:pt x="84422" y="23273"/>
                    </a:lnTo>
                    <a:lnTo>
                      <a:pt x="125133" y="6089"/>
                    </a:lnTo>
                    <a:lnTo>
                      <a:pt x="170433" y="0"/>
                    </a:lnTo>
                    <a:lnTo>
                      <a:pt x="852169" y="0"/>
                    </a:lnTo>
                    <a:lnTo>
                      <a:pt x="897470" y="6089"/>
                    </a:lnTo>
                    <a:lnTo>
                      <a:pt x="938181" y="23273"/>
                    </a:lnTo>
                    <a:lnTo>
                      <a:pt x="972677" y="49926"/>
                    </a:lnTo>
                    <a:lnTo>
                      <a:pt x="999330" y="84422"/>
                    </a:lnTo>
                    <a:lnTo>
                      <a:pt x="1016514" y="125133"/>
                    </a:lnTo>
                    <a:lnTo>
                      <a:pt x="1022604" y="170434"/>
                    </a:lnTo>
                    <a:lnTo>
                      <a:pt x="1022604" y="3221990"/>
                    </a:lnTo>
                    <a:lnTo>
                      <a:pt x="1016514" y="3267299"/>
                    </a:lnTo>
                    <a:lnTo>
                      <a:pt x="999330" y="3308013"/>
                    </a:lnTo>
                    <a:lnTo>
                      <a:pt x="972677" y="3342506"/>
                    </a:lnTo>
                    <a:lnTo>
                      <a:pt x="938181" y="3369155"/>
                    </a:lnTo>
                    <a:lnTo>
                      <a:pt x="897470" y="3386336"/>
                    </a:lnTo>
                    <a:lnTo>
                      <a:pt x="852169" y="3392424"/>
                    </a:lnTo>
                    <a:lnTo>
                      <a:pt x="170433" y="3392424"/>
                    </a:lnTo>
                    <a:lnTo>
                      <a:pt x="125133" y="3386336"/>
                    </a:lnTo>
                    <a:lnTo>
                      <a:pt x="84422" y="3369155"/>
                    </a:lnTo>
                    <a:lnTo>
                      <a:pt x="49926" y="3342506"/>
                    </a:lnTo>
                    <a:lnTo>
                      <a:pt x="23273" y="3308013"/>
                    </a:lnTo>
                    <a:lnTo>
                      <a:pt x="6089" y="3267299"/>
                    </a:lnTo>
                    <a:lnTo>
                      <a:pt x="0" y="3221990"/>
                    </a:lnTo>
                    <a:lnTo>
                      <a:pt x="0" y="170434"/>
                    </a:lnTo>
                    <a:close/>
                  </a:path>
                </a:pathLst>
              </a:custGeom>
              <a:ln w="9143">
                <a:solidFill>
                  <a:srgbClr val="385D89"/>
                </a:solidFill>
              </a:ln>
            </p:spPr>
            <p:txBody>
              <a:bodyPr wrap="square" lIns="0" tIns="0" rIns="0" bIns="0" rtlCol="0"/>
              <a:lstStyle/>
              <a:p>
                <a:endParaRPr sz="1349"/>
              </a:p>
            </p:txBody>
          </p:sp>
          <p:sp>
            <p:nvSpPr>
              <p:cNvPr id="30" name="object 18"/>
              <p:cNvSpPr txBox="1"/>
              <p:nvPr/>
            </p:nvSpPr>
            <p:spPr>
              <a:xfrm>
                <a:off x="2113442" y="3373972"/>
                <a:ext cx="743470" cy="2023855"/>
              </a:xfrm>
              <a:prstGeom prst="rect">
                <a:avLst/>
              </a:prstGeom>
              <a:solidFill>
                <a:srgbClr val="92D050"/>
              </a:solidFill>
            </p:spPr>
            <p:txBody>
              <a:bodyPr vert="horz" wrap="square" lIns="0" tIns="109985" rIns="0" bIns="0" rtlCol="0">
                <a:spAutoFit/>
              </a:bodyPr>
              <a:lstStyle/>
              <a:p>
                <a:pPr marL="74273">
                  <a:spcBef>
                    <a:spcPts val="866"/>
                  </a:spcBef>
                </a:pPr>
                <a:r>
                  <a:rPr lang="zh-CN" altLang="en-US" sz="1499" dirty="0">
                    <a:solidFill>
                      <a:srgbClr val="FFFFFF"/>
                    </a:solidFill>
                    <a:latin typeface="微软雅黑"/>
                    <a:ea typeface="微软雅黑"/>
                    <a:cs typeface="微软雅黑"/>
                  </a:rPr>
                  <a:t>向全院师生全社会发布</a:t>
                </a:r>
                <a:endParaRPr sz="1499" dirty="0">
                  <a:solidFill>
                    <a:srgbClr val="FFFFFF"/>
                  </a:solidFill>
                  <a:latin typeface="微软雅黑"/>
                  <a:ea typeface="微软雅黑"/>
                  <a:cs typeface="微软雅黑"/>
                </a:endParaRPr>
              </a:p>
            </p:txBody>
          </p:sp>
          <p:sp>
            <p:nvSpPr>
              <p:cNvPr id="31" name="圆角矩形 30"/>
              <p:cNvSpPr/>
              <p:nvPr/>
            </p:nvSpPr>
            <p:spPr>
              <a:xfrm>
                <a:off x="-1072256" y="3095789"/>
                <a:ext cx="4085656" cy="3006333"/>
              </a:xfrm>
              <a:prstGeom prst="roundRect">
                <a:avLst>
                  <a:gd name="adj" fmla="val 3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32" name="圆角矩形 31"/>
              <p:cNvSpPr/>
              <p:nvPr/>
            </p:nvSpPr>
            <p:spPr>
              <a:xfrm>
                <a:off x="-883462" y="3264404"/>
                <a:ext cx="1742360" cy="1282074"/>
              </a:xfrm>
              <a:prstGeom prst="roundRect">
                <a:avLst>
                  <a:gd name="adj" fmla="val 368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49"/>
              </a:p>
            </p:txBody>
          </p:sp>
          <p:sp>
            <p:nvSpPr>
              <p:cNvPr id="33" name="object 29"/>
              <p:cNvSpPr txBox="1"/>
              <p:nvPr/>
            </p:nvSpPr>
            <p:spPr>
              <a:xfrm>
                <a:off x="-884171" y="3580738"/>
                <a:ext cx="1653041" cy="798640"/>
              </a:xfrm>
              <a:prstGeom prst="rect">
                <a:avLst/>
              </a:prstGeom>
              <a:noFill/>
            </p:spPr>
            <p:txBody>
              <a:bodyPr vert="horz" wrap="square" lIns="0" tIns="99986" rIns="0" bIns="0" rtlCol="0">
                <a:spAutoFit/>
              </a:bodyPr>
              <a:lstStyle/>
              <a:p>
                <a:pPr marL="69512" marR="36660" algn="ctr">
                  <a:lnSpc>
                    <a:spcPct val="80000"/>
                  </a:lnSpc>
                  <a:spcBef>
                    <a:spcPts val="788"/>
                  </a:spcBef>
                </a:pPr>
                <a:r>
                  <a:rPr lang="zh-CN" altLang="en-US" sz="1200" dirty="0">
                    <a:latin typeface="微软雅黑"/>
                    <a:ea typeface="微软雅黑"/>
                    <a:cs typeface="微软雅黑"/>
                  </a:rPr>
                  <a:t>学校教育质</a:t>
                </a:r>
                <a:endParaRPr lang="en-US" altLang="zh-CN" sz="1200" dirty="0">
                  <a:latin typeface="微软雅黑"/>
                  <a:ea typeface="微软雅黑"/>
                  <a:cs typeface="微软雅黑"/>
                </a:endParaRPr>
              </a:p>
              <a:p>
                <a:pPr marL="69512" marR="36660" algn="ctr">
                  <a:lnSpc>
                    <a:spcPct val="80000"/>
                  </a:lnSpc>
                  <a:spcBef>
                    <a:spcPts val="788"/>
                  </a:spcBef>
                </a:pPr>
                <a:r>
                  <a:rPr lang="zh-CN" altLang="en-US" sz="1200" dirty="0">
                    <a:latin typeface="微软雅黑"/>
                    <a:ea typeface="微软雅黑"/>
                    <a:cs typeface="微软雅黑"/>
                  </a:rPr>
                  <a:t>量年度报告</a:t>
                </a:r>
                <a:endParaRPr lang="en-US" altLang="zh-CN" sz="1200" dirty="0">
                  <a:latin typeface="微软雅黑"/>
                  <a:ea typeface="微软雅黑"/>
                  <a:cs typeface="微软雅黑"/>
                </a:endParaRPr>
              </a:p>
            </p:txBody>
          </p:sp>
          <p:sp>
            <p:nvSpPr>
              <p:cNvPr id="34" name="圆角矩形 33"/>
              <p:cNvSpPr/>
              <p:nvPr/>
            </p:nvSpPr>
            <p:spPr>
              <a:xfrm>
                <a:off x="1114783" y="3264404"/>
                <a:ext cx="1742360" cy="1282074"/>
              </a:xfrm>
              <a:prstGeom prst="roundRect">
                <a:avLst>
                  <a:gd name="adj" fmla="val 368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49"/>
              </a:p>
            </p:txBody>
          </p:sp>
          <p:sp>
            <p:nvSpPr>
              <p:cNvPr id="35" name="矩形 34"/>
              <p:cNvSpPr/>
              <p:nvPr/>
            </p:nvSpPr>
            <p:spPr>
              <a:xfrm>
                <a:off x="1540023" y="3281677"/>
                <a:ext cx="1080064" cy="443314"/>
              </a:xfrm>
              <a:prstGeom prst="rect">
                <a:avLst/>
              </a:prstGeom>
            </p:spPr>
            <p:txBody>
              <a:bodyPr wrap="none">
                <a:spAutoFit/>
              </a:bodyPr>
              <a:lstStyle/>
              <a:p>
                <a:pPr marL="9522" algn="ctr"/>
                <a:r>
                  <a:rPr lang="zh-CN" altLang="en-US" sz="1200" b="1" dirty="0">
                    <a:latin typeface="微软雅黑"/>
                    <a:ea typeface="微软雅黑"/>
                    <a:cs typeface="微软雅黑"/>
                  </a:rPr>
                  <a:t>发布机制</a:t>
                </a:r>
                <a:endParaRPr lang="zh-CN" altLang="en-US" sz="1200" dirty="0">
                  <a:latin typeface="微软雅黑"/>
                  <a:ea typeface="微软雅黑"/>
                  <a:cs typeface="微软雅黑"/>
                </a:endParaRPr>
              </a:p>
            </p:txBody>
          </p:sp>
          <p:sp>
            <p:nvSpPr>
              <p:cNvPr id="36" name="圆角矩形 35"/>
              <p:cNvSpPr/>
              <p:nvPr/>
            </p:nvSpPr>
            <p:spPr>
              <a:xfrm>
                <a:off x="-914543" y="4673972"/>
                <a:ext cx="3788718" cy="1282074"/>
              </a:xfrm>
              <a:prstGeom prst="roundRect">
                <a:avLst>
                  <a:gd name="adj" fmla="val 368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49"/>
              </a:p>
            </p:txBody>
          </p:sp>
          <p:sp>
            <p:nvSpPr>
              <p:cNvPr id="37" name="object 9"/>
              <p:cNvSpPr txBox="1"/>
              <p:nvPr/>
            </p:nvSpPr>
            <p:spPr>
              <a:xfrm>
                <a:off x="-803289" y="4845936"/>
                <a:ext cx="3592625" cy="258600"/>
              </a:xfrm>
              <a:prstGeom prst="rect">
                <a:avLst/>
              </a:prstGeom>
            </p:spPr>
            <p:txBody>
              <a:bodyPr vert="horz" wrap="square" lIns="0" tIns="0" rIns="0" bIns="0" rtlCol="0">
                <a:spAutoFit/>
              </a:bodyPr>
              <a:lstStyle/>
              <a:p>
                <a:pPr marL="9522"/>
                <a:r>
                  <a:rPr lang="zh-CN" altLang="en-US" sz="1050" dirty="0">
                    <a:solidFill>
                      <a:srgbClr val="660066"/>
                    </a:solidFill>
                    <a:latin typeface="微软雅黑"/>
                    <a:ea typeface="微软雅黑"/>
                    <a:cs typeface="微软雅黑"/>
                  </a:rPr>
                  <a:t>五层面：</a:t>
                </a:r>
                <a:r>
                  <a:rPr lang="zh-CN" altLang="en-US" sz="1050" dirty="0">
                    <a:latin typeface="微软雅黑"/>
                    <a:ea typeface="微软雅黑"/>
                    <a:cs typeface="微软雅黑"/>
                  </a:rPr>
                  <a:t>学校、专业、课程、教师、学生</a:t>
                </a:r>
                <a:endParaRPr sz="1050" dirty="0">
                  <a:latin typeface="微软雅黑"/>
                  <a:ea typeface="微软雅黑"/>
                  <a:cs typeface="微软雅黑"/>
                </a:endParaRPr>
              </a:p>
            </p:txBody>
          </p:sp>
          <p:sp>
            <p:nvSpPr>
              <p:cNvPr id="38" name="object 9"/>
              <p:cNvSpPr txBox="1"/>
              <p:nvPr/>
            </p:nvSpPr>
            <p:spPr>
              <a:xfrm>
                <a:off x="-803289" y="5151615"/>
                <a:ext cx="3574982" cy="258600"/>
              </a:xfrm>
              <a:prstGeom prst="rect">
                <a:avLst/>
              </a:prstGeom>
            </p:spPr>
            <p:txBody>
              <a:bodyPr vert="horz" wrap="square" lIns="0" tIns="0" rIns="0" bIns="0" rtlCol="0">
                <a:spAutoFit/>
              </a:bodyPr>
              <a:lstStyle/>
              <a:p>
                <a:pPr marL="9522"/>
                <a:r>
                  <a:rPr lang="zh-CN" altLang="en-US" sz="1050" dirty="0">
                    <a:solidFill>
                      <a:srgbClr val="660066"/>
                    </a:solidFill>
                    <a:latin typeface="微软雅黑"/>
                    <a:ea typeface="微软雅黑"/>
                    <a:cs typeface="微软雅黑"/>
                  </a:rPr>
                  <a:t>三层级：</a:t>
                </a:r>
                <a:r>
                  <a:rPr lang="zh-CN" altLang="en-US" sz="1050" dirty="0">
                    <a:latin typeface="微软雅黑"/>
                    <a:ea typeface="微软雅黑"/>
                    <a:cs typeface="微软雅黑"/>
                  </a:rPr>
                  <a:t>教研室（班级、岗位）－部门－学院</a:t>
                </a:r>
                <a:endParaRPr sz="1050" dirty="0">
                  <a:latin typeface="微软雅黑"/>
                  <a:ea typeface="微软雅黑"/>
                  <a:cs typeface="微软雅黑"/>
                </a:endParaRPr>
              </a:p>
            </p:txBody>
          </p:sp>
          <p:sp>
            <p:nvSpPr>
              <p:cNvPr id="39" name="上下箭头 38"/>
              <p:cNvSpPr/>
              <p:nvPr/>
            </p:nvSpPr>
            <p:spPr>
              <a:xfrm rot="16200000">
                <a:off x="708786" y="3443099"/>
                <a:ext cx="571500" cy="960145"/>
              </a:xfrm>
              <a:prstGeom prst="up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40" name="流程图: 数据 49"/>
              <p:cNvSpPr/>
              <p:nvPr/>
            </p:nvSpPr>
            <p:spPr>
              <a:xfrm>
                <a:off x="1416718" y="3719593"/>
                <a:ext cx="1358408" cy="338881"/>
              </a:xfrm>
              <a:prstGeom prst="flowChartInputOutp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49"/>
              </a:p>
            </p:txBody>
          </p:sp>
          <p:sp>
            <p:nvSpPr>
              <p:cNvPr id="41" name="对角圆角矩形 40"/>
              <p:cNvSpPr/>
              <p:nvPr/>
            </p:nvSpPr>
            <p:spPr>
              <a:xfrm>
                <a:off x="1410600" y="4087031"/>
                <a:ext cx="1355967" cy="342292"/>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49"/>
              </a:p>
            </p:txBody>
          </p:sp>
          <p:sp>
            <p:nvSpPr>
              <p:cNvPr id="42" name="object 70"/>
              <p:cNvSpPr txBox="1"/>
              <p:nvPr/>
            </p:nvSpPr>
            <p:spPr>
              <a:xfrm>
                <a:off x="1384314" y="4166482"/>
                <a:ext cx="1382252" cy="258600"/>
              </a:xfrm>
              <a:prstGeom prst="rect">
                <a:avLst/>
              </a:prstGeom>
            </p:spPr>
            <p:txBody>
              <a:bodyPr vert="horz" wrap="square" lIns="0" tIns="0" rIns="0" bIns="0" rtlCol="0">
                <a:spAutoFit/>
              </a:bodyPr>
              <a:lstStyle/>
              <a:p>
                <a:pPr marL="9522"/>
                <a:r>
                  <a:rPr sz="1050" dirty="0">
                    <a:solidFill>
                      <a:srgbClr val="000000"/>
                    </a:solidFill>
                    <a:latin typeface="微软雅黑"/>
                    <a:ea typeface="微软雅黑"/>
                    <a:cs typeface="微软雅黑"/>
                  </a:rPr>
                  <a:t>质量</a:t>
                </a:r>
                <a:r>
                  <a:rPr lang="zh-CN" altLang="en-US" sz="1050" dirty="0">
                    <a:solidFill>
                      <a:srgbClr val="000000"/>
                    </a:solidFill>
                    <a:latin typeface="微软雅黑"/>
                    <a:ea typeface="微软雅黑"/>
                    <a:cs typeface="微软雅黑"/>
                  </a:rPr>
                  <a:t>分析、</a:t>
                </a:r>
                <a:r>
                  <a:rPr sz="1050" dirty="0" err="1">
                    <a:solidFill>
                      <a:srgbClr val="000000"/>
                    </a:solidFill>
                    <a:latin typeface="微软雅黑"/>
                    <a:ea typeface="微软雅黑"/>
                    <a:cs typeface="微软雅黑"/>
                  </a:rPr>
                  <a:t>报告</a:t>
                </a:r>
                <a:endParaRPr sz="1050" dirty="0">
                  <a:solidFill>
                    <a:srgbClr val="000000"/>
                  </a:solidFill>
                  <a:latin typeface="微软雅黑"/>
                  <a:ea typeface="微软雅黑"/>
                  <a:cs typeface="微软雅黑"/>
                </a:endParaRPr>
              </a:p>
            </p:txBody>
          </p:sp>
          <p:sp>
            <p:nvSpPr>
              <p:cNvPr id="43" name="object 64"/>
              <p:cNvSpPr txBox="1"/>
              <p:nvPr/>
            </p:nvSpPr>
            <p:spPr>
              <a:xfrm>
                <a:off x="1629897" y="3758507"/>
                <a:ext cx="1178510" cy="258600"/>
              </a:xfrm>
              <a:prstGeom prst="rect">
                <a:avLst/>
              </a:prstGeom>
            </p:spPr>
            <p:txBody>
              <a:bodyPr vert="horz" wrap="square" lIns="0" tIns="0" rIns="0" bIns="0" rtlCol="0">
                <a:spAutoFit/>
              </a:bodyPr>
              <a:lstStyle/>
              <a:p>
                <a:pPr marL="9522" marR="3809" algn="just"/>
                <a:r>
                  <a:rPr sz="1050" spc="-4" dirty="0">
                    <a:solidFill>
                      <a:srgbClr val="000000"/>
                    </a:solidFill>
                    <a:latin typeface="微软雅黑"/>
                    <a:ea typeface="微软雅黑"/>
                    <a:cs typeface="微软雅黑"/>
                  </a:rPr>
                  <a:t>数据</a:t>
                </a:r>
                <a:r>
                  <a:rPr lang="zh-CN" altLang="en-US" sz="1050" spc="-4" dirty="0">
                    <a:solidFill>
                      <a:srgbClr val="000000"/>
                    </a:solidFill>
                    <a:latin typeface="微软雅黑"/>
                    <a:ea typeface="微软雅黑"/>
                    <a:cs typeface="微软雅黑"/>
                  </a:rPr>
                  <a:t>、</a:t>
                </a:r>
                <a:r>
                  <a:rPr lang="zh-CN" altLang="en-US" sz="1050" spc="-8" dirty="0">
                    <a:solidFill>
                      <a:srgbClr val="000000"/>
                    </a:solidFill>
                    <a:latin typeface="微软雅黑"/>
                    <a:ea typeface="微软雅黑"/>
                    <a:cs typeface="微软雅黑"/>
                  </a:rPr>
                  <a:t>信息</a:t>
                </a:r>
                <a:endParaRPr sz="1050" dirty="0">
                  <a:solidFill>
                    <a:srgbClr val="000000"/>
                  </a:solidFill>
                  <a:latin typeface="微软雅黑"/>
                  <a:ea typeface="微软雅黑"/>
                  <a:cs typeface="微软雅黑"/>
                </a:endParaRPr>
              </a:p>
            </p:txBody>
          </p:sp>
          <p:sp>
            <p:nvSpPr>
              <p:cNvPr id="44" name="上下箭头 43"/>
              <p:cNvSpPr/>
              <p:nvPr/>
            </p:nvSpPr>
            <p:spPr>
              <a:xfrm>
                <a:off x="1793721" y="4440111"/>
                <a:ext cx="315212" cy="354510"/>
              </a:xfrm>
              <a:prstGeom prst="upDownArrow">
                <a:avLst>
                  <a:gd name="adj1" fmla="val 50000"/>
                  <a:gd name="adj2" fmla="val 35558"/>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sp>
          <p:nvSpPr>
            <p:cNvPr id="23" name="上下箭头 22"/>
            <p:cNvSpPr/>
            <p:nvPr/>
          </p:nvSpPr>
          <p:spPr>
            <a:xfrm rot="16200000">
              <a:off x="7248846" y="4457221"/>
              <a:ext cx="571500" cy="960145"/>
            </a:xfrm>
            <a:prstGeom prst="upDown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49"/>
            </a:p>
          </p:txBody>
        </p:sp>
        <p:sp>
          <p:nvSpPr>
            <p:cNvPr id="24" name="右箭头 23"/>
            <p:cNvSpPr/>
            <p:nvPr/>
          </p:nvSpPr>
          <p:spPr>
            <a:xfrm rot="5400000">
              <a:off x="9799150" y="2945915"/>
              <a:ext cx="655833" cy="86916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zh-CN" altLang="en-US" sz="1349"/>
            </a:p>
          </p:txBody>
        </p:sp>
        <p:sp>
          <p:nvSpPr>
            <p:cNvPr id="25" name="右箭头 24"/>
            <p:cNvSpPr/>
            <p:nvPr/>
          </p:nvSpPr>
          <p:spPr>
            <a:xfrm rot="8261350">
              <a:off x="7068038" y="2830968"/>
              <a:ext cx="1060272" cy="86916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zh-CN" altLang="en-US" sz="1349"/>
            </a:p>
          </p:txBody>
        </p:sp>
        <p:sp>
          <p:nvSpPr>
            <p:cNvPr id="26" name="圆角矩形 25"/>
            <p:cNvSpPr/>
            <p:nvPr/>
          </p:nvSpPr>
          <p:spPr>
            <a:xfrm>
              <a:off x="1712951" y="3414268"/>
              <a:ext cx="726366" cy="3006333"/>
            </a:xfrm>
            <a:prstGeom prst="roundRect">
              <a:avLst>
                <a:gd name="adj" fmla="val 368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49"/>
            </a:p>
          </p:txBody>
        </p:sp>
        <p:sp>
          <p:nvSpPr>
            <p:cNvPr id="27" name="矩形 26"/>
            <p:cNvSpPr/>
            <p:nvPr/>
          </p:nvSpPr>
          <p:spPr>
            <a:xfrm>
              <a:off x="1796134" y="3704663"/>
              <a:ext cx="523186" cy="2231765"/>
            </a:xfrm>
            <a:prstGeom prst="rect">
              <a:avLst/>
            </a:prstGeom>
          </p:spPr>
          <p:txBody>
            <a:bodyPr vert="eaVert" wrap="square">
              <a:spAutoFit/>
            </a:bodyPr>
            <a:lstStyle/>
            <a:p>
              <a:r>
                <a:rPr lang="zh-CN" altLang="en-US" sz="1349" dirty="0">
                  <a:latin typeface="微软雅黑" panose="020B0503020204020204" pitchFamily="34" charset="-122"/>
                  <a:ea typeface="微软雅黑" panose="020B0503020204020204" pitchFamily="34" charset="-122"/>
                </a:rPr>
                <a:t>向全院师生发布</a:t>
              </a:r>
            </a:p>
          </p:txBody>
        </p:sp>
        <p:sp>
          <p:nvSpPr>
            <p:cNvPr id="28" name="右箭头 27"/>
            <p:cNvSpPr/>
            <p:nvPr/>
          </p:nvSpPr>
          <p:spPr>
            <a:xfrm rot="10800000">
              <a:off x="2419288" y="4465947"/>
              <a:ext cx="655833" cy="869166"/>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sz="1349"/>
            </a:p>
          </p:txBody>
        </p:sp>
      </p:grpSp>
      <p:sp>
        <p:nvSpPr>
          <p:cNvPr id="70" name="TextBox 6"/>
          <p:cNvSpPr txBox="1"/>
          <p:nvPr/>
        </p:nvSpPr>
        <p:spPr>
          <a:xfrm>
            <a:off x="744989" y="706502"/>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四）修改制度，形成内控体系</a:t>
            </a:r>
            <a:r>
              <a:rPr lang="en-US" altLang="zh-CN" sz="2000" dirty="0"/>
              <a:t>    </a:t>
            </a:r>
          </a:p>
        </p:txBody>
      </p:sp>
      <p:sp>
        <p:nvSpPr>
          <p:cNvPr id="69" name="object 9"/>
          <p:cNvSpPr txBox="1"/>
          <p:nvPr/>
        </p:nvSpPr>
        <p:spPr>
          <a:xfrm>
            <a:off x="1750347" y="4891184"/>
            <a:ext cx="2706986" cy="387798"/>
          </a:xfrm>
          <a:prstGeom prst="rect">
            <a:avLst/>
          </a:prstGeom>
        </p:spPr>
        <p:txBody>
          <a:bodyPr vert="horz" wrap="square" lIns="0" tIns="0" rIns="0" bIns="0" rtlCol="0">
            <a:spAutoFit/>
          </a:bodyPr>
          <a:lstStyle/>
          <a:p>
            <a:pPr marL="9522">
              <a:lnSpc>
                <a:spcPct val="120000"/>
              </a:lnSpc>
            </a:pPr>
            <a:r>
              <a:rPr lang="zh-CN" altLang="en-US" sz="1050" dirty="0">
                <a:solidFill>
                  <a:srgbClr val="660066"/>
                </a:solidFill>
                <a:latin typeface="微软雅黑"/>
                <a:ea typeface="微软雅黑"/>
                <a:cs typeface="微软雅黑"/>
              </a:rPr>
              <a:t>四步骤：</a:t>
            </a:r>
            <a:r>
              <a:rPr lang="zh-CN" altLang="en-US" sz="1050" dirty="0" smtClean="0">
                <a:latin typeface="微软雅黑"/>
                <a:ea typeface="微软雅黑"/>
                <a:cs typeface="微软雅黑"/>
              </a:rPr>
              <a:t>自立目标－自定标准－自主实施－自我诊改</a:t>
            </a:r>
            <a:endParaRPr sz="1050" dirty="0">
              <a:latin typeface="微软雅黑"/>
              <a:ea typeface="微软雅黑"/>
              <a:cs typeface="微软雅黑"/>
            </a:endParaRPr>
          </a:p>
        </p:txBody>
      </p:sp>
    </p:spTree>
    <p:extLst>
      <p:ext uri="{BB962C8B-B14F-4D97-AF65-F5344CB8AC3E}">
        <p14:creationId xmlns:p14="http://schemas.microsoft.com/office/powerpoint/2010/main" xmlns="" val="1108948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64045"/>
            <a:ext cx="9144000" cy="4063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744988" y="974965"/>
            <a:ext cx="7992612" cy="494799"/>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1､</a:t>
            </a:r>
            <a:r>
              <a:rPr lang="zh-CN" altLang="en-US" sz="1800" dirty="0"/>
              <a:t>开发过程性采集平台，</a:t>
            </a:r>
            <a:r>
              <a:rPr lang="zh-CN" altLang="en-US" sz="1800" dirty="0" smtClean="0"/>
              <a:t>完善网络物理校园（转向校园物联网）</a:t>
            </a:r>
            <a:endParaRPr lang="zh-CN" altLang="en-US" sz="1800" dirty="0"/>
          </a:p>
        </p:txBody>
      </p:sp>
      <p:sp>
        <p:nvSpPr>
          <p:cNvPr id="4" name="TextBox 6"/>
          <p:cNvSpPr txBox="1"/>
          <p:nvPr/>
        </p:nvSpPr>
        <p:spPr>
          <a:xfrm>
            <a:off x="744988" y="680736"/>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五）建设平台，形成</a:t>
            </a:r>
            <a:r>
              <a:rPr lang="zh-CN" altLang="en-US" sz="2000" dirty="0">
                <a:hlinkClick r:id="rId2" action="ppaction://hlinkpres?slideindex=1&amp;slidetitle="/>
              </a:rPr>
              <a:t>智能校园</a:t>
            </a:r>
            <a:endParaRPr lang="en-US" altLang="zh-CN" sz="2000" dirty="0"/>
          </a:p>
        </p:txBody>
      </p:sp>
      <p:pic>
        <p:nvPicPr>
          <p:cNvPr id="5" name="图片 4"/>
          <p:cNvPicPr>
            <a:picLocks noChangeAspect="1"/>
          </p:cNvPicPr>
          <p:nvPr/>
        </p:nvPicPr>
        <p:blipFill>
          <a:blip r:embed="rId3" cstate="print"/>
          <a:stretch>
            <a:fillRect/>
          </a:stretch>
        </p:blipFill>
        <p:spPr>
          <a:xfrm>
            <a:off x="585381" y="1767120"/>
            <a:ext cx="7846902" cy="3656726"/>
          </a:xfrm>
          <a:prstGeom prst="rect">
            <a:avLst/>
          </a:prstGeom>
        </p:spPr>
      </p:pic>
      <p:sp>
        <p:nvSpPr>
          <p:cNvPr id="6" name="矩形 5"/>
          <p:cNvSpPr/>
          <p:nvPr/>
        </p:nvSpPr>
        <p:spPr>
          <a:xfrm>
            <a:off x="744993" y="1442223"/>
            <a:ext cx="8239405" cy="507831"/>
          </a:xfrm>
          <a:prstGeom prst="rect">
            <a:avLst/>
          </a:prstGeom>
        </p:spPr>
        <p:txBody>
          <a:bodyPr wrap="square">
            <a:spAutoFit/>
          </a:bodyPr>
          <a:lstStyle/>
          <a:p>
            <a:pPr marL="257098" indent="-257098">
              <a:lnSpc>
                <a:spcPct val="150000"/>
              </a:lnSpc>
              <a:buFont typeface="Wingdings" charset="2"/>
              <a:buChar char="n"/>
            </a:pPr>
            <a:r>
              <a:rPr lang="zh-CN" altLang="zh-CN" dirty="0">
                <a:solidFill>
                  <a:srgbClr val="571415"/>
                </a:solidFill>
                <a:latin typeface="微软雅黑" pitchFamily="34" charset="-122"/>
                <a:ea typeface="微软雅黑" pitchFamily="34" charset="-122"/>
              </a:rPr>
              <a:t>对</a:t>
            </a:r>
            <a:r>
              <a:rPr lang="zh-CN" altLang="en-US" dirty="0">
                <a:solidFill>
                  <a:srgbClr val="571415"/>
                </a:solidFill>
                <a:latin typeface="微软雅黑" pitchFamily="34" charset="-122"/>
                <a:ea typeface="微软雅黑" pitchFamily="34" charset="-122"/>
              </a:rPr>
              <a:t>接国家</a:t>
            </a:r>
            <a:r>
              <a:rPr lang="zh-CN" altLang="zh-CN" dirty="0">
                <a:solidFill>
                  <a:srgbClr val="571415"/>
                </a:solidFill>
                <a:latin typeface="微软雅黑" pitchFamily="34" charset="-122"/>
                <a:ea typeface="微软雅黑" pitchFamily="34" charset="-122"/>
              </a:rPr>
              <a:t>状态数据平台，构建一体化的管理系统，完善校本数据平台功能 </a:t>
            </a:r>
            <a:endParaRPr lang="zh-CN" altLang="en-US" dirty="0">
              <a:solidFill>
                <a:srgbClr val="571415"/>
              </a:solidFill>
              <a:latin typeface="微软雅黑" pitchFamily="34" charset="-122"/>
              <a:ea typeface="微软雅黑" pitchFamily="34" charset="-122"/>
            </a:endParaRPr>
          </a:p>
        </p:txBody>
      </p:sp>
    </p:spTree>
    <p:extLst>
      <p:ext uri="{BB962C8B-B14F-4D97-AF65-F5344CB8AC3E}">
        <p14:creationId xmlns:p14="http://schemas.microsoft.com/office/powerpoint/2010/main" xmlns="" val="5029463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p:cNvSpPr/>
          <p:nvPr/>
        </p:nvSpPr>
        <p:spPr>
          <a:xfrm>
            <a:off x="7" y="1185752"/>
            <a:ext cx="9136397" cy="44300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矩形 1"/>
          <p:cNvSpPr/>
          <p:nvPr/>
        </p:nvSpPr>
        <p:spPr>
          <a:xfrm>
            <a:off x="451771" y="4070759"/>
            <a:ext cx="2165757" cy="922817"/>
          </a:xfrm>
          <a:prstGeom prst="rect">
            <a:avLst/>
          </a:prstGeom>
        </p:spPr>
        <p:txBody>
          <a:bodyPr wrap="square">
            <a:spAutoFit/>
          </a:bodyPr>
          <a:lstStyle/>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个人门户</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事务中心</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校情分析</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移动端应用</a:t>
            </a:r>
          </a:p>
        </p:txBody>
      </p:sp>
      <p:sp>
        <p:nvSpPr>
          <p:cNvPr id="3" name="矩形 2"/>
          <p:cNvSpPr/>
          <p:nvPr/>
        </p:nvSpPr>
        <p:spPr>
          <a:xfrm>
            <a:off x="3722141" y="1739787"/>
            <a:ext cx="2077037" cy="1338059"/>
          </a:xfrm>
          <a:prstGeom prst="rect">
            <a:avLst/>
          </a:prstGeom>
        </p:spPr>
        <p:txBody>
          <a:bodyPr wrap="square">
            <a:spAutoFit/>
          </a:bodyPr>
          <a:lstStyle/>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个人门户</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统一事务中心</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在线教学平台</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移动端应用</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数据采集</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endParaRPr lang="zh-CN" altLang="en-US" sz="1349"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865328" y="2858075"/>
            <a:ext cx="1812851" cy="1420442"/>
            <a:chOff x="1814566" y="2497813"/>
            <a:chExt cx="2417763" cy="2273300"/>
          </a:xfrm>
        </p:grpSpPr>
        <p:sp>
          <p:nvSpPr>
            <p:cNvPr id="5" name="Freeform 7"/>
            <p:cNvSpPr>
              <a:spLocks/>
            </p:cNvSpPr>
            <p:nvPr/>
          </p:nvSpPr>
          <p:spPr bwMode="auto">
            <a:xfrm>
              <a:off x="1814566" y="2497813"/>
              <a:ext cx="2417763" cy="2273300"/>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rgbClr val="4A1A25"/>
            </a:solidFill>
            <a:ln>
              <a:noFill/>
            </a:ln>
          </p:spPr>
          <p:txBody>
            <a:bodyPr vert="horz" wrap="square" lIns="68562" tIns="34281" rIns="68562" bIns="34281" numCol="1" anchor="t" anchorCtr="0" compatLnSpc="1">
              <a:prstTxWarp prst="textNoShape">
                <a:avLst/>
              </a:prstTxWarp>
            </a:bodyPr>
            <a:lstStyle/>
            <a:p>
              <a:pPr defTabSz="685577"/>
              <a:endParaRPr lang="zh-CN" altLang="en-US" sz="1349">
                <a:solidFill>
                  <a:prstClr val="black"/>
                </a:solidFill>
              </a:endParaRPr>
            </a:p>
          </p:txBody>
        </p:sp>
        <p:sp>
          <p:nvSpPr>
            <p:cNvPr id="6" name="圆角矩形 5"/>
            <p:cNvSpPr/>
            <p:nvPr/>
          </p:nvSpPr>
          <p:spPr>
            <a:xfrm rot="2700000">
              <a:off x="2254618" y="2935691"/>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solidFill>
                  <a:prstClr val="white"/>
                </a:solidFill>
              </a:endParaRPr>
            </a:p>
          </p:txBody>
        </p:sp>
        <p:grpSp>
          <p:nvGrpSpPr>
            <p:cNvPr id="7" name="组合 6"/>
            <p:cNvGrpSpPr/>
            <p:nvPr/>
          </p:nvGrpSpPr>
          <p:grpSpPr>
            <a:xfrm>
              <a:off x="2647465" y="3112337"/>
              <a:ext cx="627397" cy="668186"/>
              <a:chOff x="3166808" y="3670183"/>
              <a:chExt cx="457652" cy="487405"/>
            </a:xfrm>
            <a:solidFill>
              <a:srgbClr val="FFB400"/>
            </a:solidFill>
          </p:grpSpPr>
          <p:sp>
            <p:nvSpPr>
              <p:cNvPr id="9" name="Freeform 397"/>
              <p:cNvSpPr>
                <a:spLocks/>
              </p:cNvSpPr>
              <p:nvPr/>
            </p:nvSpPr>
            <p:spPr bwMode="auto">
              <a:xfrm>
                <a:off x="3497876" y="3927139"/>
                <a:ext cx="126584" cy="102242"/>
              </a:xfrm>
              <a:custGeom>
                <a:avLst/>
                <a:gdLst>
                  <a:gd name="T0" fmla="*/ 89 w 99"/>
                  <a:gd name="T1" fmla="*/ 48 h 80"/>
                  <a:gd name="T2" fmla="*/ 60 w 99"/>
                  <a:gd name="T3" fmla="*/ 0 h 80"/>
                  <a:gd name="T4" fmla="*/ 0 w 99"/>
                  <a:gd name="T5" fmla="*/ 0 h 80"/>
                  <a:gd name="T6" fmla="*/ 38 w 99"/>
                  <a:gd name="T7" fmla="*/ 65 h 80"/>
                  <a:gd name="T8" fmla="*/ 38 w 99"/>
                  <a:gd name="T9" fmla="*/ 80 h 80"/>
                  <a:gd name="T10" fmla="*/ 73 w 99"/>
                  <a:gd name="T11" fmla="*/ 80 h 80"/>
                  <a:gd name="T12" fmla="*/ 89 w 99"/>
                  <a:gd name="T13" fmla="*/ 48 h 80"/>
                </a:gdLst>
                <a:ahLst/>
                <a:cxnLst>
                  <a:cxn ang="0">
                    <a:pos x="T0" y="T1"/>
                  </a:cxn>
                  <a:cxn ang="0">
                    <a:pos x="T2" y="T3"/>
                  </a:cxn>
                  <a:cxn ang="0">
                    <a:pos x="T4" y="T5"/>
                  </a:cxn>
                  <a:cxn ang="0">
                    <a:pos x="T6" y="T7"/>
                  </a:cxn>
                  <a:cxn ang="0">
                    <a:pos x="T8" y="T9"/>
                  </a:cxn>
                  <a:cxn ang="0">
                    <a:pos x="T10" y="T11"/>
                  </a:cxn>
                  <a:cxn ang="0">
                    <a:pos x="T12" y="T13"/>
                  </a:cxn>
                </a:cxnLst>
                <a:rect l="0" t="0" r="r" b="b"/>
                <a:pathLst>
                  <a:path w="99" h="80">
                    <a:moveTo>
                      <a:pt x="89" y="48"/>
                    </a:moveTo>
                    <a:cubicBezTo>
                      <a:pt x="60" y="0"/>
                      <a:pt x="60" y="0"/>
                      <a:pt x="60" y="0"/>
                    </a:cubicBezTo>
                    <a:cubicBezTo>
                      <a:pt x="0" y="0"/>
                      <a:pt x="0" y="0"/>
                      <a:pt x="0" y="0"/>
                    </a:cubicBezTo>
                    <a:cubicBezTo>
                      <a:pt x="21" y="14"/>
                      <a:pt x="38" y="34"/>
                      <a:pt x="38" y="65"/>
                    </a:cubicBezTo>
                    <a:cubicBezTo>
                      <a:pt x="38" y="70"/>
                      <a:pt x="38" y="76"/>
                      <a:pt x="38" y="80"/>
                    </a:cubicBezTo>
                    <a:cubicBezTo>
                      <a:pt x="53" y="80"/>
                      <a:pt x="66" y="80"/>
                      <a:pt x="73" y="80"/>
                    </a:cubicBezTo>
                    <a:cubicBezTo>
                      <a:pt x="99" y="80"/>
                      <a:pt x="89" y="48"/>
                      <a:pt x="89" y="48"/>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10" name="Freeform 398"/>
              <p:cNvSpPr>
                <a:spLocks/>
              </p:cNvSpPr>
              <p:nvPr/>
            </p:nvSpPr>
            <p:spPr bwMode="auto">
              <a:xfrm>
                <a:off x="3325310" y="3752409"/>
                <a:ext cx="133076" cy="154174"/>
              </a:xfrm>
              <a:custGeom>
                <a:avLst/>
                <a:gdLst>
                  <a:gd name="T0" fmla="*/ 52 w 104"/>
                  <a:gd name="T1" fmla="*/ 0 h 121"/>
                  <a:gd name="T2" fmla="*/ 0 w 104"/>
                  <a:gd name="T3" fmla="*/ 60 h 121"/>
                  <a:gd name="T4" fmla="*/ 31 w 104"/>
                  <a:gd name="T5" fmla="*/ 116 h 121"/>
                  <a:gd name="T6" fmla="*/ 31 w 104"/>
                  <a:gd name="T7" fmla="*/ 116 h 121"/>
                  <a:gd name="T8" fmla="*/ 52 w 104"/>
                  <a:gd name="T9" fmla="*/ 121 h 121"/>
                  <a:gd name="T10" fmla="*/ 73 w 104"/>
                  <a:gd name="T11" fmla="*/ 116 h 121"/>
                  <a:gd name="T12" fmla="*/ 74 w 104"/>
                  <a:gd name="T13" fmla="*/ 115 h 121"/>
                  <a:gd name="T14" fmla="*/ 104 w 104"/>
                  <a:gd name="T15" fmla="*/ 60 h 121"/>
                  <a:gd name="T16" fmla="*/ 52 w 104"/>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21">
                    <a:moveTo>
                      <a:pt x="52" y="0"/>
                    </a:moveTo>
                    <a:cubicBezTo>
                      <a:pt x="23" y="0"/>
                      <a:pt x="0" y="27"/>
                      <a:pt x="0" y="60"/>
                    </a:cubicBezTo>
                    <a:cubicBezTo>
                      <a:pt x="0" y="85"/>
                      <a:pt x="13" y="106"/>
                      <a:pt x="31" y="116"/>
                    </a:cubicBezTo>
                    <a:cubicBezTo>
                      <a:pt x="31" y="116"/>
                      <a:pt x="31" y="116"/>
                      <a:pt x="31" y="116"/>
                    </a:cubicBezTo>
                    <a:cubicBezTo>
                      <a:pt x="38" y="119"/>
                      <a:pt x="45" y="121"/>
                      <a:pt x="52" y="121"/>
                    </a:cubicBezTo>
                    <a:cubicBezTo>
                      <a:pt x="59" y="121"/>
                      <a:pt x="66" y="119"/>
                      <a:pt x="73" y="116"/>
                    </a:cubicBezTo>
                    <a:cubicBezTo>
                      <a:pt x="73" y="116"/>
                      <a:pt x="74" y="115"/>
                      <a:pt x="74" y="115"/>
                    </a:cubicBezTo>
                    <a:cubicBezTo>
                      <a:pt x="92" y="105"/>
                      <a:pt x="104" y="84"/>
                      <a:pt x="104" y="60"/>
                    </a:cubicBezTo>
                    <a:cubicBezTo>
                      <a:pt x="104" y="27"/>
                      <a:pt x="81" y="0"/>
                      <a:pt x="52" y="0"/>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11" name="Freeform 399"/>
              <p:cNvSpPr>
                <a:spLocks/>
              </p:cNvSpPr>
              <p:nvPr/>
            </p:nvSpPr>
            <p:spPr bwMode="auto">
              <a:xfrm>
                <a:off x="3262559" y="3920648"/>
                <a:ext cx="263447" cy="236940"/>
              </a:xfrm>
              <a:custGeom>
                <a:avLst/>
                <a:gdLst>
                  <a:gd name="T0" fmla="*/ 150 w 206"/>
                  <a:gd name="T1" fmla="*/ 5 h 185"/>
                  <a:gd name="T2" fmla="*/ 134 w 206"/>
                  <a:gd name="T3" fmla="*/ 0 h 185"/>
                  <a:gd name="T4" fmla="*/ 134 w 206"/>
                  <a:gd name="T5" fmla="*/ 0 h 185"/>
                  <a:gd name="T6" fmla="*/ 120 w 206"/>
                  <a:gd name="T7" fmla="*/ 5 h 185"/>
                  <a:gd name="T8" fmla="*/ 103 w 206"/>
                  <a:gd name="T9" fmla="*/ 12 h 185"/>
                  <a:gd name="T10" fmla="*/ 87 w 206"/>
                  <a:gd name="T11" fmla="*/ 5 h 185"/>
                  <a:gd name="T12" fmla="*/ 73 w 206"/>
                  <a:gd name="T13" fmla="*/ 0 h 185"/>
                  <a:gd name="T14" fmla="*/ 57 w 206"/>
                  <a:gd name="T15" fmla="*/ 5 h 185"/>
                  <a:gd name="T16" fmla="*/ 0 w 206"/>
                  <a:gd name="T17" fmla="*/ 73 h 185"/>
                  <a:gd name="T18" fmla="*/ 0 w 206"/>
                  <a:gd name="T19" fmla="*/ 85 h 185"/>
                  <a:gd name="T20" fmla="*/ 0 w 206"/>
                  <a:gd name="T21" fmla="*/ 151 h 185"/>
                  <a:gd name="T22" fmla="*/ 94 w 206"/>
                  <a:gd name="T23" fmla="*/ 185 h 185"/>
                  <a:gd name="T24" fmla="*/ 113 w 206"/>
                  <a:gd name="T25" fmla="*/ 185 h 185"/>
                  <a:gd name="T26" fmla="*/ 206 w 206"/>
                  <a:gd name="T27" fmla="*/ 151 h 185"/>
                  <a:gd name="T28" fmla="*/ 206 w 206"/>
                  <a:gd name="T29" fmla="*/ 85 h 185"/>
                  <a:gd name="T30" fmla="*/ 206 w 206"/>
                  <a:gd name="T31" fmla="*/ 73 h 185"/>
                  <a:gd name="T32" fmla="*/ 150 w 206"/>
                  <a:gd name="T33" fmla="*/ 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85">
                    <a:moveTo>
                      <a:pt x="150" y="5"/>
                    </a:moveTo>
                    <a:cubicBezTo>
                      <a:pt x="144" y="3"/>
                      <a:pt x="139" y="2"/>
                      <a:pt x="134" y="0"/>
                    </a:cubicBezTo>
                    <a:cubicBezTo>
                      <a:pt x="134" y="0"/>
                      <a:pt x="134" y="0"/>
                      <a:pt x="134" y="0"/>
                    </a:cubicBezTo>
                    <a:cubicBezTo>
                      <a:pt x="120" y="5"/>
                      <a:pt x="120" y="5"/>
                      <a:pt x="120" y="5"/>
                    </a:cubicBezTo>
                    <a:cubicBezTo>
                      <a:pt x="103" y="12"/>
                      <a:pt x="103" y="12"/>
                      <a:pt x="103" y="12"/>
                    </a:cubicBezTo>
                    <a:cubicBezTo>
                      <a:pt x="87" y="5"/>
                      <a:pt x="87" y="5"/>
                      <a:pt x="87" y="5"/>
                    </a:cubicBezTo>
                    <a:cubicBezTo>
                      <a:pt x="73" y="0"/>
                      <a:pt x="73" y="0"/>
                      <a:pt x="73" y="0"/>
                    </a:cubicBezTo>
                    <a:cubicBezTo>
                      <a:pt x="68" y="2"/>
                      <a:pt x="62" y="3"/>
                      <a:pt x="57" y="5"/>
                    </a:cubicBezTo>
                    <a:cubicBezTo>
                      <a:pt x="30" y="15"/>
                      <a:pt x="0" y="35"/>
                      <a:pt x="0" y="73"/>
                    </a:cubicBezTo>
                    <a:cubicBezTo>
                      <a:pt x="0" y="77"/>
                      <a:pt x="0" y="81"/>
                      <a:pt x="0" y="85"/>
                    </a:cubicBezTo>
                    <a:cubicBezTo>
                      <a:pt x="0" y="141"/>
                      <a:pt x="0" y="151"/>
                      <a:pt x="0" y="151"/>
                    </a:cubicBezTo>
                    <a:cubicBezTo>
                      <a:pt x="0" y="151"/>
                      <a:pt x="3" y="185"/>
                      <a:pt x="94" y="185"/>
                    </a:cubicBezTo>
                    <a:cubicBezTo>
                      <a:pt x="113" y="185"/>
                      <a:pt x="113" y="185"/>
                      <a:pt x="113" y="185"/>
                    </a:cubicBezTo>
                    <a:cubicBezTo>
                      <a:pt x="204" y="185"/>
                      <a:pt x="206" y="151"/>
                      <a:pt x="206" y="151"/>
                    </a:cubicBezTo>
                    <a:cubicBezTo>
                      <a:pt x="206" y="151"/>
                      <a:pt x="206" y="141"/>
                      <a:pt x="206" y="85"/>
                    </a:cubicBezTo>
                    <a:cubicBezTo>
                      <a:pt x="206" y="81"/>
                      <a:pt x="206" y="77"/>
                      <a:pt x="206" y="73"/>
                    </a:cubicBezTo>
                    <a:cubicBezTo>
                      <a:pt x="206" y="35"/>
                      <a:pt x="176" y="15"/>
                      <a:pt x="150" y="5"/>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12" name="Freeform 400"/>
              <p:cNvSpPr>
                <a:spLocks/>
              </p:cNvSpPr>
              <p:nvPr/>
            </p:nvSpPr>
            <p:spPr bwMode="auto">
              <a:xfrm>
                <a:off x="3166808" y="3927139"/>
                <a:ext cx="124962" cy="102242"/>
              </a:xfrm>
              <a:custGeom>
                <a:avLst/>
                <a:gdLst>
                  <a:gd name="T0" fmla="*/ 98 w 98"/>
                  <a:gd name="T1" fmla="*/ 0 h 80"/>
                  <a:gd name="T2" fmla="*/ 39 w 98"/>
                  <a:gd name="T3" fmla="*/ 0 h 80"/>
                  <a:gd name="T4" fmla="*/ 10 w 98"/>
                  <a:gd name="T5" fmla="*/ 48 h 80"/>
                  <a:gd name="T6" fmla="*/ 26 w 98"/>
                  <a:gd name="T7" fmla="*/ 80 h 80"/>
                  <a:gd name="T8" fmla="*/ 60 w 98"/>
                  <a:gd name="T9" fmla="*/ 80 h 80"/>
                  <a:gd name="T10" fmla="*/ 60 w 98"/>
                  <a:gd name="T11" fmla="*/ 65 h 80"/>
                  <a:gd name="T12" fmla="*/ 98 w 98"/>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98" h="80">
                    <a:moveTo>
                      <a:pt x="98" y="0"/>
                    </a:moveTo>
                    <a:cubicBezTo>
                      <a:pt x="39" y="0"/>
                      <a:pt x="39" y="0"/>
                      <a:pt x="39" y="0"/>
                    </a:cubicBezTo>
                    <a:cubicBezTo>
                      <a:pt x="10" y="48"/>
                      <a:pt x="10" y="48"/>
                      <a:pt x="10" y="48"/>
                    </a:cubicBezTo>
                    <a:cubicBezTo>
                      <a:pt x="10" y="48"/>
                      <a:pt x="0" y="80"/>
                      <a:pt x="26" y="80"/>
                    </a:cubicBezTo>
                    <a:cubicBezTo>
                      <a:pt x="33" y="80"/>
                      <a:pt x="45" y="80"/>
                      <a:pt x="60" y="80"/>
                    </a:cubicBezTo>
                    <a:cubicBezTo>
                      <a:pt x="60" y="76"/>
                      <a:pt x="60" y="70"/>
                      <a:pt x="60" y="65"/>
                    </a:cubicBezTo>
                    <a:cubicBezTo>
                      <a:pt x="60" y="34"/>
                      <a:pt x="77" y="14"/>
                      <a:pt x="98" y="0"/>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13" name="Freeform 401"/>
              <p:cNvSpPr>
                <a:spLocks/>
              </p:cNvSpPr>
              <p:nvPr/>
            </p:nvSpPr>
            <p:spPr bwMode="auto">
              <a:xfrm>
                <a:off x="3221445" y="3670183"/>
                <a:ext cx="346755" cy="248300"/>
              </a:xfrm>
              <a:custGeom>
                <a:avLst/>
                <a:gdLst>
                  <a:gd name="T0" fmla="*/ 28 w 271"/>
                  <a:gd name="T1" fmla="*/ 194 h 194"/>
                  <a:gd name="T2" fmla="*/ 68 w 271"/>
                  <a:gd name="T3" fmla="*/ 194 h 194"/>
                  <a:gd name="T4" fmla="*/ 84 w 271"/>
                  <a:gd name="T5" fmla="*/ 188 h 194"/>
                  <a:gd name="T6" fmla="*/ 96 w 271"/>
                  <a:gd name="T7" fmla="*/ 183 h 194"/>
                  <a:gd name="T8" fmla="*/ 93 w 271"/>
                  <a:gd name="T9" fmla="*/ 180 h 194"/>
                  <a:gd name="T10" fmla="*/ 42 w 271"/>
                  <a:gd name="T11" fmla="*/ 180 h 194"/>
                  <a:gd name="T12" fmla="*/ 18 w 271"/>
                  <a:gd name="T13" fmla="*/ 156 h 194"/>
                  <a:gd name="T14" fmla="*/ 18 w 271"/>
                  <a:gd name="T15" fmla="*/ 39 h 194"/>
                  <a:gd name="T16" fmla="*/ 42 w 271"/>
                  <a:gd name="T17" fmla="*/ 15 h 194"/>
                  <a:gd name="T18" fmla="*/ 228 w 271"/>
                  <a:gd name="T19" fmla="*/ 15 h 194"/>
                  <a:gd name="T20" fmla="*/ 253 w 271"/>
                  <a:gd name="T21" fmla="*/ 39 h 194"/>
                  <a:gd name="T22" fmla="*/ 253 w 271"/>
                  <a:gd name="T23" fmla="*/ 156 h 194"/>
                  <a:gd name="T24" fmla="*/ 228 w 271"/>
                  <a:gd name="T25" fmla="*/ 180 h 194"/>
                  <a:gd name="T26" fmla="*/ 176 w 271"/>
                  <a:gd name="T27" fmla="*/ 180 h 194"/>
                  <a:gd name="T28" fmla="*/ 173 w 271"/>
                  <a:gd name="T29" fmla="*/ 183 h 194"/>
                  <a:gd name="T30" fmla="*/ 203 w 271"/>
                  <a:gd name="T31" fmla="*/ 194 h 194"/>
                  <a:gd name="T32" fmla="*/ 243 w 271"/>
                  <a:gd name="T33" fmla="*/ 194 h 194"/>
                  <a:gd name="T34" fmla="*/ 271 w 271"/>
                  <a:gd name="T35" fmla="*/ 166 h 194"/>
                  <a:gd name="T36" fmla="*/ 271 w 271"/>
                  <a:gd name="T37" fmla="*/ 29 h 194"/>
                  <a:gd name="T38" fmla="*/ 243 w 271"/>
                  <a:gd name="T39" fmla="*/ 0 h 194"/>
                  <a:gd name="T40" fmla="*/ 28 w 271"/>
                  <a:gd name="T41" fmla="*/ 0 h 194"/>
                  <a:gd name="T42" fmla="*/ 0 w 271"/>
                  <a:gd name="T43" fmla="*/ 29 h 194"/>
                  <a:gd name="T44" fmla="*/ 0 w 271"/>
                  <a:gd name="T45" fmla="*/ 166 h 194"/>
                  <a:gd name="T46" fmla="*/ 28 w 271"/>
                  <a:gd name="T4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1" h="194">
                    <a:moveTo>
                      <a:pt x="28" y="194"/>
                    </a:moveTo>
                    <a:cubicBezTo>
                      <a:pt x="68" y="194"/>
                      <a:pt x="68" y="194"/>
                      <a:pt x="68" y="194"/>
                    </a:cubicBezTo>
                    <a:cubicBezTo>
                      <a:pt x="74" y="192"/>
                      <a:pt x="79" y="189"/>
                      <a:pt x="84" y="188"/>
                    </a:cubicBezTo>
                    <a:cubicBezTo>
                      <a:pt x="88" y="186"/>
                      <a:pt x="92" y="185"/>
                      <a:pt x="96" y="183"/>
                    </a:cubicBezTo>
                    <a:cubicBezTo>
                      <a:pt x="95" y="182"/>
                      <a:pt x="94" y="181"/>
                      <a:pt x="93" y="180"/>
                    </a:cubicBezTo>
                    <a:cubicBezTo>
                      <a:pt x="42" y="180"/>
                      <a:pt x="42" y="180"/>
                      <a:pt x="42" y="180"/>
                    </a:cubicBezTo>
                    <a:cubicBezTo>
                      <a:pt x="29" y="180"/>
                      <a:pt x="18" y="169"/>
                      <a:pt x="18" y="156"/>
                    </a:cubicBezTo>
                    <a:cubicBezTo>
                      <a:pt x="18" y="39"/>
                      <a:pt x="18" y="39"/>
                      <a:pt x="18" y="39"/>
                    </a:cubicBezTo>
                    <a:cubicBezTo>
                      <a:pt x="18" y="25"/>
                      <a:pt x="29" y="15"/>
                      <a:pt x="42" y="15"/>
                    </a:cubicBezTo>
                    <a:cubicBezTo>
                      <a:pt x="228" y="15"/>
                      <a:pt x="228" y="15"/>
                      <a:pt x="228" y="15"/>
                    </a:cubicBezTo>
                    <a:cubicBezTo>
                      <a:pt x="242" y="15"/>
                      <a:pt x="253" y="25"/>
                      <a:pt x="253" y="39"/>
                    </a:cubicBezTo>
                    <a:cubicBezTo>
                      <a:pt x="253" y="156"/>
                      <a:pt x="253" y="156"/>
                      <a:pt x="253" y="156"/>
                    </a:cubicBezTo>
                    <a:cubicBezTo>
                      <a:pt x="253" y="169"/>
                      <a:pt x="242" y="180"/>
                      <a:pt x="228" y="180"/>
                    </a:cubicBezTo>
                    <a:cubicBezTo>
                      <a:pt x="176" y="180"/>
                      <a:pt x="176" y="180"/>
                      <a:pt x="176" y="180"/>
                    </a:cubicBezTo>
                    <a:cubicBezTo>
                      <a:pt x="175" y="181"/>
                      <a:pt x="174" y="182"/>
                      <a:pt x="173" y="183"/>
                    </a:cubicBezTo>
                    <a:cubicBezTo>
                      <a:pt x="182" y="186"/>
                      <a:pt x="192" y="189"/>
                      <a:pt x="203" y="194"/>
                    </a:cubicBezTo>
                    <a:cubicBezTo>
                      <a:pt x="243" y="194"/>
                      <a:pt x="243" y="194"/>
                      <a:pt x="243" y="194"/>
                    </a:cubicBezTo>
                    <a:cubicBezTo>
                      <a:pt x="258" y="194"/>
                      <a:pt x="271" y="181"/>
                      <a:pt x="271" y="166"/>
                    </a:cubicBezTo>
                    <a:cubicBezTo>
                      <a:pt x="271" y="29"/>
                      <a:pt x="271" y="29"/>
                      <a:pt x="271" y="29"/>
                    </a:cubicBezTo>
                    <a:cubicBezTo>
                      <a:pt x="271" y="13"/>
                      <a:pt x="258" y="0"/>
                      <a:pt x="243" y="0"/>
                    </a:cubicBezTo>
                    <a:cubicBezTo>
                      <a:pt x="28" y="0"/>
                      <a:pt x="28" y="0"/>
                      <a:pt x="28" y="0"/>
                    </a:cubicBezTo>
                    <a:cubicBezTo>
                      <a:pt x="13" y="0"/>
                      <a:pt x="0" y="13"/>
                      <a:pt x="0" y="29"/>
                    </a:cubicBezTo>
                    <a:cubicBezTo>
                      <a:pt x="0" y="166"/>
                      <a:pt x="0" y="166"/>
                      <a:pt x="0" y="166"/>
                    </a:cubicBezTo>
                    <a:cubicBezTo>
                      <a:pt x="0" y="181"/>
                      <a:pt x="13" y="194"/>
                      <a:pt x="28" y="194"/>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grpSp>
        <p:sp>
          <p:nvSpPr>
            <p:cNvPr id="8" name="文本框 34"/>
            <p:cNvSpPr txBox="1"/>
            <p:nvPr/>
          </p:nvSpPr>
          <p:spPr>
            <a:xfrm>
              <a:off x="2381308" y="3820558"/>
              <a:ext cx="1007375" cy="480052"/>
            </a:xfrm>
            <a:prstGeom prst="rect">
              <a:avLst/>
            </a:prstGeom>
            <a:noFill/>
          </p:spPr>
          <p:txBody>
            <a:bodyPr wrap="none" rtlCol="0">
              <a:spAutoFit/>
            </a:bodyPr>
            <a:lstStyle>
              <a:defPPr>
                <a:defRPr lang="zh-CN"/>
              </a:defPPr>
              <a:lvl1pPr defTabSz="914377">
                <a:defRPr>
                  <a:solidFill>
                    <a:schemeClr val="tx1">
                      <a:lumMod val="65000"/>
                      <a:lumOff val="35000"/>
                    </a:schemeClr>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49" b="1" dirty="0">
                  <a:solidFill>
                    <a:srgbClr val="000000"/>
                  </a:solidFill>
                </a:rPr>
                <a:t> 管理者</a:t>
              </a:r>
            </a:p>
          </p:txBody>
        </p:sp>
      </p:grpSp>
      <p:grpSp>
        <p:nvGrpSpPr>
          <p:cNvPr id="14" name="组合 13"/>
          <p:cNvGrpSpPr/>
          <p:nvPr/>
        </p:nvGrpSpPr>
        <p:grpSpPr>
          <a:xfrm>
            <a:off x="2374050" y="2238054"/>
            <a:ext cx="1703341" cy="1531539"/>
            <a:chOff x="3826723" y="1505519"/>
            <a:chExt cx="2271712" cy="2451100"/>
          </a:xfrm>
        </p:grpSpPr>
        <p:sp>
          <p:nvSpPr>
            <p:cNvPr id="15" name="Freeform 8"/>
            <p:cNvSpPr>
              <a:spLocks/>
            </p:cNvSpPr>
            <p:nvPr/>
          </p:nvSpPr>
          <p:spPr bwMode="auto">
            <a:xfrm>
              <a:off x="3826723" y="1505519"/>
              <a:ext cx="2271712" cy="2451100"/>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rgbClr val="FFB400"/>
            </a:solidFill>
            <a:ln>
              <a:noFill/>
            </a:ln>
          </p:spPr>
          <p:txBody>
            <a:bodyPr vert="horz" wrap="square" lIns="68562" tIns="34281" rIns="68562" bIns="34281" numCol="1" anchor="t" anchorCtr="0" compatLnSpc="1">
              <a:prstTxWarp prst="textNoShape">
                <a:avLst/>
              </a:prstTxWarp>
            </a:bodyPr>
            <a:lstStyle/>
            <a:p>
              <a:pPr defTabSz="685577"/>
              <a:endParaRPr lang="zh-CN" altLang="en-US" sz="1349">
                <a:solidFill>
                  <a:prstClr val="black"/>
                </a:solidFill>
              </a:endParaRPr>
            </a:p>
          </p:txBody>
        </p:sp>
        <p:sp>
          <p:nvSpPr>
            <p:cNvPr id="16" name="圆角矩形 15"/>
            <p:cNvSpPr/>
            <p:nvPr/>
          </p:nvSpPr>
          <p:spPr>
            <a:xfrm rot="2700000">
              <a:off x="4266774" y="1962368"/>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solidFill>
                  <a:prstClr val="white"/>
                </a:solidFill>
              </a:endParaRPr>
            </a:p>
          </p:txBody>
        </p:sp>
        <p:grpSp>
          <p:nvGrpSpPr>
            <p:cNvPr id="17" name="组合 16"/>
            <p:cNvGrpSpPr/>
            <p:nvPr/>
          </p:nvGrpSpPr>
          <p:grpSpPr>
            <a:xfrm>
              <a:off x="4456653" y="2220437"/>
              <a:ext cx="988042" cy="519936"/>
              <a:chOff x="2285586" y="2385404"/>
              <a:chExt cx="639414" cy="336478"/>
            </a:xfrm>
          </p:grpSpPr>
          <p:sp>
            <p:nvSpPr>
              <p:cNvPr id="19" name="Freeform 470"/>
              <p:cNvSpPr>
                <a:spLocks/>
              </p:cNvSpPr>
              <p:nvPr/>
            </p:nvSpPr>
            <p:spPr bwMode="auto">
              <a:xfrm>
                <a:off x="2834119" y="2454647"/>
                <a:ext cx="90881" cy="190418"/>
              </a:xfrm>
              <a:custGeom>
                <a:avLst/>
                <a:gdLst>
                  <a:gd name="T0" fmla="*/ 58 w 71"/>
                  <a:gd name="T1" fmla="*/ 37 h 149"/>
                  <a:gd name="T2" fmla="*/ 21 w 71"/>
                  <a:gd name="T3" fmla="*/ 0 h 149"/>
                  <a:gd name="T4" fmla="*/ 0 w 71"/>
                  <a:gd name="T5" fmla="*/ 19 h 149"/>
                  <a:gd name="T6" fmla="*/ 30 w 71"/>
                  <a:gd name="T7" fmla="*/ 75 h 149"/>
                  <a:gd name="T8" fmla="*/ 9 w 71"/>
                  <a:gd name="T9" fmla="*/ 123 h 149"/>
                  <a:gd name="T10" fmla="*/ 31 w 71"/>
                  <a:gd name="T11" fmla="*/ 149 h 149"/>
                  <a:gd name="T12" fmla="*/ 71 w 71"/>
                  <a:gd name="T13" fmla="*/ 79 h 149"/>
                  <a:gd name="T14" fmla="*/ 58 w 71"/>
                  <a:gd name="T15" fmla="*/ 37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49">
                    <a:moveTo>
                      <a:pt x="58" y="37"/>
                    </a:moveTo>
                    <a:cubicBezTo>
                      <a:pt x="49" y="23"/>
                      <a:pt x="37" y="11"/>
                      <a:pt x="21" y="0"/>
                    </a:cubicBezTo>
                    <a:cubicBezTo>
                      <a:pt x="0" y="19"/>
                      <a:pt x="0" y="19"/>
                      <a:pt x="0" y="19"/>
                    </a:cubicBezTo>
                    <a:cubicBezTo>
                      <a:pt x="19" y="36"/>
                      <a:pt x="30" y="55"/>
                      <a:pt x="30" y="75"/>
                    </a:cubicBezTo>
                    <a:cubicBezTo>
                      <a:pt x="30" y="92"/>
                      <a:pt x="23" y="108"/>
                      <a:pt x="9" y="123"/>
                    </a:cubicBezTo>
                    <a:cubicBezTo>
                      <a:pt x="31" y="149"/>
                      <a:pt x="31" y="149"/>
                      <a:pt x="31" y="149"/>
                    </a:cubicBezTo>
                    <a:cubicBezTo>
                      <a:pt x="57" y="129"/>
                      <a:pt x="71" y="105"/>
                      <a:pt x="71" y="79"/>
                    </a:cubicBezTo>
                    <a:cubicBezTo>
                      <a:pt x="71" y="64"/>
                      <a:pt x="67" y="50"/>
                      <a:pt x="58" y="37"/>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20" name="Freeform 471"/>
              <p:cNvSpPr>
                <a:spLocks/>
              </p:cNvSpPr>
              <p:nvPr/>
            </p:nvSpPr>
            <p:spPr bwMode="auto">
              <a:xfrm>
                <a:off x="2723222" y="2385404"/>
                <a:ext cx="104405" cy="121716"/>
              </a:xfrm>
              <a:custGeom>
                <a:avLst/>
                <a:gdLst>
                  <a:gd name="T0" fmla="*/ 41 w 82"/>
                  <a:gd name="T1" fmla="*/ 95 h 95"/>
                  <a:gd name="T2" fmla="*/ 78 w 82"/>
                  <a:gd name="T3" fmla="*/ 66 h 95"/>
                  <a:gd name="T4" fmla="*/ 82 w 82"/>
                  <a:gd name="T5" fmla="*/ 47 h 95"/>
                  <a:gd name="T6" fmla="*/ 81 w 82"/>
                  <a:gd name="T7" fmla="*/ 38 h 95"/>
                  <a:gd name="T8" fmla="*/ 41 w 82"/>
                  <a:gd name="T9" fmla="*/ 0 h 95"/>
                  <a:gd name="T10" fmla="*/ 12 w 82"/>
                  <a:gd name="T11" fmla="*/ 14 h 95"/>
                  <a:gd name="T12" fmla="*/ 2 w 82"/>
                  <a:gd name="T13" fmla="*/ 32 h 95"/>
                  <a:gd name="T14" fmla="*/ 0 w 82"/>
                  <a:gd name="T15" fmla="*/ 47 h 95"/>
                  <a:gd name="T16" fmla="*/ 41 w 82"/>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5">
                    <a:moveTo>
                      <a:pt x="41" y="95"/>
                    </a:moveTo>
                    <a:cubicBezTo>
                      <a:pt x="58" y="95"/>
                      <a:pt x="72" y="83"/>
                      <a:pt x="78" y="66"/>
                    </a:cubicBezTo>
                    <a:cubicBezTo>
                      <a:pt x="80" y="60"/>
                      <a:pt x="82" y="54"/>
                      <a:pt x="82" y="47"/>
                    </a:cubicBezTo>
                    <a:cubicBezTo>
                      <a:pt x="82" y="44"/>
                      <a:pt x="81" y="41"/>
                      <a:pt x="81" y="38"/>
                    </a:cubicBezTo>
                    <a:cubicBezTo>
                      <a:pt x="77" y="16"/>
                      <a:pt x="61" y="0"/>
                      <a:pt x="41" y="0"/>
                    </a:cubicBezTo>
                    <a:cubicBezTo>
                      <a:pt x="29" y="0"/>
                      <a:pt x="19" y="5"/>
                      <a:pt x="12" y="14"/>
                    </a:cubicBezTo>
                    <a:cubicBezTo>
                      <a:pt x="7" y="19"/>
                      <a:pt x="4" y="25"/>
                      <a:pt x="2" y="32"/>
                    </a:cubicBezTo>
                    <a:cubicBezTo>
                      <a:pt x="1" y="37"/>
                      <a:pt x="0" y="42"/>
                      <a:pt x="0" y="47"/>
                    </a:cubicBezTo>
                    <a:cubicBezTo>
                      <a:pt x="0" y="74"/>
                      <a:pt x="18" y="95"/>
                      <a:pt x="41" y="95"/>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21" name="Freeform 472"/>
              <p:cNvSpPr>
                <a:spLocks/>
              </p:cNvSpPr>
              <p:nvPr/>
            </p:nvSpPr>
            <p:spPr bwMode="auto">
              <a:xfrm>
                <a:off x="2702666" y="2510907"/>
                <a:ext cx="131453" cy="179058"/>
              </a:xfrm>
              <a:custGeom>
                <a:avLst/>
                <a:gdLst>
                  <a:gd name="T0" fmla="*/ 51 w 103"/>
                  <a:gd name="T1" fmla="*/ 2 h 140"/>
                  <a:gd name="T2" fmla="*/ 41 w 103"/>
                  <a:gd name="T3" fmla="*/ 71 h 140"/>
                  <a:gd name="T4" fmla="*/ 10 w 103"/>
                  <a:gd name="T5" fmla="*/ 90 h 140"/>
                  <a:gd name="T6" fmla="*/ 10 w 103"/>
                  <a:gd name="T7" fmla="*/ 62 h 140"/>
                  <a:gd name="T8" fmla="*/ 51 w 103"/>
                  <a:gd name="T9" fmla="*/ 2 h 140"/>
                  <a:gd name="T10" fmla="*/ 0 w 103"/>
                  <a:gd name="T11" fmla="*/ 71 h 140"/>
                  <a:gd name="T12" fmla="*/ 0 w 103"/>
                  <a:gd name="T13" fmla="*/ 110 h 140"/>
                  <a:gd name="T14" fmla="*/ 8 w 103"/>
                  <a:gd name="T15" fmla="*/ 131 h 140"/>
                  <a:gd name="T16" fmla="*/ 51 w 103"/>
                  <a:gd name="T17" fmla="*/ 140 h 140"/>
                  <a:gd name="T18" fmla="*/ 80 w 103"/>
                  <a:gd name="T19" fmla="*/ 136 h 140"/>
                  <a:gd name="T20" fmla="*/ 80 w 103"/>
                  <a:gd name="T21" fmla="*/ 136 h 140"/>
                  <a:gd name="T22" fmla="*/ 94 w 103"/>
                  <a:gd name="T23" fmla="*/ 130 h 140"/>
                  <a:gd name="T24" fmla="*/ 103 w 103"/>
                  <a:gd name="T25" fmla="*/ 120 h 140"/>
                  <a:gd name="T26" fmla="*/ 103 w 103"/>
                  <a:gd name="T27" fmla="*/ 87 h 140"/>
                  <a:gd name="T28" fmla="*/ 103 w 103"/>
                  <a:gd name="T29" fmla="*/ 36 h 140"/>
                  <a:gd name="T30" fmla="*/ 51 w 103"/>
                  <a:gd name="T31" fmla="*/ 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140">
                    <a:moveTo>
                      <a:pt x="51" y="2"/>
                    </a:moveTo>
                    <a:cubicBezTo>
                      <a:pt x="41" y="71"/>
                      <a:pt x="41" y="71"/>
                      <a:pt x="41" y="71"/>
                    </a:cubicBezTo>
                    <a:cubicBezTo>
                      <a:pt x="10" y="90"/>
                      <a:pt x="10" y="90"/>
                      <a:pt x="10" y="90"/>
                    </a:cubicBezTo>
                    <a:cubicBezTo>
                      <a:pt x="10" y="62"/>
                      <a:pt x="10" y="62"/>
                      <a:pt x="10" y="62"/>
                    </a:cubicBezTo>
                    <a:cubicBezTo>
                      <a:pt x="51" y="2"/>
                      <a:pt x="51" y="2"/>
                      <a:pt x="51" y="2"/>
                    </a:cubicBezTo>
                    <a:cubicBezTo>
                      <a:pt x="11" y="2"/>
                      <a:pt x="0" y="71"/>
                      <a:pt x="0" y="71"/>
                    </a:cubicBezTo>
                    <a:cubicBezTo>
                      <a:pt x="0" y="71"/>
                      <a:pt x="0" y="93"/>
                      <a:pt x="0" y="110"/>
                    </a:cubicBezTo>
                    <a:cubicBezTo>
                      <a:pt x="0" y="118"/>
                      <a:pt x="1" y="126"/>
                      <a:pt x="8" y="131"/>
                    </a:cubicBezTo>
                    <a:cubicBezTo>
                      <a:pt x="15" y="137"/>
                      <a:pt x="28" y="140"/>
                      <a:pt x="51" y="140"/>
                    </a:cubicBezTo>
                    <a:cubicBezTo>
                      <a:pt x="63" y="140"/>
                      <a:pt x="73" y="139"/>
                      <a:pt x="80" y="136"/>
                    </a:cubicBezTo>
                    <a:cubicBezTo>
                      <a:pt x="80" y="136"/>
                      <a:pt x="80" y="136"/>
                      <a:pt x="80" y="136"/>
                    </a:cubicBezTo>
                    <a:cubicBezTo>
                      <a:pt x="85" y="135"/>
                      <a:pt x="89" y="132"/>
                      <a:pt x="94" y="130"/>
                    </a:cubicBezTo>
                    <a:cubicBezTo>
                      <a:pt x="102" y="125"/>
                      <a:pt x="103" y="120"/>
                      <a:pt x="103" y="120"/>
                    </a:cubicBezTo>
                    <a:cubicBezTo>
                      <a:pt x="103" y="120"/>
                      <a:pt x="103" y="106"/>
                      <a:pt x="103" y="87"/>
                    </a:cubicBezTo>
                    <a:cubicBezTo>
                      <a:pt x="103" y="71"/>
                      <a:pt x="103" y="52"/>
                      <a:pt x="103" y="36"/>
                    </a:cubicBezTo>
                    <a:cubicBezTo>
                      <a:pt x="103" y="0"/>
                      <a:pt x="51" y="2"/>
                      <a:pt x="51" y="2"/>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22" name="Freeform 473"/>
              <p:cNvSpPr>
                <a:spLocks/>
              </p:cNvSpPr>
              <p:nvPr/>
            </p:nvSpPr>
            <p:spPr bwMode="auto">
              <a:xfrm>
                <a:off x="2506838" y="2681851"/>
                <a:ext cx="197991" cy="40031"/>
              </a:xfrm>
              <a:custGeom>
                <a:avLst/>
                <a:gdLst>
                  <a:gd name="T0" fmla="*/ 144 w 155"/>
                  <a:gd name="T1" fmla="*/ 0 h 31"/>
                  <a:gd name="T2" fmla="*/ 77 w 155"/>
                  <a:gd name="T3" fmla="*/ 6 h 31"/>
                  <a:gd name="T4" fmla="*/ 22 w 155"/>
                  <a:gd name="T5" fmla="*/ 2 h 31"/>
                  <a:gd name="T6" fmla="*/ 0 w 155"/>
                  <a:gd name="T7" fmla="*/ 12 h 31"/>
                  <a:gd name="T8" fmla="*/ 25 w 155"/>
                  <a:gd name="T9" fmla="*/ 28 h 31"/>
                  <a:gd name="T10" fmla="*/ 77 w 155"/>
                  <a:gd name="T11" fmla="*/ 31 h 31"/>
                  <a:gd name="T12" fmla="*/ 155 w 155"/>
                  <a:gd name="T13" fmla="*/ 24 h 31"/>
                  <a:gd name="T14" fmla="*/ 155 w 155"/>
                  <a:gd name="T15" fmla="*/ 24 h 31"/>
                  <a:gd name="T16" fmla="*/ 132 w 155"/>
                  <a:gd name="T17" fmla="*/ 12 h 31"/>
                  <a:gd name="T18" fmla="*/ 144 w 155"/>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1">
                    <a:moveTo>
                      <a:pt x="144" y="0"/>
                    </a:moveTo>
                    <a:cubicBezTo>
                      <a:pt x="123" y="4"/>
                      <a:pt x="100" y="6"/>
                      <a:pt x="77" y="6"/>
                    </a:cubicBezTo>
                    <a:cubicBezTo>
                      <a:pt x="58" y="6"/>
                      <a:pt x="40" y="5"/>
                      <a:pt x="22" y="2"/>
                    </a:cubicBezTo>
                    <a:cubicBezTo>
                      <a:pt x="0" y="12"/>
                      <a:pt x="0" y="12"/>
                      <a:pt x="0" y="12"/>
                    </a:cubicBezTo>
                    <a:cubicBezTo>
                      <a:pt x="25" y="28"/>
                      <a:pt x="25" y="28"/>
                      <a:pt x="25" y="28"/>
                    </a:cubicBezTo>
                    <a:cubicBezTo>
                      <a:pt x="42" y="30"/>
                      <a:pt x="59" y="31"/>
                      <a:pt x="77" y="31"/>
                    </a:cubicBezTo>
                    <a:cubicBezTo>
                      <a:pt x="104" y="31"/>
                      <a:pt x="131" y="29"/>
                      <a:pt x="155" y="24"/>
                    </a:cubicBezTo>
                    <a:cubicBezTo>
                      <a:pt x="155" y="24"/>
                      <a:pt x="155" y="24"/>
                      <a:pt x="155" y="24"/>
                    </a:cubicBezTo>
                    <a:cubicBezTo>
                      <a:pt x="132" y="12"/>
                      <a:pt x="132" y="12"/>
                      <a:pt x="132" y="12"/>
                    </a:cubicBezTo>
                    <a:lnTo>
                      <a:pt x="144" y="0"/>
                    </a:ln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23" name="Freeform 474"/>
              <p:cNvSpPr>
                <a:spLocks/>
              </p:cNvSpPr>
              <p:nvPr/>
            </p:nvSpPr>
            <p:spPr bwMode="auto">
              <a:xfrm>
                <a:off x="2516035" y="2388109"/>
                <a:ext cx="188795" cy="30835"/>
              </a:xfrm>
              <a:custGeom>
                <a:avLst/>
                <a:gdLst>
                  <a:gd name="T0" fmla="*/ 5 w 148"/>
                  <a:gd name="T1" fmla="*/ 24 h 24"/>
                  <a:gd name="T2" fmla="*/ 70 w 148"/>
                  <a:gd name="T3" fmla="*/ 18 h 24"/>
                  <a:gd name="T4" fmla="*/ 125 w 148"/>
                  <a:gd name="T5" fmla="*/ 22 h 24"/>
                  <a:gd name="T6" fmla="*/ 148 w 148"/>
                  <a:gd name="T7" fmla="*/ 15 h 24"/>
                  <a:gd name="T8" fmla="*/ 133 w 148"/>
                  <a:gd name="T9" fmla="*/ 5 h 24"/>
                  <a:gd name="T10" fmla="*/ 70 w 148"/>
                  <a:gd name="T11" fmla="*/ 0 h 24"/>
                  <a:gd name="T12" fmla="*/ 0 w 148"/>
                  <a:gd name="T13" fmla="*/ 5 h 24"/>
                  <a:gd name="T14" fmla="*/ 18 w 148"/>
                  <a:gd name="T15" fmla="*/ 13 h 24"/>
                  <a:gd name="T16" fmla="*/ 5 w 148"/>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24">
                    <a:moveTo>
                      <a:pt x="5" y="24"/>
                    </a:moveTo>
                    <a:cubicBezTo>
                      <a:pt x="25" y="20"/>
                      <a:pt x="47" y="18"/>
                      <a:pt x="70" y="18"/>
                    </a:cubicBezTo>
                    <a:cubicBezTo>
                      <a:pt x="89" y="18"/>
                      <a:pt x="107" y="20"/>
                      <a:pt x="125" y="22"/>
                    </a:cubicBezTo>
                    <a:cubicBezTo>
                      <a:pt x="148" y="15"/>
                      <a:pt x="148" y="15"/>
                      <a:pt x="148" y="15"/>
                    </a:cubicBezTo>
                    <a:cubicBezTo>
                      <a:pt x="133" y="5"/>
                      <a:pt x="133" y="5"/>
                      <a:pt x="133" y="5"/>
                    </a:cubicBezTo>
                    <a:cubicBezTo>
                      <a:pt x="113" y="2"/>
                      <a:pt x="92" y="0"/>
                      <a:pt x="70" y="0"/>
                    </a:cubicBezTo>
                    <a:cubicBezTo>
                      <a:pt x="46" y="0"/>
                      <a:pt x="23" y="2"/>
                      <a:pt x="0" y="5"/>
                    </a:cubicBezTo>
                    <a:cubicBezTo>
                      <a:pt x="18" y="13"/>
                      <a:pt x="18" y="13"/>
                      <a:pt x="18" y="13"/>
                    </a:cubicBezTo>
                    <a:lnTo>
                      <a:pt x="5" y="24"/>
                    </a:ln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24" name="Freeform 475"/>
              <p:cNvSpPr>
                <a:spLocks/>
              </p:cNvSpPr>
              <p:nvPr/>
            </p:nvSpPr>
            <p:spPr bwMode="auto">
              <a:xfrm>
                <a:off x="2394318" y="2513071"/>
                <a:ext cx="131994" cy="176894"/>
              </a:xfrm>
              <a:custGeom>
                <a:avLst/>
                <a:gdLst>
                  <a:gd name="T0" fmla="*/ 103 w 103"/>
                  <a:gd name="T1" fmla="*/ 108 h 138"/>
                  <a:gd name="T2" fmla="*/ 103 w 103"/>
                  <a:gd name="T3" fmla="*/ 69 h 138"/>
                  <a:gd name="T4" fmla="*/ 52 w 103"/>
                  <a:gd name="T5" fmla="*/ 0 h 138"/>
                  <a:gd name="T6" fmla="*/ 93 w 103"/>
                  <a:gd name="T7" fmla="*/ 60 h 138"/>
                  <a:gd name="T8" fmla="*/ 93 w 103"/>
                  <a:gd name="T9" fmla="*/ 88 h 138"/>
                  <a:gd name="T10" fmla="*/ 62 w 103"/>
                  <a:gd name="T11" fmla="*/ 69 h 138"/>
                  <a:gd name="T12" fmla="*/ 52 w 103"/>
                  <a:gd name="T13" fmla="*/ 0 h 138"/>
                  <a:gd name="T14" fmla="*/ 46 w 103"/>
                  <a:gd name="T15" fmla="*/ 0 h 138"/>
                  <a:gd name="T16" fmla="*/ 0 w 103"/>
                  <a:gd name="T17" fmla="*/ 34 h 138"/>
                  <a:gd name="T18" fmla="*/ 0 w 103"/>
                  <a:gd name="T19" fmla="*/ 91 h 138"/>
                  <a:gd name="T20" fmla="*/ 0 w 103"/>
                  <a:gd name="T21" fmla="*/ 96 h 138"/>
                  <a:gd name="T22" fmla="*/ 0 w 103"/>
                  <a:gd name="T23" fmla="*/ 118 h 138"/>
                  <a:gd name="T24" fmla="*/ 52 w 103"/>
                  <a:gd name="T25" fmla="*/ 138 h 138"/>
                  <a:gd name="T26" fmla="*/ 92 w 103"/>
                  <a:gd name="T27" fmla="*/ 131 h 138"/>
                  <a:gd name="T28" fmla="*/ 103 w 103"/>
                  <a:gd name="T29" fmla="*/ 10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38">
                    <a:moveTo>
                      <a:pt x="103" y="108"/>
                    </a:moveTo>
                    <a:cubicBezTo>
                      <a:pt x="103" y="91"/>
                      <a:pt x="103" y="69"/>
                      <a:pt x="103" y="69"/>
                    </a:cubicBezTo>
                    <a:cubicBezTo>
                      <a:pt x="103" y="69"/>
                      <a:pt x="92" y="0"/>
                      <a:pt x="52" y="0"/>
                    </a:cubicBezTo>
                    <a:cubicBezTo>
                      <a:pt x="93" y="60"/>
                      <a:pt x="93" y="60"/>
                      <a:pt x="93" y="60"/>
                    </a:cubicBezTo>
                    <a:cubicBezTo>
                      <a:pt x="93" y="88"/>
                      <a:pt x="93" y="88"/>
                      <a:pt x="93" y="88"/>
                    </a:cubicBezTo>
                    <a:cubicBezTo>
                      <a:pt x="62" y="69"/>
                      <a:pt x="62" y="69"/>
                      <a:pt x="62" y="69"/>
                    </a:cubicBezTo>
                    <a:cubicBezTo>
                      <a:pt x="52" y="0"/>
                      <a:pt x="52" y="0"/>
                      <a:pt x="52" y="0"/>
                    </a:cubicBezTo>
                    <a:cubicBezTo>
                      <a:pt x="52" y="0"/>
                      <a:pt x="50" y="0"/>
                      <a:pt x="46" y="0"/>
                    </a:cubicBezTo>
                    <a:cubicBezTo>
                      <a:pt x="33" y="1"/>
                      <a:pt x="0" y="5"/>
                      <a:pt x="0" y="34"/>
                    </a:cubicBezTo>
                    <a:cubicBezTo>
                      <a:pt x="0" y="52"/>
                      <a:pt x="0" y="74"/>
                      <a:pt x="0" y="91"/>
                    </a:cubicBezTo>
                    <a:cubicBezTo>
                      <a:pt x="0" y="92"/>
                      <a:pt x="0" y="94"/>
                      <a:pt x="0" y="96"/>
                    </a:cubicBezTo>
                    <a:cubicBezTo>
                      <a:pt x="0" y="109"/>
                      <a:pt x="0" y="118"/>
                      <a:pt x="0" y="118"/>
                    </a:cubicBezTo>
                    <a:cubicBezTo>
                      <a:pt x="0" y="118"/>
                      <a:pt x="6" y="138"/>
                      <a:pt x="52" y="138"/>
                    </a:cubicBezTo>
                    <a:cubicBezTo>
                      <a:pt x="72" y="138"/>
                      <a:pt x="84" y="136"/>
                      <a:pt x="92" y="131"/>
                    </a:cubicBezTo>
                    <a:cubicBezTo>
                      <a:pt x="102" y="126"/>
                      <a:pt x="103" y="117"/>
                      <a:pt x="103" y="108"/>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25" name="Freeform 476"/>
              <p:cNvSpPr>
                <a:spLocks/>
              </p:cNvSpPr>
              <p:nvPr/>
            </p:nvSpPr>
            <p:spPr bwMode="auto">
              <a:xfrm>
                <a:off x="2400810" y="2385404"/>
                <a:ext cx="104946" cy="121716"/>
              </a:xfrm>
              <a:custGeom>
                <a:avLst/>
                <a:gdLst>
                  <a:gd name="T0" fmla="*/ 2 w 82"/>
                  <a:gd name="T1" fmla="*/ 62 h 95"/>
                  <a:gd name="T2" fmla="*/ 41 w 82"/>
                  <a:gd name="T3" fmla="*/ 95 h 95"/>
                  <a:gd name="T4" fmla="*/ 82 w 82"/>
                  <a:gd name="T5" fmla="*/ 47 h 95"/>
                  <a:gd name="T6" fmla="*/ 79 w 82"/>
                  <a:gd name="T7" fmla="*/ 29 h 95"/>
                  <a:gd name="T8" fmla="*/ 68 w 82"/>
                  <a:gd name="T9" fmla="*/ 11 h 95"/>
                  <a:gd name="T10" fmla="*/ 41 w 82"/>
                  <a:gd name="T11" fmla="*/ 0 h 95"/>
                  <a:gd name="T12" fmla="*/ 3 w 82"/>
                  <a:gd name="T13" fmla="*/ 31 h 95"/>
                  <a:gd name="T14" fmla="*/ 0 w 82"/>
                  <a:gd name="T15" fmla="*/ 47 h 95"/>
                  <a:gd name="T16" fmla="*/ 1 w 82"/>
                  <a:gd name="T17" fmla="*/ 58 h 95"/>
                  <a:gd name="T18" fmla="*/ 2 w 82"/>
                  <a:gd name="T19"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95">
                    <a:moveTo>
                      <a:pt x="2" y="62"/>
                    </a:moveTo>
                    <a:cubicBezTo>
                      <a:pt x="8" y="81"/>
                      <a:pt x="23" y="95"/>
                      <a:pt x="41" y="95"/>
                    </a:cubicBezTo>
                    <a:cubicBezTo>
                      <a:pt x="64" y="95"/>
                      <a:pt x="82" y="74"/>
                      <a:pt x="82" y="47"/>
                    </a:cubicBezTo>
                    <a:cubicBezTo>
                      <a:pt x="82" y="41"/>
                      <a:pt x="81" y="34"/>
                      <a:pt x="79" y="29"/>
                    </a:cubicBezTo>
                    <a:cubicBezTo>
                      <a:pt x="76" y="22"/>
                      <a:pt x="73" y="16"/>
                      <a:pt x="68" y="11"/>
                    </a:cubicBezTo>
                    <a:cubicBezTo>
                      <a:pt x="61" y="4"/>
                      <a:pt x="51" y="0"/>
                      <a:pt x="41" y="0"/>
                    </a:cubicBezTo>
                    <a:cubicBezTo>
                      <a:pt x="23" y="0"/>
                      <a:pt x="8" y="13"/>
                      <a:pt x="3" y="31"/>
                    </a:cubicBezTo>
                    <a:cubicBezTo>
                      <a:pt x="1" y="36"/>
                      <a:pt x="0" y="42"/>
                      <a:pt x="0" y="47"/>
                    </a:cubicBezTo>
                    <a:cubicBezTo>
                      <a:pt x="0" y="51"/>
                      <a:pt x="1" y="55"/>
                      <a:pt x="1" y="58"/>
                    </a:cubicBezTo>
                    <a:cubicBezTo>
                      <a:pt x="2" y="59"/>
                      <a:pt x="2" y="61"/>
                      <a:pt x="2" y="62"/>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26" name="Freeform 477"/>
              <p:cNvSpPr>
                <a:spLocks/>
              </p:cNvSpPr>
              <p:nvPr/>
            </p:nvSpPr>
            <p:spPr bwMode="auto">
              <a:xfrm>
                <a:off x="2285586" y="2441664"/>
                <a:ext cx="98455" cy="217466"/>
              </a:xfrm>
              <a:custGeom>
                <a:avLst/>
                <a:gdLst>
                  <a:gd name="T0" fmla="*/ 77 w 77"/>
                  <a:gd name="T1" fmla="*/ 24 h 170"/>
                  <a:gd name="T2" fmla="*/ 66 w 77"/>
                  <a:gd name="T3" fmla="*/ 0 h 170"/>
                  <a:gd name="T4" fmla="*/ 0 w 77"/>
                  <a:gd name="T5" fmla="*/ 89 h 170"/>
                  <a:gd name="T6" fmla="*/ 54 w 77"/>
                  <a:gd name="T7" fmla="*/ 170 h 170"/>
                  <a:gd name="T8" fmla="*/ 54 w 77"/>
                  <a:gd name="T9" fmla="*/ 170 h 170"/>
                  <a:gd name="T10" fmla="*/ 77 w 77"/>
                  <a:gd name="T11" fmla="*/ 147 h 170"/>
                  <a:gd name="T12" fmla="*/ 41 w 77"/>
                  <a:gd name="T13" fmla="*/ 85 h 170"/>
                  <a:gd name="T14" fmla="*/ 77 w 77"/>
                  <a:gd name="T15" fmla="*/ 24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70">
                    <a:moveTo>
                      <a:pt x="77" y="24"/>
                    </a:moveTo>
                    <a:cubicBezTo>
                      <a:pt x="66" y="0"/>
                      <a:pt x="66" y="0"/>
                      <a:pt x="66" y="0"/>
                    </a:cubicBezTo>
                    <a:cubicBezTo>
                      <a:pt x="25" y="23"/>
                      <a:pt x="0" y="54"/>
                      <a:pt x="0" y="89"/>
                    </a:cubicBezTo>
                    <a:cubicBezTo>
                      <a:pt x="0" y="119"/>
                      <a:pt x="20" y="148"/>
                      <a:pt x="54" y="170"/>
                    </a:cubicBezTo>
                    <a:cubicBezTo>
                      <a:pt x="54" y="170"/>
                      <a:pt x="54" y="170"/>
                      <a:pt x="54" y="170"/>
                    </a:cubicBezTo>
                    <a:cubicBezTo>
                      <a:pt x="77" y="147"/>
                      <a:pt x="77" y="147"/>
                      <a:pt x="77" y="147"/>
                    </a:cubicBezTo>
                    <a:cubicBezTo>
                      <a:pt x="54" y="129"/>
                      <a:pt x="41" y="108"/>
                      <a:pt x="41" y="85"/>
                    </a:cubicBezTo>
                    <a:cubicBezTo>
                      <a:pt x="41" y="62"/>
                      <a:pt x="54" y="41"/>
                      <a:pt x="77" y="24"/>
                    </a:cubicBezTo>
                    <a:close/>
                  </a:path>
                </a:pathLst>
              </a:custGeom>
              <a:solidFill>
                <a:srgbClr val="4A1A25"/>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grpSp>
        <p:sp>
          <p:nvSpPr>
            <p:cNvPr id="18" name="文本框 30"/>
            <p:cNvSpPr txBox="1"/>
            <p:nvPr/>
          </p:nvSpPr>
          <p:spPr>
            <a:xfrm>
              <a:off x="4342740" y="2812381"/>
              <a:ext cx="1169855" cy="480051"/>
            </a:xfrm>
            <a:prstGeom prst="rect">
              <a:avLst/>
            </a:prstGeom>
            <a:noFill/>
          </p:spPr>
          <p:txBody>
            <a:bodyPr wrap="none" rtlCol="0">
              <a:spAutoFit/>
            </a:bodyPr>
            <a:lstStyle>
              <a:defPPr>
                <a:defRPr lang="zh-CN"/>
              </a:defPPr>
              <a:lvl1pPr defTabSz="914377">
                <a:defRPr b="1">
                  <a:solidFill>
                    <a:srgbClr val="000000"/>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49" dirty="0"/>
                <a:t>普通教师</a:t>
              </a:r>
            </a:p>
          </p:txBody>
        </p:sp>
      </p:grpSp>
      <p:grpSp>
        <p:nvGrpSpPr>
          <p:cNvPr id="27" name="组合 26"/>
          <p:cNvGrpSpPr/>
          <p:nvPr/>
        </p:nvGrpSpPr>
        <p:grpSpPr>
          <a:xfrm>
            <a:off x="3268569" y="3378845"/>
            <a:ext cx="1745002" cy="1426394"/>
            <a:chOff x="5019729" y="3331251"/>
            <a:chExt cx="2327275" cy="2282825"/>
          </a:xfrm>
        </p:grpSpPr>
        <p:sp>
          <p:nvSpPr>
            <p:cNvPr id="28" name="Freeform 9"/>
            <p:cNvSpPr>
              <a:spLocks/>
            </p:cNvSpPr>
            <p:nvPr/>
          </p:nvSpPr>
          <p:spPr bwMode="auto">
            <a:xfrm>
              <a:off x="5019729" y="3331251"/>
              <a:ext cx="2327275" cy="2282825"/>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rgbClr val="4A1A25"/>
            </a:solidFill>
            <a:ln>
              <a:noFill/>
            </a:ln>
          </p:spPr>
          <p:txBody>
            <a:bodyPr vert="horz" wrap="square" lIns="68562" tIns="34281" rIns="68562" bIns="34281" numCol="1" anchor="t" anchorCtr="0" compatLnSpc="1">
              <a:prstTxWarp prst="textNoShape">
                <a:avLst/>
              </a:prstTxWarp>
            </a:bodyPr>
            <a:lstStyle/>
            <a:p>
              <a:pPr defTabSz="685577"/>
              <a:endParaRPr lang="zh-CN" altLang="en-US" sz="1349">
                <a:solidFill>
                  <a:prstClr val="black"/>
                </a:solidFill>
              </a:endParaRPr>
            </a:p>
          </p:txBody>
        </p:sp>
        <p:sp>
          <p:nvSpPr>
            <p:cNvPr id="29" name="圆角矩形 28"/>
            <p:cNvSpPr/>
            <p:nvPr/>
          </p:nvSpPr>
          <p:spPr>
            <a:xfrm rot="2700000">
              <a:off x="5466542" y="3780241"/>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solidFill>
                  <a:prstClr val="white"/>
                </a:solidFill>
              </a:endParaRPr>
            </a:p>
          </p:txBody>
        </p:sp>
        <p:grpSp>
          <p:nvGrpSpPr>
            <p:cNvPr id="30" name="组合 29"/>
            <p:cNvGrpSpPr/>
            <p:nvPr/>
          </p:nvGrpSpPr>
          <p:grpSpPr>
            <a:xfrm>
              <a:off x="5727592" y="4065523"/>
              <a:ext cx="911547" cy="638686"/>
              <a:chOff x="5482115" y="1641585"/>
              <a:chExt cx="572877" cy="401393"/>
            </a:xfrm>
          </p:grpSpPr>
          <p:sp>
            <p:nvSpPr>
              <p:cNvPr id="32" name="Freeform 587"/>
              <p:cNvSpPr>
                <a:spLocks/>
              </p:cNvSpPr>
              <p:nvPr/>
            </p:nvSpPr>
            <p:spPr bwMode="auto">
              <a:xfrm>
                <a:off x="5847804" y="1787104"/>
                <a:ext cx="207188" cy="185549"/>
              </a:xfrm>
              <a:custGeom>
                <a:avLst/>
                <a:gdLst>
                  <a:gd name="T0" fmla="*/ 141 w 162"/>
                  <a:gd name="T1" fmla="*/ 17 h 145"/>
                  <a:gd name="T2" fmla="*/ 105 w 162"/>
                  <a:gd name="T3" fmla="*/ 0 h 145"/>
                  <a:gd name="T4" fmla="*/ 81 w 162"/>
                  <a:gd name="T5" fmla="*/ 9 h 145"/>
                  <a:gd name="T6" fmla="*/ 57 w 162"/>
                  <a:gd name="T7" fmla="*/ 0 h 145"/>
                  <a:gd name="T8" fmla="*/ 0 w 162"/>
                  <a:gd name="T9" fmla="*/ 56 h 145"/>
                  <a:gd name="T10" fmla="*/ 0 w 162"/>
                  <a:gd name="T11" fmla="*/ 59 h 145"/>
                  <a:gd name="T12" fmla="*/ 30 w 162"/>
                  <a:gd name="T13" fmla="*/ 109 h 145"/>
                  <a:gd name="T14" fmla="*/ 30 w 162"/>
                  <a:gd name="T15" fmla="*/ 140 h 145"/>
                  <a:gd name="T16" fmla="*/ 73 w 162"/>
                  <a:gd name="T17" fmla="*/ 145 h 145"/>
                  <a:gd name="T18" fmla="*/ 88 w 162"/>
                  <a:gd name="T19" fmla="*/ 145 h 145"/>
                  <a:gd name="T20" fmla="*/ 162 w 162"/>
                  <a:gd name="T21" fmla="*/ 118 h 145"/>
                  <a:gd name="T22" fmla="*/ 162 w 162"/>
                  <a:gd name="T23" fmla="*/ 56 h 145"/>
                  <a:gd name="T24" fmla="*/ 141 w 162"/>
                  <a:gd name="T25" fmla="*/ 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5">
                    <a:moveTo>
                      <a:pt x="141" y="17"/>
                    </a:moveTo>
                    <a:cubicBezTo>
                      <a:pt x="130" y="8"/>
                      <a:pt x="116" y="3"/>
                      <a:pt x="105" y="0"/>
                    </a:cubicBezTo>
                    <a:cubicBezTo>
                      <a:pt x="81" y="9"/>
                      <a:pt x="81" y="9"/>
                      <a:pt x="81" y="9"/>
                    </a:cubicBezTo>
                    <a:cubicBezTo>
                      <a:pt x="57" y="0"/>
                      <a:pt x="57" y="0"/>
                      <a:pt x="57" y="0"/>
                    </a:cubicBezTo>
                    <a:cubicBezTo>
                      <a:pt x="35" y="5"/>
                      <a:pt x="0" y="20"/>
                      <a:pt x="0" y="56"/>
                    </a:cubicBezTo>
                    <a:cubicBezTo>
                      <a:pt x="0" y="57"/>
                      <a:pt x="0" y="58"/>
                      <a:pt x="0" y="59"/>
                    </a:cubicBezTo>
                    <a:cubicBezTo>
                      <a:pt x="16" y="69"/>
                      <a:pt x="30" y="85"/>
                      <a:pt x="30" y="109"/>
                    </a:cubicBezTo>
                    <a:cubicBezTo>
                      <a:pt x="30" y="121"/>
                      <a:pt x="30" y="132"/>
                      <a:pt x="30" y="140"/>
                    </a:cubicBezTo>
                    <a:cubicBezTo>
                      <a:pt x="40" y="143"/>
                      <a:pt x="54" y="145"/>
                      <a:pt x="73" y="145"/>
                    </a:cubicBezTo>
                    <a:cubicBezTo>
                      <a:pt x="88" y="145"/>
                      <a:pt x="88" y="145"/>
                      <a:pt x="88" y="145"/>
                    </a:cubicBezTo>
                    <a:cubicBezTo>
                      <a:pt x="160" y="145"/>
                      <a:pt x="162" y="118"/>
                      <a:pt x="162" y="118"/>
                    </a:cubicBezTo>
                    <a:cubicBezTo>
                      <a:pt x="162" y="118"/>
                      <a:pt x="162" y="109"/>
                      <a:pt x="162" y="56"/>
                    </a:cubicBezTo>
                    <a:cubicBezTo>
                      <a:pt x="162" y="38"/>
                      <a:pt x="153" y="26"/>
                      <a:pt x="141" y="17"/>
                    </a:cubicBezTo>
                    <a:close/>
                  </a:path>
                </a:pathLst>
              </a:custGeom>
              <a:solidFill>
                <a:srgbClr val="FFB400"/>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33" name="Oval 588"/>
              <p:cNvSpPr>
                <a:spLocks noChangeArrowheads="1"/>
              </p:cNvSpPr>
              <p:nvPr/>
            </p:nvSpPr>
            <p:spPr bwMode="auto">
              <a:xfrm>
                <a:off x="5898654" y="1641585"/>
                <a:ext cx="104946" cy="121175"/>
              </a:xfrm>
              <a:prstGeom prst="ellipse">
                <a:avLst/>
              </a:prstGeom>
              <a:solidFill>
                <a:srgbClr val="FFB400"/>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34" name="Freeform 589"/>
              <p:cNvSpPr>
                <a:spLocks/>
              </p:cNvSpPr>
              <p:nvPr/>
            </p:nvSpPr>
            <p:spPr bwMode="auto">
              <a:xfrm>
                <a:off x="5662255" y="1856346"/>
                <a:ext cx="207188" cy="186632"/>
              </a:xfrm>
              <a:custGeom>
                <a:avLst/>
                <a:gdLst>
                  <a:gd name="T0" fmla="*/ 145 w 162"/>
                  <a:gd name="T1" fmla="*/ 20 h 146"/>
                  <a:gd name="T2" fmla="*/ 132 w 162"/>
                  <a:gd name="T3" fmla="*/ 11 h 146"/>
                  <a:gd name="T4" fmla="*/ 105 w 162"/>
                  <a:gd name="T5" fmla="*/ 0 h 146"/>
                  <a:gd name="T6" fmla="*/ 81 w 162"/>
                  <a:gd name="T7" fmla="*/ 9 h 146"/>
                  <a:gd name="T8" fmla="*/ 57 w 162"/>
                  <a:gd name="T9" fmla="*/ 0 h 146"/>
                  <a:gd name="T10" fmla="*/ 34 w 162"/>
                  <a:gd name="T11" fmla="*/ 9 h 146"/>
                  <a:gd name="T12" fmla="*/ 21 w 162"/>
                  <a:gd name="T13" fmla="*/ 17 h 146"/>
                  <a:gd name="T14" fmla="*/ 0 w 162"/>
                  <a:gd name="T15" fmla="*/ 57 h 146"/>
                  <a:gd name="T16" fmla="*/ 0 w 162"/>
                  <a:gd name="T17" fmla="*/ 82 h 146"/>
                  <a:gd name="T18" fmla="*/ 0 w 162"/>
                  <a:gd name="T19" fmla="*/ 96 h 146"/>
                  <a:gd name="T20" fmla="*/ 0 w 162"/>
                  <a:gd name="T21" fmla="*/ 119 h 146"/>
                  <a:gd name="T22" fmla="*/ 74 w 162"/>
                  <a:gd name="T23" fmla="*/ 146 h 146"/>
                  <a:gd name="T24" fmla="*/ 88 w 162"/>
                  <a:gd name="T25" fmla="*/ 146 h 146"/>
                  <a:gd name="T26" fmla="*/ 162 w 162"/>
                  <a:gd name="T27" fmla="*/ 119 h 146"/>
                  <a:gd name="T28" fmla="*/ 162 w 162"/>
                  <a:gd name="T29" fmla="*/ 96 h 146"/>
                  <a:gd name="T30" fmla="*/ 162 w 162"/>
                  <a:gd name="T31" fmla="*/ 82 h 146"/>
                  <a:gd name="T32" fmla="*/ 162 w 162"/>
                  <a:gd name="T33" fmla="*/ 57 h 146"/>
                  <a:gd name="T34" fmla="*/ 145 w 162"/>
                  <a:gd name="T35"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146">
                    <a:moveTo>
                      <a:pt x="145" y="20"/>
                    </a:moveTo>
                    <a:cubicBezTo>
                      <a:pt x="141" y="17"/>
                      <a:pt x="137" y="14"/>
                      <a:pt x="132" y="11"/>
                    </a:cubicBezTo>
                    <a:cubicBezTo>
                      <a:pt x="123" y="6"/>
                      <a:pt x="113" y="3"/>
                      <a:pt x="105" y="0"/>
                    </a:cubicBezTo>
                    <a:cubicBezTo>
                      <a:pt x="81" y="9"/>
                      <a:pt x="81" y="9"/>
                      <a:pt x="81" y="9"/>
                    </a:cubicBezTo>
                    <a:cubicBezTo>
                      <a:pt x="57" y="0"/>
                      <a:pt x="57" y="0"/>
                      <a:pt x="57" y="0"/>
                    </a:cubicBezTo>
                    <a:cubicBezTo>
                      <a:pt x="50" y="2"/>
                      <a:pt x="42" y="5"/>
                      <a:pt x="34" y="9"/>
                    </a:cubicBezTo>
                    <a:cubicBezTo>
                      <a:pt x="29" y="11"/>
                      <a:pt x="25" y="14"/>
                      <a:pt x="21" y="17"/>
                    </a:cubicBezTo>
                    <a:cubicBezTo>
                      <a:pt x="9" y="26"/>
                      <a:pt x="0" y="39"/>
                      <a:pt x="0" y="57"/>
                    </a:cubicBezTo>
                    <a:cubicBezTo>
                      <a:pt x="0" y="67"/>
                      <a:pt x="0" y="75"/>
                      <a:pt x="0" y="82"/>
                    </a:cubicBezTo>
                    <a:cubicBezTo>
                      <a:pt x="0" y="87"/>
                      <a:pt x="0" y="92"/>
                      <a:pt x="0" y="96"/>
                    </a:cubicBezTo>
                    <a:cubicBezTo>
                      <a:pt x="0" y="115"/>
                      <a:pt x="0" y="119"/>
                      <a:pt x="0" y="119"/>
                    </a:cubicBezTo>
                    <a:cubicBezTo>
                      <a:pt x="0" y="119"/>
                      <a:pt x="2" y="146"/>
                      <a:pt x="74" y="146"/>
                    </a:cubicBezTo>
                    <a:cubicBezTo>
                      <a:pt x="88" y="146"/>
                      <a:pt x="88" y="146"/>
                      <a:pt x="88" y="146"/>
                    </a:cubicBezTo>
                    <a:cubicBezTo>
                      <a:pt x="160" y="146"/>
                      <a:pt x="162" y="119"/>
                      <a:pt x="162" y="119"/>
                    </a:cubicBezTo>
                    <a:cubicBezTo>
                      <a:pt x="162" y="119"/>
                      <a:pt x="162" y="114"/>
                      <a:pt x="162" y="96"/>
                    </a:cubicBezTo>
                    <a:cubicBezTo>
                      <a:pt x="162" y="92"/>
                      <a:pt x="162" y="87"/>
                      <a:pt x="162" y="82"/>
                    </a:cubicBezTo>
                    <a:cubicBezTo>
                      <a:pt x="162" y="75"/>
                      <a:pt x="162" y="67"/>
                      <a:pt x="162" y="57"/>
                    </a:cubicBezTo>
                    <a:cubicBezTo>
                      <a:pt x="162" y="41"/>
                      <a:pt x="155" y="29"/>
                      <a:pt x="145" y="20"/>
                    </a:cubicBezTo>
                    <a:close/>
                  </a:path>
                </a:pathLst>
              </a:custGeom>
              <a:solidFill>
                <a:srgbClr val="FFB400"/>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35" name="Oval 590"/>
              <p:cNvSpPr>
                <a:spLocks noChangeArrowheads="1"/>
              </p:cNvSpPr>
              <p:nvPr/>
            </p:nvSpPr>
            <p:spPr bwMode="auto">
              <a:xfrm>
                <a:off x="5713647" y="1711910"/>
                <a:ext cx="104405" cy="121175"/>
              </a:xfrm>
              <a:prstGeom prst="ellipse">
                <a:avLst/>
              </a:prstGeom>
              <a:solidFill>
                <a:srgbClr val="FFB400"/>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36" name="Freeform 591"/>
              <p:cNvSpPr>
                <a:spLocks/>
              </p:cNvSpPr>
              <p:nvPr/>
            </p:nvSpPr>
            <p:spPr bwMode="auto">
              <a:xfrm>
                <a:off x="5482115" y="1786021"/>
                <a:ext cx="207188" cy="185009"/>
              </a:xfrm>
              <a:custGeom>
                <a:avLst/>
                <a:gdLst>
                  <a:gd name="T0" fmla="*/ 162 w 162"/>
                  <a:gd name="T1" fmla="*/ 57 h 145"/>
                  <a:gd name="T2" fmla="*/ 162 w 162"/>
                  <a:gd name="T3" fmla="*/ 57 h 145"/>
                  <a:gd name="T4" fmla="*/ 142 w 162"/>
                  <a:gd name="T5" fmla="*/ 17 h 145"/>
                  <a:gd name="T6" fmla="*/ 105 w 162"/>
                  <a:gd name="T7" fmla="*/ 0 h 145"/>
                  <a:gd name="T8" fmla="*/ 81 w 162"/>
                  <a:gd name="T9" fmla="*/ 9 h 145"/>
                  <a:gd name="T10" fmla="*/ 57 w 162"/>
                  <a:gd name="T11" fmla="*/ 0 h 145"/>
                  <a:gd name="T12" fmla="*/ 0 w 162"/>
                  <a:gd name="T13" fmla="*/ 57 h 145"/>
                  <a:gd name="T14" fmla="*/ 0 w 162"/>
                  <a:gd name="T15" fmla="*/ 118 h 145"/>
                  <a:gd name="T16" fmla="*/ 74 w 162"/>
                  <a:gd name="T17" fmla="*/ 145 h 145"/>
                  <a:gd name="T18" fmla="*/ 88 w 162"/>
                  <a:gd name="T19" fmla="*/ 145 h 145"/>
                  <a:gd name="T20" fmla="*/ 129 w 162"/>
                  <a:gd name="T21" fmla="*/ 141 h 145"/>
                  <a:gd name="T22" fmla="*/ 129 w 162"/>
                  <a:gd name="T23" fmla="*/ 110 h 145"/>
                  <a:gd name="T24" fmla="*/ 162 w 162"/>
                  <a:gd name="T25" fmla="*/ 5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5">
                    <a:moveTo>
                      <a:pt x="162" y="57"/>
                    </a:moveTo>
                    <a:cubicBezTo>
                      <a:pt x="162" y="57"/>
                      <a:pt x="162" y="57"/>
                      <a:pt x="162" y="57"/>
                    </a:cubicBezTo>
                    <a:cubicBezTo>
                      <a:pt x="162" y="39"/>
                      <a:pt x="153" y="26"/>
                      <a:pt x="142" y="17"/>
                    </a:cubicBezTo>
                    <a:cubicBezTo>
                      <a:pt x="130" y="8"/>
                      <a:pt x="116" y="3"/>
                      <a:pt x="105" y="0"/>
                    </a:cubicBezTo>
                    <a:cubicBezTo>
                      <a:pt x="81" y="9"/>
                      <a:pt x="81" y="9"/>
                      <a:pt x="81" y="9"/>
                    </a:cubicBezTo>
                    <a:cubicBezTo>
                      <a:pt x="57" y="0"/>
                      <a:pt x="57" y="0"/>
                      <a:pt x="57" y="0"/>
                    </a:cubicBezTo>
                    <a:cubicBezTo>
                      <a:pt x="35" y="6"/>
                      <a:pt x="0" y="21"/>
                      <a:pt x="0" y="57"/>
                    </a:cubicBezTo>
                    <a:cubicBezTo>
                      <a:pt x="0" y="109"/>
                      <a:pt x="0" y="118"/>
                      <a:pt x="0" y="118"/>
                    </a:cubicBezTo>
                    <a:cubicBezTo>
                      <a:pt x="0" y="118"/>
                      <a:pt x="2" y="145"/>
                      <a:pt x="74" y="145"/>
                    </a:cubicBezTo>
                    <a:cubicBezTo>
                      <a:pt x="88" y="145"/>
                      <a:pt x="88" y="145"/>
                      <a:pt x="88" y="145"/>
                    </a:cubicBezTo>
                    <a:cubicBezTo>
                      <a:pt x="105" y="145"/>
                      <a:pt x="118" y="143"/>
                      <a:pt x="129" y="141"/>
                    </a:cubicBezTo>
                    <a:cubicBezTo>
                      <a:pt x="129" y="133"/>
                      <a:pt x="129" y="122"/>
                      <a:pt x="129" y="110"/>
                    </a:cubicBezTo>
                    <a:cubicBezTo>
                      <a:pt x="129" y="84"/>
                      <a:pt x="144" y="68"/>
                      <a:pt x="162" y="57"/>
                    </a:cubicBezTo>
                    <a:close/>
                  </a:path>
                </a:pathLst>
              </a:custGeom>
              <a:solidFill>
                <a:srgbClr val="FFB400"/>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37" name="Oval 592"/>
              <p:cNvSpPr>
                <a:spLocks noChangeArrowheads="1"/>
              </p:cNvSpPr>
              <p:nvPr/>
            </p:nvSpPr>
            <p:spPr bwMode="auto">
              <a:xfrm>
                <a:off x="5532965" y="1641585"/>
                <a:ext cx="104946" cy="121175"/>
              </a:xfrm>
              <a:prstGeom prst="ellipse">
                <a:avLst/>
              </a:prstGeom>
              <a:solidFill>
                <a:srgbClr val="FFB400"/>
              </a:solid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grpSp>
        <p:sp>
          <p:nvSpPr>
            <p:cNvPr id="31" name="文本框 36"/>
            <p:cNvSpPr txBox="1"/>
            <p:nvPr/>
          </p:nvSpPr>
          <p:spPr>
            <a:xfrm>
              <a:off x="5493771" y="4771114"/>
              <a:ext cx="981721" cy="480051"/>
            </a:xfrm>
            <a:prstGeom prst="rect">
              <a:avLst/>
            </a:prstGeom>
            <a:noFill/>
          </p:spPr>
          <p:txBody>
            <a:bodyPr wrap="none" rtlCol="0">
              <a:spAutoFit/>
            </a:bodyPr>
            <a:lstStyle>
              <a:defPPr>
                <a:defRPr lang="zh-CN"/>
              </a:defPPr>
              <a:lvl1pPr defTabSz="914377">
                <a:defRPr>
                  <a:solidFill>
                    <a:schemeClr val="tx1">
                      <a:lumMod val="65000"/>
                      <a:lumOff val="35000"/>
                    </a:schemeClr>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49" b="1" dirty="0">
                  <a:solidFill>
                    <a:srgbClr val="000000"/>
                  </a:solidFill>
                </a:rPr>
                <a:t>    学生</a:t>
              </a:r>
            </a:p>
          </p:txBody>
        </p:sp>
      </p:grpSp>
      <p:sp>
        <p:nvSpPr>
          <p:cNvPr id="38" name="矩形 37"/>
          <p:cNvSpPr/>
          <p:nvPr/>
        </p:nvSpPr>
        <p:spPr>
          <a:xfrm>
            <a:off x="6083784" y="2484690"/>
            <a:ext cx="1886573" cy="715196"/>
          </a:xfrm>
          <a:prstGeom prst="rect">
            <a:avLst/>
          </a:prstGeom>
        </p:spPr>
        <p:txBody>
          <a:bodyPr wrap="square">
            <a:spAutoFit/>
          </a:bodyPr>
          <a:lstStyle/>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了解学校动态</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办理公共事务</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微信互动</a:t>
            </a:r>
            <a:endParaRPr lang="en-US" altLang="zh-CN" sz="1349" dirty="0">
              <a:latin typeface="微软雅黑" panose="020B0503020204020204" pitchFamily="34" charset="-122"/>
              <a:ea typeface="微软雅黑" panose="020B0503020204020204" pitchFamily="34" charset="-122"/>
            </a:endParaRPr>
          </a:p>
        </p:txBody>
      </p:sp>
      <p:sp>
        <p:nvSpPr>
          <p:cNvPr id="39" name="矩形 38"/>
          <p:cNvSpPr/>
          <p:nvPr/>
        </p:nvSpPr>
        <p:spPr>
          <a:xfrm>
            <a:off x="4572007" y="4374414"/>
            <a:ext cx="2542877" cy="922817"/>
          </a:xfrm>
          <a:prstGeom prst="rect">
            <a:avLst/>
          </a:prstGeom>
        </p:spPr>
        <p:txBody>
          <a:bodyPr wrap="square">
            <a:spAutoFit/>
          </a:bodyPr>
          <a:lstStyle/>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个人门户</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一站式服务大厅</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在线学习平台</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移动端应用</a:t>
            </a:r>
            <a:endParaRPr lang="en-US" altLang="zh-CN" sz="1349" dirty="0">
              <a:latin typeface="微软雅黑" panose="020B0503020204020204" pitchFamily="34" charset="-122"/>
              <a:ea typeface="微软雅黑" panose="020B0503020204020204" pitchFamily="34" charset="-122"/>
            </a:endParaRPr>
          </a:p>
        </p:txBody>
      </p:sp>
      <p:grpSp>
        <p:nvGrpSpPr>
          <p:cNvPr id="41" name="组合 40"/>
          <p:cNvGrpSpPr/>
          <p:nvPr/>
        </p:nvGrpSpPr>
        <p:grpSpPr>
          <a:xfrm>
            <a:off x="5946211" y="3503115"/>
            <a:ext cx="1711673" cy="1454169"/>
            <a:chOff x="7930332" y="3365222"/>
            <a:chExt cx="2282825" cy="2327275"/>
          </a:xfrm>
        </p:grpSpPr>
        <p:grpSp>
          <p:nvGrpSpPr>
            <p:cNvPr id="42" name="组合 41"/>
            <p:cNvGrpSpPr/>
            <p:nvPr/>
          </p:nvGrpSpPr>
          <p:grpSpPr>
            <a:xfrm rot="15967006">
              <a:off x="7908107" y="3387447"/>
              <a:ext cx="2327275" cy="2282825"/>
              <a:chOff x="5019729" y="3331251"/>
              <a:chExt cx="2327275" cy="2282825"/>
            </a:xfrm>
          </p:grpSpPr>
          <p:sp>
            <p:nvSpPr>
              <p:cNvPr id="47" name="Freeform 9"/>
              <p:cNvSpPr>
                <a:spLocks/>
              </p:cNvSpPr>
              <p:nvPr/>
            </p:nvSpPr>
            <p:spPr bwMode="auto">
              <a:xfrm>
                <a:off x="5019729" y="3331251"/>
                <a:ext cx="2327275" cy="2282825"/>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rgbClr val="4A1A25"/>
              </a:solidFill>
              <a:ln>
                <a:noFill/>
              </a:ln>
            </p:spPr>
            <p:txBody>
              <a:bodyPr vert="horz" wrap="square" lIns="68562" tIns="34281" rIns="68562" bIns="34281" numCol="1" anchor="t" anchorCtr="0" compatLnSpc="1">
                <a:prstTxWarp prst="textNoShape">
                  <a:avLst/>
                </a:prstTxWarp>
              </a:bodyPr>
              <a:lstStyle/>
              <a:p>
                <a:pPr defTabSz="685577"/>
                <a:endParaRPr lang="zh-CN" altLang="en-US" sz="1349">
                  <a:solidFill>
                    <a:prstClr val="black"/>
                  </a:solidFill>
                </a:endParaRPr>
              </a:p>
            </p:txBody>
          </p:sp>
          <p:sp>
            <p:nvSpPr>
              <p:cNvPr id="48" name="圆角矩形 47"/>
              <p:cNvSpPr/>
              <p:nvPr/>
            </p:nvSpPr>
            <p:spPr>
              <a:xfrm rot="2700000">
                <a:off x="5466542" y="3780241"/>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solidFill>
                    <a:prstClr val="white"/>
                  </a:solidFill>
                </a:endParaRPr>
              </a:p>
            </p:txBody>
          </p:sp>
          <p:sp>
            <p:nvSpPr>
              <p:cNvPr id="49" name="文本框 36"/>
              <p:cNvSpPr txBox="1"/>
              <p:nvPr/>
            </p:nvSpPr>
            <p:spPr>
              <a:xfrm rot="5632994">
                <a:off x="5090670" y="4042584"/>
                <a:ext cx="1204061" cy="480051"/>
              </a:xfrm>
              <a:prstGeom prst="rect">
                <a:avLst/>
              </a:prstGeom>
              <a:noFill/>
            </p:spPr>
            <p:txBody>
              <a:bodyPr wrap="none" rtlCol="0">
                <a:spAutoFit/>
              </a:bodyPr>
              <a:lstStyle>
                <a:defPPr>
                  <a:defRPr lang="zh-CN"/>
                </a:defPPr>
                <a:lvl1pPr defTabSz="914377">
                  <a:defRPr>
                    <a:solidFill>
                      <a:schemeClr val="tx1">
                        <a:lumMod val="65000"/>
                        <a:lumOff val="35000"/>
                      </a:schemeClr>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49" b="1" dirty="0">
                    <a:solidFill>
                      <a:srgbClr val="000000"/>
                    </a:solidFill>
                  </a:rPr>
                  <a:t>    </a:t>
                </a:r>
                <a:r>
                  <a:rPr lang="en-US" altLang="zh-CN" sz="1349" b="1" dirty="0">
                    <a:solidFill>
                      <a:srgbClr val="000000"/>
                    </a:solidFill>
                  </a:rPr>
                  <a:t>IT</a:t>
                </a:r>
                <a:r>
                  <a:rPr lang="zh-CN" altLang="en-US" sz="1349" b="1" dirty="0">
                    <a:solidFill>
                      <a:srgbClr val="000000"/>
                    </a:solidFill>
                  </a:rPr>
                  <a:t>人员</a:t>
                </a:r>
              </a:p>
            </p:txBody>
          </p:sp>
        </p:grpSp>
        <p:grpSp>
          <p:nvGrpSpPr>
            <p:cNvPr id="43" name="组合 42"/>
            <p:cNvGrpSpPr/>
            <p:nvPr/>
          </p:nvGrpSpPr>
          <p:grpSpPr>
            <a:xfrm>
              <a:off x="8706596" y="4066701"/>
              <a:ext cx="589966" cy="735354"/>
              <a:chOff x="8778555" y="4010134"/>
              <a:chExt cx="589966" cy="735354"/>
            </a:xfrm>
            <a:solidFill>
              <a:srgbClr val="DC8202"/>
            </a:solidFill>
          </p:grpSpPr>
          <p:sp>
            <p:nvSpPr>
              <p:cNvPr id="44" name="Freeform 393"/>
              <p:cNvSpPr>
                <a:spLocks noEditPoints="1"/>
              </p:cNvSpPr>
              <p:nvPr/>
            </p:nvSpPr>
            <p:spPr bwMode="auto">
              <a:xfrm>
                <a:off x="8778555" y="4284840"/>
                <a:ext cx="589966" cy="460648"/>
              </a:xfrm>
              <a:custGeom>
                <a:avLst/>
                <a:gdLst>
                  <a:gd name="T0" fmla="*/ 326 w 326"/>
                  <a:gd name="T1" fmla="*/ 81 h 255"/>
                  <a:gd name="T2" fmla="*/ 245 w 326"/>
                  <a:gd name="T3" fmla="*/ 0 h 255"/>
                  <a:gd name="T4" fmla="*/ 211 w 326"/>
                  <a:gd name="T5" fmla="*/ 13 h 255"/>
                  <a:gd name="T6" fmla="*/ 183 w 326"/>
                  <a:gd name="T7" fmla="*/ 3 h 255"/>
                  <a:gd name="T8" fmla="*/ 145 w 326"/>
                  <a:gd name="T9" fmla="*/ 12 h 255"/>
                  <a:gd name="T10" fmla="*/ 145 w 326"/>
                  <a:gd name="T11" fmla="*/ 81 h 255"/>
                  <a:gd name="T12" fmla="*/ 95 w 326"/>
                  <a:gd name="T13" fmla="*/ 93 h 255"/>
                  <a:gd name="T14" fmla="*/ 89 w 326"/>
                  <a:gd name="T15" fmla="*/ 124 h 255"/>
                  <a:gd name="T16" fmla="*/ 69 w 326"/>
                  <a:gd name="T17" fmla="*/ 104 h 255"/>
                  <a:gd name="T18" fmla="*/ 49 w 326"/>
                  <a:gd name="T19" fmla="*/ 126 h 255"/>
                  <a:gd name="T20" fmla="*/ 24 w 326"/>
                  <a:gd name="T21" fmla="*/ 124 h 255"/>
                  <a:gd name="T22" fmla="*/ 24 w 326"/>
                  <a:gd name="T23" fmla="*/ 150 h 255"/>
                  <a:gd name="T24" fmla="*/ 0 w 326"/>
                  <a:gd name="T25" fmla="*/ 161 h 255"/>
                  <a:gd name="T26" fmla="*/ 16 w 326"/>
                  <a:gd name="T27" fmla="*/ 185 h 255"/>
                  <a:gd name="T28" fmla="*/ 5 w 326"/>
                  <a:gd name="T29" fmla="*/ 210 h 255"/>
                  <a:gd name="T30" fmla="*/ 30 w 326"/>
                  <a:gd name="T31" fmla="*/ 218 h 255"/>
                  <a:gd name="T32" fmla="*/ 36 w 326"/>
                  <a:gd name="T33" fmla="*/ 244 h 255"/>
                  <a:gd name="T34" fmla="*/ 63 w 326"/>
                  <a:gd name="T35" fmla="*/ 237 h 255"/>
                  <a:gd name="T36" fmla="*/ 82 w 326"/>
                  <a:gd name="T37" fmla="*/ 255 h 255"/>
                  <a:gd name="T38" fmla="*/ 102 w 326"/>
                  <a:gd name="T39" fmla="*/ 233 h 255"/>
                  <a:gd name="T40" fmla="*/ 126 w 326"/>
                  <a:gd name="T41" fmla="*/ 236 h 255"/>
                  <a:gd name="T42" fmla="*/ 127 w 326"/>
                  <a:gd name="T43" fmla="*/ 209 h 255"/>
                  <a:gd name="T44" fmla="*/ 149 w 326"/>
                  <a:gd name="T45" fmla="*/ 203 h 255"/>
                  <a:gd name="T46" fmla="*/ 221 w 326"/>
                  <a:gd name="T47" fmla="*/ 207 h 255"/>
                  <a:gd name="T48" fmla="*/ 326 w 326"/>
                  <a:gd name="T49" fmla="*/ 93 h 255"/>
                  <a:gd name="T50" fmla="*/ 276 w 326"/>
                  <a:gd name="T51" fmla="*/ 81 h 255"/>
                  <a:gd name="T52" fmla="*/ 175 w 326"/>
                  <a:gd name="T53" fmla="*/ 93 h 255"/>
                  <a:gd name="T54" fmla="*/ 166 w 326"/>
                  <a:gd name="T55" fmla="*/ 104 h 255"/>
                  <a:gd name="T56" fmla="*/ 156 w 326"/>
                  <a:gd name="T57" fmla="*/ 93 h 255"/>
                  <a:gd name="T58" fmla="*/ 75 w 326"/>
                  <a:gd name="T59" fmla="*/ 210 h 255"/>
                  <a:gd name="T60" fmla="*/ 75 w 326"/>
                  <a:gd name="T61" fmla="*/ 149 h 255"/>
                  <a:gd name="T62" fmla="*/ 106 w 326"/>
                  <a:gd name="T63" fmla="*/ 180 h 255"/>
                  <a:gd name="T64" fmla="*/ 75 w 326"/>
                  <a:gd name="T65" fmla="*/ 210 h 255"/>
                  <a:gd name="T66" fmla="*/ 183 w 326"/>
                  <a:gd name="T67" fmla="*/ 81 h 255"/>
                  <a:gd name="T68" fmla="*/ 237 w 326"/>
                  <a:gd name="T69" fmla="*/ 93 h 255"/>
                  <a:gd name="T70" fmla="*/ 266 w 326"/>
                  <a:gd name="T71" fmla="*/ 94 h 255"/>
                  <a:gd name="T72" fmla="*/ 247 w 326"/>
                  <a:gd name="T73" fmla="*/ 94 h 255"/>
                  <a:gd name="T74" fmla="*/ 257 w 326"/>
                  <a:gd name="T75" fmla="*/ 85 h 255"/>
                  <a:gd name="T76" fmla="*/ 266 w 326"/>
                  <a:gd name="T77" fmla="*/ 9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255">
                    <a:moveTo>
                      <a:pt x="276" y="81"/>
                    </a:moveTo>
                    <a:cubicBezTo>
                      <a:pt x="326" y="81"/>
                      <a:pt x="326" y="81"/>
                      <a:pt x="326" y="81"/>
                    </a:cubicBezTo>
                    <a:cubicBezTo>
                      <a:pt x="326" y="45"/>
                      <a:pt x="302" y="24"/>
                      <a:pt x="276" y="12"/>
                    </a:cubicBezTo>
                    <a:cubicBezTo>
                      <a:pt x="266" y="6"/>
                      <a:pt x="254" y="3"/>
                      <a:pt x="245" y="0"/>
                    </a:cubicBezTo>
                    <a:cubicBezTo>
                      <a:pt x="237" y="3"/>
                      <a:pt x="237" y="3"/>
                      <a:pt x="237" y="3"/>
                    </a:cubicBezTo>
                    <a:cubicBezTo>
                      <a:pt x="211" y="13"/>
                      <a:pt x="211" y="13"/>
                      <a:pt x="211" y="13"/>
                    </a:cubicBezTo>
                    <a:cubicBezTo>
                      <a:pt x="183" y="3"/>
                      <a:pt x="183" y="3"/>
                      <a:pt x="183" y="3"/>
                    </a:cubicBezTo>
                    <a:cubicBezTo>
                      <a:pt x="183" y="3"/>
                      <a:pt x="183" y="3"/>
                      <a:pt x="183" y="3"/>
                    </a:cubicBezTo>
                    <a:cubicBezTo>
                      <a:pt x="176" y="0"/>
                      <a:pt x="176" y="0"/>
                      <a:pt x="176" y="0"/>
                    </a:cubicBezTo>
                    <a:cubicBezTo>
                      <a:pt x="167" y="3"/>
                      <a:pt x="156" y="6"/>
                      <a:pt x="145" y="12"/>
                    </a:cubicBezTo>
                    <a:cubicBezTo>
                      <a:pt x="120" y="24"/>
                      <a:pt x="95" y="45"/>
                      <a:pt x="95" y="81"/>
                    </a:cubicBezTo>
                    <a:cubicBezTo>
                      <a:pt x="145" y="81"/>
                      <a:pt x="145" y="81"/>
                      <a:pt x="145" y="81"/>
                    </a:cubicBezTo>
                    <a:cubicBezTo>
                      <a:pt x="145" y="93"/>
                      <a:pt x="145" y="93"/>
                      <a:pt x="145" y="93"/>
                    </a:cubicBezTo>
                    <a:cubicBezTo>
                      <a:pt x="95" y="93"/>
                      <a:pt x="95" y="93"/>
                      <a:pt x="95" y="93"/>
                    </a:cubicBezTo>
                    <a:cubicBezTo>
                      <a:pt x="95" y="106"/>
                      <a:pt x="95" y="117"/>
                      <a:pt x="95" y="126"/>
                    </a:cubicBezTo>
                    <a:cubicBezTo>
                      <a:pt x="89" y="124"/>
                      <a:pt x="89" y="124"/>
                      <a:pt x="89" y="124"/>
                    </a:cubicBezTo>
                    <a:cubicBezTo>
                      <a:pt x="83" y="104"/>
                      <a:pt x="83" y="104"/>
                      <a:pt x="83" y="104"/>
                    </a:cubicBezTo>
                    <a:cubicBezTo>
                      <a:pt x="69" y="104"/>
                      <a:pt x="69" y="104"/>
                      <a:pt x="69" y="104"/>
                    </a:cubicBezTo>
                    <a:cubicBezTo>
                      <a:pt x="63" y="124"/>
                      <a:pt x="63" y="124"/>
                      <a:pt x="63" y="124"/>
                    </a:cubicBezTo>
                    <a:cubicBezTo>
                      <a:pt x="49" y="126"/>
                      <a:pt x="49" y="126"/>
                      <a:pt x="49" y="126"/>
                    </a:cubicBezTo>
                    <a:cubicBezTo>
                      <a:pt x="36" y="114"/>
                      <a:pt x="36" y="114"/>
                      <a:pt x="36" y="114"/>
                    </a:cubicBezTo>
                    <a:cubicBezTo>
                      <a:pt x="24" y="124"/>
                      <a:pt x="24" y="124"/>
                      <a:pt x="24" y="124"/>
                    </a:cubicBezTo>
                    <a:cubicBezTo>
                      <a:pt x="31" y="142"/>
                      <a:pt x="31" y="142"/>
                      <a:pt x="31" y="142"/>
                    </a:cubicBezTo>
                    <a:cubicBezTo>
                      <a:pt x="24" y="150"/>
                      <a:pt x="24" y="150"/>
                      <a:pt x="24" y="150"/>
                    </a:cubicBezTo>
                    <a:cubicBezTo>
                      <a:pt x="4" y="149"/>
                      <a:pt x="4" y="149"/>
                      <a:pt x="4" y="149"/>
                    </a:cubicBezTo>
                    <a:cubicBezTo>
                      <a:pt x="0" y="161"/>
                      <a:pt x="0" y="161"/>
                      <a:pt x="0" y="161"/>
                    </a:cubicBezTo>
                    <a:cubicBezTo>
                      <a:pt x="17" y="172"/>
                      <a:pt x="17" y="172"/>
                      <a:pt x="17" y="172"/>
                    </a:cubicBezTo>
                    <a:cubicBezTo>
                      <a:pt x="16" y="185"/>
                      <a:pt x="16" y="185"/>
                      <a:pt x="16" y="185"/>
                    </a:cubicBezTo>
                    <a:cubicBezTo>
                      <a:pt x="0" y="195"/>
                      <a:pt x="0" y="195"/>
                      <a:pt x="0" y="195"/>
                    </a:cubicBezTo>
                    <a:cubicBezTo>
                      <a:pt x="5" y="210"/>
                      <a:pt x="5" y="210"/>
                      <a:pt x="5" y="210"/>
                    </a:cubicBezTo>
                    <a:cubicBezTo>
                      <a:pt x="24" y="208"/>
                      <a:pt x="24" y="208"/>
                      <a:pt x="24" y="208"/>
                    </a:cubicBezTo>
                    <a:cubicBezTo>
                      <a:pt x="30" y="218"/>
                      <a:pt x="30" y="218"/>
                      <a:pt x="30" y="218"/>
                    </a:cubicBezTo>
                    <a:cubicBezTo>
                      <a:pt x="24" y="235"/>
                      <a:pt x="24" y="235"/>
                      <a:pt x="24" y="235"/>
                    </a:cubicBezTo>
                    <a:cubicBezTo>
                      <a:pt x="36" y="244"/>
                      <a:pt x="36" y="244"/>
                      <a:pt x="36" y="244"/>
                    </a:cubicBezTo>
                    <a:cubicBezTo>
                      <a:pt x="51" y="232"/>
                      <a:pt x="51" y="232"/>
                      <a:pt x="51" y="232"/>
                    </a:cubicBezTo>
                    <a:cubicBezTo>
                      <a:pt x="63" y="237"/>
                      <a:pt x="63" y="237"/>
                      <a:pt x="63" y="237"/>
                    </a:cubicBezTo>
                    <a:cubicBezTo>
                      <a:pt x="68" y="255"/>
                      <a:pt x="68" y="255"/>
                      <a:pt x="68" y="255"/>
                    </a:cubicBezTo>
                    <a:cubicBezTo>
                      <a:pt x="82" y="255"/>
                      <a:pt x="82" y="255"/>
                      <a:pt x="82" y="255"/>
                    </a:cubicBezTo>
                    <a:cubicBezTo>
                      <a:pt x="87" y="236"/>
                      <a:pt x="87" y="236"/>
                      <a:pt x="87" y="236"/>
                    </a:cubicBezTo>
                    <a:cubicBezTo>
                      <a:pt x="102" y="233"/>
                      <a:pt x="102" y="233"/>
                      <a:pt x="102" y="233"/>
                    </a:cubicBezTo>
                    <a:cubicBezTo>
                      <a:pt x="115" y="244"/>
                      <a:pt x="115" y="244"/>
                      <a:pt x="115" y="244"/>
                    </a:cubicBezTo>
                    <a:cubicBezTo>
                      <a:pt x="126" y="236"/>
                      <a:pt x="126" y="236"/>
                      <a:pt x="126" y="236"/>
                    </a:cubicBezTo>
                    <a:cubicBezTo>
                      <a:pt x="119" y="218"/>
                      <a:pt x="119" y="218"/>
                      <a:pt x="119" y="218"/>
                    </a:cubicBezTo>
                    <a:cubicBezTo>
                      <a:pt x="127" y="209"/>
                      <a:pt x="127" y="209"/>
                      <a:pt x="127" y="209"/>
                    </a:cubicBezTo>
                    <a:cubicBezTo>
                      <a:pt x="147" y="209"/>
                      <a:pt x="147" y="209"/>
                      <a:pt x="147" y="209"/>
                    </a:cubicBezTo>
                    <a:cubicBezTo>
                      <a:pt x="149" y="203"/>
                      <a:pt x="149" y="203"/>
                      <a:pt x="149" y="203"/>
                    </a:cubicBezTo>
                    <a:cubicBezTo>
                      <a:pt x="162" y="205"/>
                      <a:pt x="179" y="207"/>
                      <a:pt x="200" y="207"/>
                    </a:cubicBezTo>
                    <a:cubicBezTo>
                      <a:pt x="221" y="207"/>
                      <a:pt x="221" y="207"/>
                      <a:pt x="221" y="207"/>
                    </a:cubicBezTo>
                    <a:cubicBezTo>
                      <a:pt x="323" y="207"/>
                      <a:pt x="326" y="169"/>
                      <a:pt x="326" y="169"/>
                    </a:cubicBezTo>
                    <a:cubicBezTo>
                      <a:pt x="326" y="169"/>
                      <a:pt x="326" y="157"/>
                      <a:pt x="326" y="93"/>
                    </a:cubicBezTo>
                    <a:cubicBezTo>
                      <a:pt x="276" y="93"/>
                      <a:pt x="276" y="93"/>
                      <a:pt x="276" y="93"/>
                    </a:cubicBezTo>
                    <a:lnTo>
                      <a:pt x="276" y="81"/>
                    </a:lnTo>
                    <a:close/>
                    <a:moveTo>
                      <a:pt x="166" y="85"/>
                    </a:moveTo>
                    <a:cubicBezTo>
                      <a:pt x="171" y="85"/>
                      <a:pt x="175" y="88"/>
                      <a:pt x="175" y="93"/>
                    </a:cubicBezTo>
                    <a:cubicBezTo>
                      <a:pt x="175" y="93"/>
                      <a:pt x="175" y="94"/>
                      <a:pt x="175" y="94"/>
                    </a:cubicBezTo>
                    <a:cubicBezTo>
                      <a:pt x="175" y="100"/>
                      <a:pt x="171" y="104"/>
                      <a:pt x="166" y="104"/>
                    </a:cubicBezTo>
                    <a:cubicBezTo>
                      <a:pt x="160" y="104"/>
                      <a:pt x="156" y="100"/>
                      <a:pt x="156" y="94"/>
                    </a:cubicBezTo>
                    <a:cubicBezTo>
                      <a:pt x="156" y="94"/>
                      <a:pt x="156" y="93"/>
                      <a:pt x="156" y="93"/>
                    </a:cubicBezTo>
                    <a:cubicBezTo>
                      <a:pt x="157" y="88"/>
                      <a:pt x="161" y="85"/>
                      <a:pt x="166" y="85"/>
                    </a:cubicBezTo>
                    <a:close/>
                    <a:moveTo>
                      <a:pt x="75" y="210"/>
                    </a:moveTo>
                    <a:cubicBezTo>
                      <a:pt x="59" y="210"/>
                      <a:pt x="45" y="197"/>
                      <a:pt x="45" y="180"/>
                    </a:cubicBezTo>
                    <a:cubicBezTo>
                      <a:pt x="45" y="163"/>
                      <a:pt x="59" y="149"/>
                      <a:pt x="75" y="149"/>
                    </a:cubicBezTo>
                    <a:cubicBezTo>
                      <a:pt x="83" y="149"/>
                      <a:pt x="90" y="152"/>
                      <a:pt x="95" y="156"/>
                    </a:cubicBezTo>
                    <a:cubicBezTo>
                      <a:pt x="102" y="162"/>
                      <a:pt x="106" y="170"/>
                      <a:pt x="106" y="180"/>
                    </a:cubicBezTo>
                    <a:cubicBezTo>
                      <a:pt x="106" y="181"/>
                      <a:pt x="106" y="183"/>
                      <a:pt x="106" y="185"/>
                    </a:cubicBezTo>
                    <a:cubicBezTo>
                      <a:pt x="103" y="199"/>
                      <a:pt x="91" y="210"/>
                      <a:pt x="75" y="210"/>
                    </a:cubicBezTo>
                    <a:close/>
                    <a:moveTo>
                      <a:pt x="183" y="93"/>
                    </a:moveTo>
                    <a:cubicBezTo>
                      <a:pt x="183" y="81"/>
                      <a:pt x="183" y="81"/>
                      <a:pt x="183" y="81"/>
                    </a:cubicBezTo>
                    <a:cubicBezTo>
                      <a:pt x="237" y="81"/>
                      <a:pt x="237" y="81"/>
                      <a:pt x="237" y="81"/>
                    </a:cubicBezTo>
                    <a:cubicBezTo>
                      <a:pt x="237" y="93"/>
                      <a:pt x="237" y="93"/>
                      <a:pt x="237" y="93"/>
                    </a:cubicBezTo>
                    <a:lnTo>
                      <a:pt x="183" y="93"/>
                    </a:lnTo>
                    <a:close/>
                    <a:moveTo>
                      <a:pt x="266" y="94"/>
                    </a:moveTo>
                    <a:cubicBezTo>
                      <a:pt x="266" y="100"/>
                      <a:pt x="262" y="104"/>
                      <a:pt x="257" y="104"/>
                    </a:cubicBezTo>
                    <a:cubicBezTo>
                      <a:pt x="251" y="104"/>
                      <a:pt x="247" y="100"/>
                      <a:pt x="247" y="94"/>
                    </a:cubicBezTo>
                    <a:cubicBezTo>
                      <a:pt x="247" y="94"/>
                      <a:pt x="247" y="93"/>
                      <a:pt x="247" y="93"/>
                    </a:cubicBezTo>
                    <a:cubicBezTo>
                      <a:pt x="248" y="88"/>
                      <a:pt x="252" y="85"/>
                      <a:pt x="257" y="85"/>
                    </a:cubicBezTo>
                    <a:cubicBezTo>
                      <a:pt x="261" y="85"/>
                      <a:pt x="265" y="88"/>
                      <a:pt x="266" y="93"/>
                    </a:cubicBezTo>
                    <a:cubicBezTo>
                      <a:pt x="266" y="93"/>
                      <a:pt x="266" y="94"/>
                      <a:pt x="266" y="9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45" name="Freeform 394"/>
              <p:cNvSpPr>
                <a:spLocks/>
              </p:cNvSpPr>
              <p:nvPr/>
            </p:nvSpPr>
            <p:spPr bwMode="auto">
              <a:xfrm>
                <a:off x="9038723" y="4010134"/>
                <a:ext cx="241036" cy="139266"/>
              </a:xfrm>
              <a:custGeom>
                <a:avLst/>
                <a:gdLst>
                  <a:gd name="T0" fmla="*/ 27 w 133"/>
                  <a:gd name="T1" fmla="*/ 77 h 77"/>
                  <a:gd name="T2" fmla="*/ 39 w 133"/>
                  <a:gd name="T3" fmla="*/ 49 h 77"/>
                  <a:gd name="T4" fmla="*/ 39 w 133"/>
                  <a:gd name="T5" fmla="*/ 77 h 77"/>
                  <a:gd name="T6" fmla="*/ 91 w 133"/>
                  <a:gd name="T7" fmla="*/ 77 h 77"/>
                  <a:gd name="T8" fmla="*/ 91 w 133"/>
                  <a:gd name="T9" fmla="*/ 49 h 77"/>
                  <a:gd name="T10" fmla="*/ 103 w 133"/>
                  <a:gd name="T11" fmla="*/ 77 h 77"/>
                  <a:gd name="T12" fmla="*/ 125 w 133"/>
                  <a:gd name="T13" fmla="*/ 77 h 77"/>
                  <a:gd name="T14" fmla="*/ 133 w 133"/>
                  <a:gd name="T15" fmla="*/ 77 h 77"/>
                  <a:gd name="T16" fmla="*/ 67 w 133"/>
                  <a:gd name="T17" fmla="*/ 0 h 77"/>
                  <a:gd name="T18" fmla="*/ 0 w 133"/>
                  <a:gd name="T19" fmla="*/ 77 h 77"/>
                  <a:gd name="T20" fmla="*/ 8 w 133"/>
                  <a:gd name="T21" fmla="*/ 77 h 77"/>
                  <a:gd name="T22" fmla="*/ 27 w 133"/>
                  <a:gd name="T2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7">
                    <a:moveTo>
                      <a:pt x="27" y="77"/>
                    </a:moveTo>
                    <a:cubicBezTo>
                      <a:pt x="39" y="49"/>
                      <a:pt x="39" y="49"/>
                      <a:pt x="39" y="49"/>
                    </a:cubicBezTo>
                    <a:cubicBezTo>
                      <a:pt x="39" y="77"/>
                      <a:pt x="39" y="77"/>
                      <a:pt x="39" y="77"/>
                    </a:cubicBezTo>
                    <a:cubicBezTo>
                      <a:pt x="91" y="77"/>
                      <a:pt x="91" y="77"/>
                      <a:pt x="91" y="77"/>
                    </a:cubicBezTo>
                    <a:cubicBezTo>
                      <a:pt x="91" y="49"/>
                      <a:pt x="91" y="49"/>
                      <a:pt x="91" y="49"/>
                    </a:cubicBezTo>
                    <a:cubicBezTo>
                      <a:pt x="103" y="77"/>
                      <a:pt x="103" y="77"/>
                      <a:pt x="103" y="77"/>
                    </a:cubicBezTo>
                    <a:cubicBezTo>
                      <a:pt x="125" y="77"/>
                      <a:pt x="125" y="77"/>
                      <a:pt x="125" y="77"/>
                    </a:cubicBezTo>
                    <a:cubicBezTo>
                      <a:pt x="133" y="77"/>
                      <a:pt x="133" y="77"/>
                      <a:pt x="133" y="77"/>
                    </a:cubicBezTo>
                    <a:cubicBezTo>
                      <a:pt x="133" y="34"/>
                      <a:pt x="103" y="0"/>
                      <a:pt x="67" y="0"/>
                    </a:cubicBezTo>
                    <a:cubicBezTo>
                      <a:pt x="30" y="0"/>
                      <a:pt x="0" y="34"/>
                      <a:pt x="0" y="77"/>
                    </a:cubicBezTo>
                    <a:cubicBezTo>
                      <a:pt x="8" y="77"/>
                      <a:pt x="8" y="77"/>
                      <a:pt x="8" y="77"/>
                    </a:cubicBezTo>
                    <a:lnTo>
                      <a:pt x="27" y="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46" name="Freeform 395"/>
              <p:cNvSpPr>
                <a:spLocks/>
              </p:cNvSpPr>
              <p:nvPr/>
            </p:nvSpPr>
            <p:spPr bwMode="auto">
              <a:xfrm>
                <a:off x="9050309" y="4164703"/>
                <a:ext cx="208133" cy="104833"/>
              </a:xfrm>
              <a:custGeom>
                <a:avLst/>
                <a:gdLst>
                  <a:gd name="T0" fmla="*/ 58 w 115"/>
                  <a:gd name="T1" fmla="*/ 58 h 58"/>
                  <a:gd name="T2" fmla="*/ 115 w 115"/>
                  <a:gd name="T3" fmla="*/ 0 h 58"/>
                  <a:gd name="T4" fmla="*/ 0 w 115"/>
                  <a:gd name="T5" fmla="*/ 0 h 58"/>
                  <a:gd name="T6" fmla="*/ 58 w 115"/>
                  <a:gd name="T7" fmla="*/ 58 h 58"/>
                </a:gdLst>
                <a:ahLst/>
                <a:cxnLst>
                  <a:cxn ang="0">
                    <a:pos x="T0" y="T1"/>
                  </a:cxn>
                  <a:cxn ang="0">
                    <a:pos x="T2" y="T3"/>
                  </a:cxn>
                  <a:cxn ang="0">
                    <a:pos x="T4" y="T5"/>
                  </a:cxn>
                  <a:cxn ang="0">
                    <a:pos x="T6" y="T7"/>
                  </a:cxn>
                </a:cxnLst>
                <a:rect l="0" t="0" r="r" b="b"/>
                <a:pathLst>
                  <a:path w="115" h="58">
                    <a:moveTo>
                      <a:pt x="58" y="58"/>
                    </a:moveTo>
                    <a:cubicBezTo>
                      <a:pt x="87" y="58"/>
                      <a:pt x="111" y="33"/>
                      <a:pt x="115" y="0"/>
                    </a:cubicBezTo>
                    <a:cubicBezTo>
                      <a:pt x="0" y="0"/>
                      <a:pt x="0" y="0"/>
                      <a:pt x="0" y="0"/>
                    </a:cubicBezTo>
                    <a:cubicBezTo>
                      <a:pt x="4" y="33"/>
                      <a:pt x="28" y="58"/>
                      <a:pt x="58" y="5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grpSp>
      </p:grpSp>
      <p:grpSp>
        <p:nvGrpSpPr>
          <p:cNvPr id="50" name="组合 49"/>
          <p:cNvGrpSpPr/>
          <p:nvPr/>
        </p:nvGrpSpPr>
        <p:grpSpPr>
          <a:xfrm>
            <a:off x="4701715" y="2675560"/>
            <a:ext cx="1711673" cy="1420442"/>
            <a:chOff x="6270572" y="2040796"/>
            <a:chExt cx="2282825" cy="2273300"/>
          </a:xfrm>
        </p:grpSpPr>
        <p:sp>
          <p:nvSpPr>
            <p:cNvPr id="51" name="Freeform 10"/>
            <p:cNvSpPr>
              <a:spLocks/>
            </p:cNvSpPr>
            <p:nvPr/>
          </p:nvSpPr>
          <p:spPr bwMode="auto">
            <a:xfrm>
              <a:off x="6270572" y="2040796"/>
              <a:ext cx="2282825" cy="2273300"/>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rgbClr val="FFB400"/>
            </a:solidFill>
            <a:ln>
              <a:noFill/>
            </a:ln>
          </p:spPr>
          <p:txBody>
            <a:bodyPr vert="horz" wrap="square" lIns="68562" tIns="34281" rIns="68562" bIns="34281" numCol="1" anchor="t" anchorCtr="0" compatLnSpc="1">
              <a:prstTxWarp prst="textNoShape">
                <a:avLst/>
              </a:prstTxWarp>
            </a:bodyPr>
            <a:lstStyle/>
            <a:p>
              <a:pPr defTabSz="685577"/>
              <a:endParaRPr lang="zh-CN" altLang="en-US" sz="1349">
                <a:solidFill>
                  <a:prstClr val="black"/>
                </a:solidFill>
              </a:endParaRPr>
            </a:p>
          </p:txBody>
        </p:sp>
        <p:sp>
          <p:nvSpPr>
            <p:cNvPr id="52" name="圆角矩形 51"/>
            <p:cNvSpPr/>
            <p:nvPr/>
          </p:nvSpPr>
          <p:spPr>
            <a:xfrm rot="2700000">
              <a:off x="6713212" y="2478674"/>
              <a:ext cx="1397544" cy="1397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solidFill>
                  <a:prstClr val="white"/>
                </a:solidFill>
              </a:endParaRPr>
            </a:p>
          </p:txBody>
        </p:sp>
        <p:sp>
          <p:nvSpPr>
            <p:cNvPr id="53" name="文本框 32"/>
            <p:cNvSpPr txBox="1"/>
            <p:nvPr/>
          </p:nvSpPr>
          <p:spPr>
            <a:xfrm>
              <a:off x="6782971" y="3378465"/>
              <a:ext cx="1169855" cy="480052"/>
            </a:xfrm>
            <a:prstGeom prst="rect">
              <a:avLst/>
            </a:prstGeom>
            <a:noFill/>
          </p:spPr>
          <p:txBody>
            <a:bodyPr wrap="none" rtlCol="0">
              <a:spAutoFit/>
            </a:bodyPr>
            <a:lstStyle>
              <a:defPPr>
                <a:defRPr lang="zh-CN"/>
              </a:defPPr>
              <a:lvl1pPr defTabSz="914377">
                <a:defRPr>
                  <a:solidFill>
                    <a:schemeClr val="tx1">
                      <a:lumMod val="65000"/>
                      <a:lumOff val="35000"/>
                    </a:schemeClr>
                  </a:solidFill>
                  <a:latin typeface="微软雅黑" panose="020B0503020204020204" pitchFamily="34" charset="-122"/>
                  <a:ea typeface="微软雅黑" panose="020B0503020204020204" pitchFamily="34" charset="-122"/>
                  <a:cs typeface="Aharoni" panose="02010803020104030203" pitchFamily="2" charset="-79"/>
                </a:defRPr>
              </a:lvl1pPr>
            </a:lstStyle>
            <a:p>
              <a:r>
                <a:rPr lang="zh-CN" altLang="en-US" sz="1349" b="1" dirty="0">
                  <a:solidFill>
                    <a:srgbClr val="000000"/>
                  </a:solidFill>
                </a:rPr>
                <a:t>校友访客</a:t>
              </a:r>
            </a:p>
          </p:txBody>
        </p:sp>
        <p:grpSp>
          <p:nvGrpSpPr>
            <p:cNvPr id="54" name="组合 53"/>
            <p:cNvGrpSpPr/>
            <p:nvPr/>
          </p:nvGrpSpPr>
          <p:grpSpPr>
            <a:xfrm>
              <a:off x="7050512" y="2734139"/>
              <a:ext cx="624913" cy="638686"/>
              <a:chOff x="7050512" y="2734139"/>
              <a:chExt cx="624913" cy="638686"/>
            </a:xfrm>
            <a:solidFill>
              <a:srgbClr val="4A1A25"/>
            </a:solidFill>
          </p:grpSpPr>
          <p:sp>
            <p:nvSpPr>
              <p:cNvPr id="55" name="Freeform 587"/>
              <p:cNvSpPr>
                <a:spLocks/>
              </p:cNvSpPr>
              <p:nvPr/>
            </p:nvSpPr>
            <p:spPr bwMode="auto">
              <a:xfrm>
                <a:off x="7345753" y="2965685"/>
                <a:ext cx="329672" cy="295241"/>
              </a:xfrm>
              <a:custGeom>
                <a:avLst/>
                <a:gdLst>
                  <a:gd name="T0" fmla="*/ 141 w 162"/>
                  <a:gd name="T1" fmla="*/ 17 h 145"/>
                  <a:gd name="T2" fmla="*/ 105 w 162"/>
                  <a:gd name="T3" fmla="*/ 0 h 145"/>
                  <a:gd name="T4" fmla="*/ 81 w 162"/>
                  <a:gd name="T5" fmla="*/ 9 h 145"/>
                  <a:gd name="T6" fmla="*/ 57 w 162"/>
                  <a:gd name="T7" fmla="*/ 0 h 145"/>
                  <a:gd name="T8" fmla="*/ 0 w 162"/>
                  <a:gd name="T9" fmla="*/ 56 h 145"/>
                  <a:gd name="T10" fmla="*/ 0 w 162"/>
                  <a:gd name="T11" fmla="*/ 59 h 145"/>
                  <a:gd name="T12" fmla="*/ 30 w 162"/>
                  <a:gd name="T13" fmla="*/ 109 h 145"/>
                  <a:gd name="T14" fmla="*/ 30 w 162"/>
                  <a:gd name="T15" fmla="*/ 140 h 145"/>
                  <a:gd name="T16" fmla="*/ 73 w 162"/>
                  <a:gd name="T17" fmla="*/ 145 h 145"/>
                  <a:gd name="T18" fmla="*/ 88 w 162"/>
                  <a:gd name="T19" fmla="*/ 145 h 145"/>
                  <a:gd name="T20" fmla="*/ 162 w 162"/>
                  <a:gd name="T21" fmla="*/ 118 h 145"/>
                  <a:gd name="T22" fmla="*/ 162 w 162"/>
                  <a:gd name="T23" fmla="*/ 56 h 145"/>
                  <a:gd name="T24" fmla="*/ 141 w 162"/>
                  <a:gd name="T25" fmla="*/ 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45">
                    <a:moveTo>
                      <a:pt x="141" y="17"/>
                    </a:moveTo>
                    <a:cubicBezTo>
                      <a:pt x="130" y="8"/>
                      <a:pt x="116" y="3"/>
                      <a:pt x="105" y="0"/>
                    </a:cubicBezTo>
                    <a:cubicBezTo>
                      <a:pt x="81" y="9"/>
                      <a:pt x="81" y="9"/>
                      <a:pt x="81" y="9"/>
                    </a:cubicBezTo>
                    <a:cubicBezTo>
                      <a:pt x="57" y="0"/>
                      <a:pt x="57" y="0"/>
                      <a:pt x="57" y="0"/>
                    </a:cubicBezTo>
                    <a:cubicBezTo>
                      <a:pt x="35" y="5"/>
                      <a:pt x="0" y="20"/>
                      <a:pt x="0" y="56"/>
                    </a:cubicBezTo>
                    <a:cubicBezTo>
                      <a:pt x="0" y="57"/>
                      <a:pt x="0" y="58"/>
                      <a:pt x="0" y="59"/>
                    </a:cubicBezTo>
                    <a:cubicBezTo>
                      <a:pt x="16" y="69"/>
                      <a:pt x="30" y="85"/>
                      <a:pt x="30" y="109"/>
                    </a:cubicBezTo>
                    <a:cubicBezTo>
                      <a:pt x="30" y="121"/>
                      <a:pt x="30" y="132"/>
                      <a:pt x="30" y="140"/>
                    </a:cubicBezTo>
                    <a:cubicBezTo>
                      <a:pt x="40" y="143"/>
                      <a:pt x="54" y="145"/>
                      <a:pt x="73" y="145"/>
                    </a:cubicBezTo>
                    <a:cubicBezTo>
                      <a:pt x="88" y="145"/>
                      <a:pt x="88" y="145"/>
                      <a:pt x="88" y="145"/>
                    </a:cubicBezTo>
                    <a:cubicBezTo>
                      <a:pt x="160" y="145"/>
                      <a:pt x="162" y="118"/>
                      <a:pt x="162" y="118"/>
                    </a:cubicBezTo>
                    <a:cubicBezTo>
                      <a:pt x="162" y="118"/>
                      <a:pt x="162" y="109"/>
                      <a:pt x="162" y="56"/>
                    </a:cubicBezTo>
                    <a:cubicBezTo>
                      <a:pt x="162" y="38"/>
                      <a:pt x="153" y="26"/>
                      <a:pt x="141" y="17"/>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56" name="Oval 588"/>
              <p:cNvSpPr>
                <a:spLocks noChangeArrowheads="1"/>
              </p:cNvSpPr>
              <p:nvPr/>
            </p:nvSpPr>
            <p:spPr bwMode="auto">
              <a:xfrm>
                <a:off x="7426664" y="2734139"/>
                <a:ext cx="166987" cy="192810"/>
              </a:xfrm>
              <a:prstGeom prst="ellipse">
                <a:avLst/>
              </a:pr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57" name="Freeform 589"/>
              <p:cNvSpPr>
                <a:spLocks/>
              </p:cNvSpPr>
              <p:nvPr/>
            </p:nvSpPr>
            <p:spPr bwMode="auto">
              <a:xfrm>
                <a:off x="7050512" y="3075861"/>
                <a:ext cx="329672" cy="296964"/>
              </a:xfrm>
              <a:custGeom>
                <a:avLst/>
                <a:gdLst>
                  <a:gd name="T0" fmla="*/ 145 w 162"/>
                  <a:gd name="T1" fmla="*/ 20 h 146"/>
                  <a:gd name="T2" fmla="*/ 132 w 162"/>
                  <a:gd name="T3" fmla="*/ 11 h 146"/>
                  <a:gd name="T4" fmla="*/ 105 w 162"/>
                  <a:gd name="T5" fmla="*/ 0 h 146"/>
                  <a:gd name="T6" fmla="*/ 81 w 162"/>
                  <a:gd name="T7" fmla="*/ 9 h 146"/>
                  <a:gd name="T8" fmla="*/ 57 w 162"/>
                  <a:gd name="T9" fmla="*/ 0 h 146"/>
                  <a:gd name="T10" fmla="*/ 34 w 162"/>
                  <a:gd name="T11" fmla="*/ 9 h 146"/>
                  <a:gd name="T12" fmla="*/ 21 w 162"/>
                  <a:gd name="T13" fmla="*/ 17 h 146"/>
                  <a:gd name="T14" fmla="*/ 0 w 162"/>
                  <a:gd name="T15" fmla="*/ 57 h 146"/>
                  <a:gd name="T16" fmla="*/ 0 w 162"/>
                  <a:gd name="T17" fmla="*/ 82 h 146"/>
                  <a:gd name="T18" fmla="*/ 0 w 162"/>
                  <a:gd name="T19" fmla="*/ 96 h 146"/>
                  <a:gd name="T20" fmla="*/ 0 w 162"/>
                  <a:gd name="T21" fmla="*/ 119 h 146"/>
                  <a:gd name="T22" fmla="*/ 74 w 162"/>
                  <a:gd name="T23" fmla="*/ 146 h 146"/>
                  <a:gd name="T24" fmla="*/ 88 w 162"/>
                  <a:gd name="T25" fmla="*/ 146 h 146"/>
                  <a:gd name="T26" fmla="*/ 162 w 162"/>
                  <a:gd name="T27" fmla="*/ 119 h 146"/>
                  <a:gd name="T28" fmla="*/ 162 w 162"/>
                  <a:gd name="T29" fmla="*/ 96 h 146"/>
                  <a:gd name="T30" fmla="*/ 162 w 162"/>
                  <a:gd name="T31" fmla="*/ 82 h 146"/>
                  <a:gd name="T32" fmla="*/ 162 w 162"/>
                  <a:gd name="T33" fmla="*/ 57 h 146"/>
                  <a:gd name="T34" fmla="*/ 145 w 162"/>
                  <a:gd name="T35"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146">
                    <a:moveTo>
                      <a:pt x="145" y="20"/>
                    </a:moveTo>
                    <a:cubicBezTo>
                      <a:pt x="141" y="17"/>
                      <a:pt x="137" y="14"/>
                      <a:pt x="132" y="11"/>
                    </a:cubicBezTo>
                    <a:cubicBezTo>
                      <a:pt x="123" y="6"/>
                      <a:pt x="113" y="3"/>
                      <a:pt x="105" y="0"/>
                    </a:cubicBezTo>
                    <a:cubicBezTo>
                      <a:pt x="81" y="9"/>
                      <a:pt x="81" y="9"/>
                      <a:pt x="81" y="9"/>
                    </a:cubicBezTo>
                    <a:cubicBezTo>
                      <a:pt x="57" y="0"/>
                      <a:pt x="57" y="0"/>
                      <a:pt x="57" y="0"/>
                    </a:cubicBezTo>
                    <a:cubicBezTo>
                      <a:pt x="50" y="2"/>
                      <a:pt x="42" y="5"/>
                      <a:pt x="34" y="9"/>
                    </a:cubicBezTo>
                    <a:cubicBezTo>
                      <a:pt x="29" y="11"/>
                      <a:pt x="25" y="14"/>
                      <a:pt x="21" y="17"/>
                    </a:cubicBezTo>
                    <a:cubicBezTo>
                      <a:pt x="9" y="26"/>
                      <a:pt x="0" y="39"/>
                      <a:pt x="0" y="57"/>
                    </a:cubicBezTo>
                    <a:cubicBezTo>
                      <a:pt x="0" y="67"/>
                      <a:pt x="0" y="75"/>
                      <a:pt x="0" y="82"/>
                    </a:cubicBezTo>
                    <a:cubicBezTo>
                      <a:pt x="0" y="87"/>
                      <a:pt x="0" y="92"/>
                      <a:pt x="0" y="96"/>
                    </a:cubicBezTo>
                    <a:cubicBezTo>
                      <a:pt x="0" y="115"/>
                      <a:pt x="0" y="119"/>
                      <a:pt x="0" y="119"/>
                    </a:cubicBezTo>
                    <a:cubicBezTo>
                      <a:pt x="0" y="119"/>
                      <a:pt x="2" y="146"/>
                      <a:pt x="74" y="146"/>
                    </a:cubicBezTo>
                    <a:cubicBezTo>
                      <a:pt x="88" y="146"/>
                      <a:pt x="88" y="146"/>
                      <a:pt x="88" y="146"/>
                    </a:cubicBezTo>
                    <a:cubicBezTo>
                      <a:pt x="160" y="146"/>
                      <a:pt x="162" y="119"/>
                      <a:pt x="162" y="119"/>
                    </a:cubicBezTo>
                    <a:cubicBezTo>
                      <a:pt x="162" y="119"/>
                      <a:pt x="162" y="114"/>
                      <a:pt x="162" y="96"/>
                    </a:cubicBezTo>
                    <a:cubicBezTo>
                      <a:pt x="162" y="92"/>
                      <a:pt x="162" y="87"/>
                      <a:pt x="162" y="82"/>
                    </a:cubicBezTo>
                    <a:cubicBezTo>
                      <a:pt x="162" y="75"/>
                      <a:pt x="162" y="67"/>
                      <a:pt x="162" y="57"/>
                    </a:cubicBezTo>
                    <a:cubicBezTo>
                      <a:pt x="162" y="41"/>
                      <a:pt x="155" y="29"/>
                      <a:pt x="145" y="20"/>
                    </a:cubicBezTo>
                    <a:close/>
                  </a:path>
                </a:pathLst>
              </a:cu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sp>
            <p:nvSpPr>
              <p:cNvPr id="58" name="Oval 590"/>
              <p:cNvSpPr>
                <a:spLocks noChangeArrowheads="1"/>
              </p:cNvSpPr>
              <p:nvPr/>
            </p:nvSpPr>
            <p:spPr bwMode="auto">
              <a:xfrm>
                <a:off x="7132286" y="2846038"/>
                <a:ext cx="166127" cy="192810"/>
              </a:xfrm>
              <a:prstGeom prst="ellipse">
                <a:avLst/>
              </a:prstGeom>
              <a:grpFill/>
              <a:ln>
                <a:noFill/>
              </a:ln>
              <a:extLst/>
            </p:spPr>
            <p:txBody>
              <a:bodyPr vert="horz" wrap="square" lIns="51422" tIns="25711" rIns="51422" bIns="25711" numCol="1" anchor="t" anchorCtr="0" compatLnSpc="1">
                <a:prstTxWarp prst="textNoShape">
                  <a:avLst/>
                </a:prstTxWarp>
              </a:bodyPr>
              <a:lstStyle/>
              <a:p>
                <a:pPr defTabSz="514196"/>
                <a:endParaRPr lang="zh-CN" altLang="en-US" sz="1013">
                  <a:solidFill>
                    <a:prstClr val="black"/>
                  </a:solidFill>
                </a:endParaRPr>
              </a:p>
            </p:txBody>
          </p:sp>
        </p:grpSp>
      </p:grpSp>
      <p:sp>
        <p:nvSpPr>
          <p:cNvPr id="59" name="矩形 58"/>
          <p:cNvSpPr/>
          <p:nvPr/>
        </p:nvSpPr>
        <p:spPr>
          <a:xfrm>
            <a:off x="7233295" y="4554384"/>
            <a:ext cx="1886573" cy="922817"/>
          </a:xfrm>
          <a:prstGeom prst="rect">
            <a:avLst/>
          </a:prstGeom>
        </p:spPr>
        <p:txBody>
          <a:bodyPr wrap="square">
            <a:spAutoFit/>
          </a:bodyPr>
          <a:lstStyle/>
          <a:p>
            <a:pPr marL="214248" indent="-214248">
              <a:buFont typeface="Wingdings" panose="05000000000000000000" pitchFamily="2" charset="2"/>
              <a:buChar char="n"/>
            </a:pPr>
            <a:r>
              <a:rPr lang="en-US" altLang="zh-CN" sz="1349" dirty="0">
                <a:latin typeface="微软雅黑" panose="020B0503020204020204" pitchFamily="34" charset="-122"/>
                <a:ea typeface="微软雅黑" panose="020B0503020204020204" pitchFamily="34" charset="-122"/>
              </a:rPr>
              <a:t>IT</a:t>
            </a:r>
            <a:r>
              <a:rPr lang="zh-CN" altLang="en-US" sz="1349" dirty="0">
                <a:latin typeface="微软雅黑" panose="020B0503020204020204" pitchFamily="34" charset="-122"/>
                <a:ea typeface="微软雅黑" panose="020B0503020204020204" pitchFamily="34" charset="-122"/>
              </a:rPr>
              <a:t>运维平台动态监控</a:t>
            </a:r>
            <a:endParaRPr lang="en-US" altLang="zh-CN" sz="1349" dirty="0">
              <a:latin typeface="微软雅黑" panose="020B0503020204020204" pitchFamily="34" charset="-122"/>
              <a:ea typeface="微软雅黑" panose="020B0503020204020204" pitchFamily="34" charset="-122"/>
            </a:endParaRPr>
          </a:p>
          <a:p>
            <a:pPr marL="214248" indent="-214248">
              <a:buFont typeface="Wingdings" panose="05000000000000000000" pitchFamily="2" charset="2"/>
              <a:buChar char="n"/>
            </a:pPr>
            <a:r>
              <a:rPr lang="zh-CN" altLang="en-US" sz="1349" dirty="0">
                <a:latin typeface="微软雅黑" panose="020B0503020204020204" pitchFamily="34" charset="-122"/>
                <a:ea typeface="微软雅黑" panose="020B0503020204020204" pitchFamily="34" charset="-122"/>
              </a:rPr>
              <a:t>应急预案处理告警信息</a:t>
            </a:r>
            <a:endParaRPr lang="en-US" altLang="zh-CN" sz="1349" dirty="0">
              <a:latin typeface="微软雅黑" panose="020B0503020204020204" pitchFamily="34" charset="-122"/>
              <a:ea typeface="微软雅黑" panose="020B0503020204020204" pitchFamily="34" charset="-122"/>
            </a:endParaRPr>
          </a:p>
        </p:txBody>
      </p:sp>
      <p:sp>
        <p:nvSpPr>
          <p:cNvPr id="65" name="Rectangle 2"/>
          <p:cNvSpPr txBox="1">
            <a:spLocks noChangeArrowheads="1"/>
          </p:cNvSpPr>
          <p:nvPr/>
        </p:nvSpPr>
        <p:spPr>
          <a:xfrm>
            <a:off x="881960" y="1221040"/>
            <a:ext cx="6684809" cy="507831"/>
          </a:xfrm>
          <a:prstGeom prst="rect">
            <a:avLst/>
          </a:prstGeom>
        </p:spPr>
        <p:txBody>
          <a:bodyPr wrap="square">
            <a:spAutoFit/>
          </a:bodyPr>
          <a:lstStyle>
            <a:defPPr>
              <a:defRPr lang="zh-CN"/>
            </a:defPPr>
            <a:lvl1pPr marL="342900" indent="-342900">
              <a:lnSpc>
                <a:spcPct val="150000"/>
              </a:lnSpc>
              <a:buFont typeface="Wingdings" charset="2"/>
              <a:buChar char="n"/>
              <a:defRPr sz="2000">
                <a:solidFill>
                  <a:srgbClr val="571415"/>
                </a:solidFill>
                <a:latin typeface="微软雅黑" pitchFamily="34" charset="-122"/>
                <a:ea typeface="微软雅黑" pitchFamily="34" charset="-122"/>
              </a:defRPr>
            </a:lvl1pPr>
          </a:lstStyle>
          <a:p>
            <a:r>
              <a:rPr lang="zh-CN" altLang="en-US" sz="1800" dirty="0"/>
              <a:t>实现不同角色的应用</a:t>
            </a:r>
          </a:p>
        </p:txBody>
      </p:sp>
      <p:sp>
        <p:nvSpPr>
          <p:cNvPr id="40" name="标题 39"/>
          <p:cNvSpPr>
            <a:spLocks noGrp="1"/>
          </p:cNvSpPr>
          <p:nvPr>
            <p:ph type="title"/>
          </p:nvPr>
        </p:nvSpPr>
        <p:spPr/>
        <p:txBody>
          <a:bodyPr/>
          <a:lstStyle/>
          <a:p>
            <a:r>
              <a:rPr lang="zh-CN" altLang="en-US" dirty="0"/>
              <a:t>四</a:t>
            </a:r>
            <a:r>
              <a:rPr lang="zh-CN" altLang="en-US" dirty="0" smtClean="0"/>
              <a:t>、体系建设</a:t>
            </a:r>
            <a:endParaRPr lang="zh-CN" altLang="en-US" dirty="0"/>
          </a:p>
        </p:txBody>
      </p:sp>
      <p:sp>
        <p:nvSpPr>
          <p:cNvPr id="62" name="TextBox 6"/>
          <p:cNvSpPr txBox="1"/>
          <p:nvPr/>
        </p:nvSpPr>
        <p:spPr>
          <a:xfrm>
            <a:off x="764735" y="757398"/>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五）建设平台，形成智能校园</a:t>
            </a:r>
            <a:endParaRPr lang="en-US" altLang="zh-CN" sz="2000" dirty="0"/>
          </a:p>
        </p:txBody>
      </p:sp>
    </p:spTree>
    <p:extLst>
      <p:ext uri="{BB962C8B-B14F-4D97-AF65-F5344CB8AC3E}">
        <p14:creationId xmlns:p14="http://schemas.microsoft.com/office/powerpoint/2010/main" xmlns="" val="42224855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50"/>
                                        <p:tgtEl>
                                          <p:spTgt spid="3"/>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250"/>
                                        <p:tgtEl>
                                          <p:spTgt spid="27"/>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250"/>
                                        <p:tgtEl>
                                          <p:spTgt spid="39"/>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250"/>
                                        <p:tgtEl>
                                          <p:spTgt spid="4"/>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250"/>
                                        <p:tgtEl>
                                          <p:spTgt spid="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down)">
                                      <p:cBhvr>
                                        <p:cTn id="31" dur="250"/>
                                        <p:tgtEl>
                                          <p:spTgt spid="50"/>
                                        </p:tgtEl>
                                      </p:cBhvr>
                                    </p:animEffect>
                                  </p:childTnLst>
                                </p:cTn>
                              </p:par>
                            </p:childTnLst>
                          </p:cTn>
                        </p:par>
                        <p:par>
                          <p:cTn id="32" fill="hold">
                            <p:stCondLst>
                              <p:cond delay="1750"/>
                            </p:stCondLst>
                            <p:childTnLst>
                              <p:par>
                                <p:cTn id="33" presetID="22" presetClass="entr" presetSubtype="4"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250"/>
                                        <p:tgtEl>
                                          <p:spTgt spid="38"/>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250"/>
                                        <p:tgtEl>
                                          <p:spTgt spid="41"/>
                                        </p:tgtEl>
                                      </p:cBhvr>
                                    </p:animEffect>
                                  </p:childTnLst>
                                </p:cTn>
                              </p:par>
                            </p:childTnLst>
                          </p:cTn>
                        </p:par>
                        <p:par>
                          <p:cTn id="40" fill="hold">
                            <p:stCondLst>
                              <p:cond delay="2250"/>
                            </p:stCondLst>
                            <p:childTnLst>
                              <p:par>
                                <p:cTn id="41" presetID="22" presetClass="entr" presetSubtype="4"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down)">
                                      <p:cBhvr>
                                        <p:cTn id="43" dur="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8" grpId="0"/>
      <p:bldP spid="39" grpId="0"/>
      <p:bldP spid="5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 y="1257000"/>
            <a:ext cx="9136397" cy="44300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557332" y="1398053"/>
            <a:ext cx="8192971" cy="923330"/>
          </a:xfrm>
          <a:prstGeom prst="rect">
            <a:avLst/>
          </a:prstGeom>
        </p:spPr>
        <p:txBody>
          <a:bodyPr wrap="square">
            <a:spAutoFit/>
          </a:bodyPr>
          <a:lstStyle>
            <a:defPPr>
              <a:defRPr lang="zh-CN"/>
            </a:defPPr>
            <a:lvl1pPr marL="342900" indent="-342900">
              <a:lnSpc>
                <a:spcPct val="150000"/>
              </a:lnSpc>
              <a:buFont typeface="Wingdings" charset="2"/>
              <a:buChar char="n"/>
              <a:defRPr sz="2000">
                <a:solidFill>
                  <a:srgbClr val="571415"/>
                </a:solidFill>
                <a:latin typeface="微软雅黑" pitchFamily="34" charset="-122"/>
                <a:ea typeface="微软雅黑" pitchFamily="34" charset="-122"/>
              </a:defRPr>
            </a:lvl1pPr>
          </a:lstStyle>
          <a:p>
            <a:r>
              <a:rPr lang="zh-CN" altLang="en-US" sz="1800" dirty="0"/>
              <a:t>建立面向管理等的信息化系统，将学院各项工作与信息平台结合，实现过程数据实时采集</a:t>
            </a:r>
          </a:p>
        </p:txBody>
      </p:sp>
      <p:grpSp>
        <p:nvGrpSpPr>
          <p:cNvPr id="4" name="组合 36"/>
          <p:cNvGrpSpPr/>
          <p:nvPr/>
        </p:nvGrpSpPr>
        <p:grpSpPr>
          <a:xfrm>
            <a:off x="392013" y="2505068"/>
            <a:ext cx="1215087" cy="2448739"/>
            <a:chOff x="139700" y="3322613"/>
            <a:chExt cx="1215087" cy="2938487"/>
          </a:xfrm>
        </p:grpSpPr>
        <p:sp>
          <p:nvSpPr>
            <p:cNvPr id="28" name="圆角矩形 27"/>
            <p:cNvSpPr/>
            <p:nvPr/>
          </p:nvSpPr>
          <p:spPr>
            <a:xfrm>
              <a:off x="139700" y="3660572"/>
              <a:ext cx="1215087" cy="2600528"/>
            </a:xfrm>
            <a:prstGeom prst="roundRect">
              <a:avLst>
                <a:gd name="adj" fmla="val 6481"/>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315243" y="4071348"/>
              <a:ext cx="864000" cy="540000"/>
            </a:xfrm>
            <a:custGeom>
              <a:avLst/>
              <a:gdLst>
                <a:gd name="connsiteX0" fmla="*/ 0 w 966362"/>
                <a:gd name="connsiteY0" fmla="*/ 0 h 822516"/>
                <a:gd name="connsiteX1" fmla="*/ 966362 w 966362"/>
                <a:gd name="connsiteY1" fmla="*/ 0 h 822516"/>
                <a:gd name="connsiteX2" fmla="*/ 966362 w 966362"/>
                <a:gd name="connsiteY2" fmla="*/ 822516 h 822516"/>
                <a:gd name="connsiteX3" fmla="*/ 0 w 966362"/>
                <a:gd name="connsiteY3" fmla="*/ 822516 h 822516"/>
                <a:gd name="connsiteX4" fmla="*/ 0 w 966362"/>
                <a:gd name="connsiteY4" fmla="*/ 0 h 82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362" h="822516">
                  <a:moveTo>
                    <a:pt x="0" y="0"/>
                  </a:moveTo>
                  <a:lnTo>
                    <a:pt x="966362" y="0"/>
                  </a:lnTo>
                  <a:lnTo>
                    <a:pt x="966362" y="822516"/>
                  </a:lnTo>
                  <a:lnTo>
                    <a:pt x="0" y="822516"/>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4618" tIns="99568" rIns="99568"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网上事务大厅</a:t>
              </a:r>
              <a:endParaRPr lang="zh-CN" altLang="en-US" sz="1400" kern="1200" dirty="0">
                <a:latin typeface="微软雅黑" panose="020B0503020204020204" pitchFamily="34" charset="-122"/>
                <a:ea typeface="微软雅黑" panose="020B0503020204020204" pitchFamily="34" charset="-122"/>
              </a:endParaRPr>
            </a:p>
          </p:txBody>
        </p:sp>
        <p:sp>
          <p:nvSpPr>
            <p:cNvPr id="9" name="任意多边形 8"/>
            <p:cNvSpPr/>
            <p:nvPr/>
          </p:nvSpPr>
          <p:spPr>
            <a:xfrm>
              <a:off x="315243" y="4787792"/>
              <a:ext cx="864000" cy="540000"/>
            </a:xfrm>
            <a:custGeom>
              <a:avLst/>
              <a:gdLst>
                <a:gd name="connsiteX0" fmla="*/ 0 w 950395"/>
                <a:gd name="connsiteY0" fmla="*/ 0 h 623439"/>
                <a:gd name="connsiteX1" fmla="*/ 950395 w 950395"/>
                <a:gd name="connsiteY1" fmla="*/ 0 h 623439"/>
                <a:gd name="connsiteX2" fmla="*/ 950395 w 950395"/>
                <a:gd name="connsiteY2" fmla="*/ 623439 h 623439"/>
                <a:gd name="connsiteX3" fmla="*/ 0 w 950395"/>
                <a:gd name="connsiteY3" fmla="*/ 623439 h 623439"/>
                <a:gd name="connsiteX4" fmla="*/ 0 w 950395"/>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395" h="623439">
                  <a:moveTo>
                    <a:pt x="0" y="0"/>
                  </a:moveTo>
                  <a:lnTo>
                    <a:pt x="950395" y="0"/>
                  </a:lnTo>
                  <a:lnTo>
                    <a:pt x="950395" y="623439"/>
                  </a:lnTo>
                  <a:lnTo>
                    <a:pt x="0" y="623439"/>
                  </a:lnTo>
                  <a:lnTo>
                    <a:pt x="0" y="0"/>
                  </a:lnTo>
                  <a:close/>
                </a:path>
              </a:pathLst>
            </a:custGeom>
          </p:spPr>
          <p:style>
            <a:lnRef idx="2">
              <a:schemeClr val="accent3">
                <a:tint val="40000"/>
                <a:alpha val="90000"/>
                <a:hueOff val="144939"/>
                <a:satOff val="7143"/>
                <a:lumOff val="127"/>
                <a:alphaOff val="0"/>
              </a:schemeClr>
            </a:lnRef>
            <a:fillRef idx="1">
              <a:schemeClr val="accent3">
                <a:tint val="40000"/>
                <a:alpha val="90000"/>
                <a:hueOff val="144939"/>
                <a:satOff val="7143"/>
                <a:lumOff val="127"/>
                <a:alphaOff val="0"/>
              </a:schemeClr>
            </a:fillRef>
            <a:effectRef idx="0">
              <a:schemeClr val="accent3">
                <a:tint val="40000"/>
                <a:alpha val="90000"/>
                <a:hueOff val="144939"/>
                <a:satOff val="7143"/>
                <a:lumOff val="127"/>
                <a:alphaOff val="0"/>
              </a:schemeClr>
            </a:effectRef>
            <a:fontRef idx="minor">
              <a:schemeClr val="dk1">
                <a:hueOff val="0"/>
                <a:satOff val="0"/>
                <a:lumOff val="0"/>
                <a:alphaOff val="0"/>
              </a:schemeClr>
            </a:fontRef>
          </p:style>
          <p:txBody>
            <a:bodyPr spcFirstLastPara="0" vert="horz" wrap="square" lIns="152063" tIns="99568" rIns="99568" bIns="99568" numCol="1" spcCol="1270" anchor="ctr" anchorCtr="0">
              <a:noAutofit/>
            </a:bodyPr>
            <a:lstStyle/>
            <a:p>
              <a:pPr lvl="0" algn="l" defTabSz="622300">
                <a:lnSpc>
                  <a:spcPct val="90000"/>
                </a:lnSpc>
                <a:spcBef>
                  <a:spcPct val="0"/>
                </a:spcBef>
                <a:spcAft>
                  <a:spcPct val="35000"/>
                </a:spcAft>
              </a:pPr>
              <a:r>
                <a:rPr lang="zh-CN" altLang="en-US" sz="1400" b="1" kern="1200" dirty="0" smtClean="0">
                  <a:solidFill>
                    <a:srgbClr val="C00000"/>
                  </a:solidFill>
                  <a:latin typeface="微软雅黑" panose="020B0503020204020204" pitchFamily="34" charset="-122"/>
                  <a:ea typeface="微软雅黑" panose="020B0503020204020204" pitchFamily="34" charset="-122"/>
                  <a:hlinkClick r:id="rId2"/>
                </a:rPr>
                <a:t>绩效考核系统</a:t>
              </a:r>
              <a:endParaRPr lang="zh-CN" altLang="en-US" sz="1400" b="1" kern="1200" dirty="0">
                <a:solidFill>
                  <a:srgbClr val="C00000"/>
                </a:solidFill>
                <a:latin typeface="微软雅黑" panose="020B0503020204020204" pitchFamily="34" charset="-122"/>
                <a:ea typeface="微软雅黑" panose="020B0503020204020204" pitchFamily="34" charset="-122"/>
              </a:endParaRPr>
            </a:p>
          </p:txBody>
        </p:sp>
        <p:sp>
          <p:nvSpPr>
            <p:cNvPr id="10" name="任意多边形 9"/>
            <p:cNvSpPr/>
            <p:nvPr/>
          </p:nvSpPr>
          <p:spPr>
            <a:xfrm>
              <a:off x="315243" y="5504237"/>
              <a:ext cx="864000" cy="540000"/>
            </a:xfrm>
            <a:custGeom>
              <a:avLst/>
              <a:gdLst>
                <a:gd name="connsiteX0" fmla="*/ 0 w 950395"/>
                <a:gd name="connsiteY0" fmla="*/ 0 h 623439"/>
                <a:gd name="connsiteX1" fmla="*/ 950395 w 950395"/>
                <a:gd name="connsiteY1" fmla="*/ 0 h 623439"/>
                <a:gd name="connsiteX2" fmla="*/ 950395 w 950395"/>
                <a:gd name="connsiteY2" fmla="*/ 623439 h 623439"/>
                <a:gd name="connsiteX3" fmla="*/ 0 w 950395"/>
                <a:gd name="connsiteY3" fmla="*/ 623439 h 623439"/>
                <a:gd name="connsiteX4" fmla="*/ 0 w 950395"/>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395" h="623439">
                  <a:moveTo>
                    <a:pt x="0" y="0"/>
                  </a:moveTo>
                  <a:lnTo>
                    <a:pt x="950395" y="0"/>
                  </a:lnTo>
                  <a:lnTo>
                    <a:pt x="950395" y="623439"/>
                  </a:lnTo>
                  <a:lnTo>
                    <a:pt x="0" y="623439"/>
                  </a:lnTo>
                  <a:lnTo>
                    <a:pt x="0" y="0"/>
                  </a:lnTo>
                  <a:close/>
                </a:path>
              </a:pathLst>
            </a:custGeom>
          </p:spPr>
          <p:style>
            <a:lnRef idx="2">
              <a:schemeClr val="accent3">
                <a:tint val="40000"/>
                <a:alpha val="90000"/>
                <a:hueOff val="289877"/>
                <a:satOff val="14286"/>
                <a:lumOff val="254"/>
                <a:alphaOff val="0"/>
              </a:schemeClr>
            </a:lnRef>
            <a:fillRef idx="1">
              <a:schemeClr val="accent3">
                <a:tint val="40000"/>
                <a:alpha val="90000"/>
                <a:hueOff val="289877"/>
                <a:satOff val="14286"/>
                <a:lumOff val="254"/>
                <a:alphaOff val="0"/>
              </a:schemeClr>
            </a:fillRef>
            <a:effectRef idx="0">
              <a:schemeClr val="accent3">
                <a:tint val="40000"/>
                <a:alpha val="90000"/>
                <a:hueOff val="289877"/>
                <a:satOff val="14286"/>
                <a:lumOff val="254"/>
                <a:alphaOff val="0"/>
              </a:schemeClr>
            </a:effectRef>
            <a:fontRef idx="minor">
              <a:schemeClr val="dk1">
                <a:hueOff val="0"/>
                <a:satOff val="0"/>
                <a:lumOff val="0"/>
                <a:alphaOff val="0"/>
              </a:schemeClr>
            </a:fontRef>
          </p:style>
          <p:txBody>
            <a:bodyPr spcFirstLastPara="0" vert="horz" wrap="square" lIns="152063" tIns="99568" rIns="99568"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管理系统</a:t>
              </a:r>
              <a:endParaRPr lang="zh-CN" altLang="en-US" sz="1400" kern="1200" dirty="0">
                <a:latin typeface="微软雅黑" panose="020B0503020204020204" pitchFamily="34" charset="-122"/>
                <a:ea typeface="微软雅黑" panose="020B0503020204020204" pitchFamily="34" charset="-122"/>
              </a:endParaRPr>
            </a:p>
          </p:txBody>
        </p:sp>
        <p:sp>
          <p:nvSpPr>
            <p:cNvPr id="11" name="任意多边形 10"/>
            <p:cNvSpPr/>
            <p:nvPr/>
          </p:nvSpPr>
          <p:spPr>
            <a:xfrm>
              <a:off x="282053" y="3322613"/>
              <a:ext cx="930380" cy="671695"/>
            </a:xfrm>
            <a:custGeom>
              <a:avLst/>
              <a:gdLst>
                <a:gd name="connsiteX0" fmla="*/ 0 w 930380"/>
                <a:gd name="connsiteY0" fmla="*/ 335848 h 671695"/>
                <a:gd name="connsiteX1" fmla="*/ 465190 w 930380"/>
                <a:gd name="connsiteY1" fmla="*/ 0 h 671695"/>
                <a:gd name="connsiteX2" fmla="*/ 930380 w 930380"/>
                <a:gd name="connsiteY2" fmla="*/ 335848 h 671695"/>
                <a:gd name="connsiteX3" fmla="*/ 465190 w 930380"/>
                <a:gd name="connsiteY3" fmla="*/ 671696 h 671695"/>
                <a:gd name="connsiteX4" fmla="*/ 0 w 930380"/>
                <a:gd name="connsiteY4" fmla="*/ 335848 h 671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380" h="671695">
                  <a:moveTo>
                    <a:pt x="0" y="335848"/>
                  </a:moveTo>
                  <a:cubicBezTo>
                    <a:pt x="0" y="150364"/>
                    <a:pt x="208273" y="0"/>
                    <a:pt x="465190" y="0"/>
                  </a:cubicBezTo>
                  <a:cubicBezTo>
                    <a:pt x="722107" y="0"/>
                    <a:pt x="930380" y="150364"/>
                    <a:pt x="930380" y="335848"/>
                  </a:cubicBezTo>
                  <a:cubicBezTo>
                    <a:pt x="930380" y="521332"/>
                    <a:pt x="722107" y="671696"/>
                    <a:pt x="465190" y="671696"/>
                  </a:cubicBezTo>
                  <a:cubicBezTo>
                    <a:pt x="208273" y="671696"/>
                    <a:pt x="0" y="521332"/>
                    <a:pt x="0" y="335848"/>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6251" tIns="98367" rIns="136251" bIns="98367"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管理信息化</a:t>
              </a:r>
              <a:endParaRPr lang="zh-CN" altLang="en-US" sz="1400" kern="1200" dirty="0">
                <a:latin typeface="微软雅黑" panose="020B0503020204020204" pitchFamily="34" charset="-122"/>
                <a:ea typeface="微软雅黑" panose="020B0503020204020204" pitchFamily="34" charset="-122"/>
              </a:endParaRPr>
            </a:p>
          </p:txBody>
        </p:sp>
      </p:grpSp>
      <p:grpSp>
        <p:nvGrpSpPr>
          <p:cNvPr id="7" name="组合 29"/>
          <p:cNvGrpSpPr/>
          <p:nvPr/>
        </p:nvGrpSpPr>
        <p:grpSpPr>
          <a:xfrm>
            <a:off x="2183812" y="2475658"/>
            <a:ext cx="1215087" cy="2478148"/>
            <a:chOff x="1702871" y="3310611"/>
            <a:chExt cx="1215087" cy="2973777"/>
          </a:xfrm>
        </p:grpSpPr>
        <p:sp>
          <p:nvSpPr>
            <p:cNvPr id="29" name="圆角矩形 28"/>
            <p:cNvSpPr/>
            <p:nvPr/>
          </p:nvSpPr>
          <p:spPr>
            <a:xfrm>
              <a:off x="1702871" y="3683860"/>
              <a:ext cx="1215087" cy="2600528"/>
            </a:xfrm>
            <a:prstGeom prst="roundRect">
              <a:avLst>
                <a:gd name="adj" fmla="val 6481"/>
              </a:avLst>
            </a:prstGeom>
            <a:solidFill>
              <a:srgbClr val="AD8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1806414" y="4122962"/>
              <a:ext cx="1008000" cy="540000"/>
            </a:xfrm>
            <a:custGeom>
              <a:avLst/>
              <a:gdLst>
                <a:gd name="connsiteX0" fmla="*/ 0 w 934692"/>
                <a:gd name="connsiteY0" fmla="*/ 0 h 789748"/>
                <a:gd name="connsiteX1" fmla="*/ 934692 w 934692"/>
                <a:gd name="connsiteY1" fmla="*/ 0 h 789748"/>
                <a:gd name="connsiteX2" fmla="*/ 934692 w 934692"/>
                <a:gd name="connsiteY2" fmla="*/ 789748 h 789748"/>
                <a:gd name="connsiteX3" fmla="*/ 0 w 934692"/>
                <a:gd name="connsiteY3" fmla="*/ 789748 h 789748"/>
                <a:gd name="connsiteX4" fmla="*/ 0 w 934692"/>
                <a:gd name="connsiteY4" fmla="*/ 0 h 78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789748">
                  <a:moveTo>
                    <a:pt x="0" y="0"/>
                  </a:moveTo>
                  <a:lnTo>
                    <a:pt x="934692" y="0"/>
                  </a:lnTo>
                  <a:lnTo>
                    <a:pt x="934692" y="789748"/>
                  </a:lnTo>
                  <a:lnTo>
                    <a:pt x="0" y="789748"/>
                  </a:lnTo>
                  <a:lnTo>
                    <a:pt x="0" y="0"/>
                  </a:lnTo>
                  <a:close/>
                </a:path>
              </a:pathLst>
            </a:custGeom>
          </p:spPr>
          <p:style>
            <a:lnRef idx="2">
              <a:schemeClr val="accent3">
                <a:tint val="40000"/>
                <a:alpha val="90000"/>
                <a:hueOff val="434816"/>
                <a:satOff val="21429"/>
                <a:lumOff val="381"/>
                <a:alphaOff val="0"/>
              </a:schemeClr>
            </a:lnRef>
            <a:fillRef idx="1">
              <a:schemeClr val="accent3">
                <a:tint val="40000"/>
                <a:alpha val="90000"/>
                <a:hueOff val="434816"/>
                <a:satOff val="21429"/>
                <a:lumOff val="381"/>
                <a:alphaOff val="0"/>
              </a:schemeClr>
            </a:fillRef>
            <a:effectRef idx="0">
              <a:schemeClr val="accent3">
                <a:tint val="40000"/>
                <a:alpha val="90000"/>
                <a:hueOff val="434816"/>
                <a:satOff val="21429"/>
                <a:lumOff val="381"/>
                <a:alphaOff val="0"/>
              </a:schemeClr>
            </a:effectRef>
            <a:fontRef idx="minor">
              <a:schemeClr val="dk1">
                <a:hueOff val="0"/>
                <a:satOff val="0"/>
                <a:lumOff val="0"/>
                <a:alphaOff val="0"/>
              </a:schemeClr>
            </a:fontRef>
          </p:style>
          <p:txBody>
            <a:bodyPr spcFirstLastPara="0" vert="horz" wrap="square" lIns="149550" tIns="99568" rIns="99569" bIns="99568"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教学环境构建</a:t>
              </a:r>
              <a:endParaRPr lang="zh-CN" altLang="en-US" sz="1400" kern="1200" dirty="0">
                <a:latin typeface="微软雅黑" panose="020B0503020204020204" pitchFamily="34" charset="-122"/>
                <a:ea typeface="微软雅黑" panose="020B0503020204020204" pitchFamily="34" charset="-122"/>
              </a:endParaRPr>
            </a:p>
          </p:txBody>
        </p:sp>
        <p:sp>
          <p:nvSpPr>
            <p:cNvPr id="13" name="任意多边形 12"/>
            <p:cNvSpPr/>
            <p:nvPr/>
          </p:nvSpPr>
          <p:spPr>
            <a:xfrm>
              <a:off x="1806414" y="4829556"/>
              <a:ext cx="1008000" cy="540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579755"/>
                <a:satOff val="28571"/>
                <a:lumOff val="508"/>
                <a:alphaOff val="0"/>
              </a:schemeClr>
            </a:lnRef>
            <a:fillRef idx="1">
              <a:schemeClr val="accent3">
                <a:tint val="40000"/>
                <a:alpha val="90000"/>
                <a:hueOff val="579755"/>
                <a:satOff val="28571"/>
                <a:lumOff val="508"/>
                <a:alphaOff val="0"/>
              </a:schemeClr>
            </a:fillRef>
            <a:effectRef idx="0">
              <a:schemeClr val="accent3">
                <a:tint val="40000"/>
                <a:alpha val="90000"/>
                <a:hueOff val="579755"/>
                <a:satOff val="28571"/>
                <a:lumOff val="508"/>
                <a:alphaOff val="0"/>
              </a:schemeClr>
            </a:effectRef>
            <a:fontRef idx="minor">
              <a:schemeClr val="dk1">
                <a:hueOff val="0"/>
                <a:satOff val="0"/>
                <a:lumOff val="0"/>
                <a:alphaOff val="0"/>
              </a:schemeClr>
            </a:fontRef>
          </p:style>
          <p:txBody>
            <a:bodyPr spcFirstLastPara="0" vert="horz" wrap="square" lIns="149550" tIns="99568" rIns="99569" bIns="99568"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网络教学平台</a:t>
              </a:r>
              <a:endParaRPr lang="zh-CN" altLang="en-US" sz="1400" kern="1200" dirty="0">
                <a:latin typeface="微软雅黑" panose="020B0503020204020204" pitchFamily="34" charset="-122"/>
                <a:ea typeface="微软雅黑" panose="020B0503020204020204" pitchFamily="34" charset="-122"/>
              </a:endParaRPr>
            </a:p>
          </p:txBody>
        </p:sp>
        <p:sp>
          <p:nvSpPr>
            <p:cNvPr id="14" name="任意多边形 13"/>
            <p:cNvSpPr/>
            <p:nvPr/>
          </p:nvSpPr>
          <p:spPr>
            <a:xfrm>
              <a:off x="1806414" y="5536151"/>
              <a:ext cx="1008000" cy="540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724693"/>
                <a:satOff val="35714"/>
                <a:lumOff val="635"/>
                <a:alphaOff val="0"/>
              </a:schemeClr>
            </a:lnRef>
            <a:fillRef idx="1">
              <a:schemeClr val="accent3">
                <a:tint val="40000"/>
                <a:alpha val="90000"/>
                <a:hueOff val="724693"/>
                <a:satOff val="35714"/>
                <a:lumOff val="635"/>
                <a:alphaOff val="0"/>
              </a:schemeClr>
            </a:fillRef>
            <a:effectRef idx="0">
              <a:schemeClr val="accent3">
                <a:tint val="40000"/>
                <a:alpha val="90000"/>
                <a:hueOff val="724693"/>
                <a:satOff val="35714"/>
                <a:lumOff val="635"/>
                <a:alphaOff val="0"/>
              </a:schemeClr>
            </a:effectRef>
            <a:fontRef idx="minor">
              <a:schemeClr val="dk1">
                <a:hueOff val="0"/>
                <a:satOff val="0"/>
                <a:lumOff val="0"/>
                <a:alphaOff val="0"/>
              </a:schemeClr>
            </a:fontRef>
          </p:style>
          <p:txBody>
            <a:bodyPr spcFirstLastPara="0" vert="horz" wrap="square" lIns="149550" tIns="99568" rIns="99569" bIns="99568"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移动学习资源建设</a:t>
              </a:r>
              <a:endParaRPr lang="zh-CN" altLang="en-US" sz="1400" kern="1200" dirty="0">
                <a:latin typeface="微软雅黑" panose="020B0503020204020204" pitchFamily="34" charset="-122"/>
                <a:ea typeface="微软雅黑" panose="020B0503020204020204" pitchFamily="34" charset="-122"/>
              </a:endParaRPr>
            </a:p>
          </p:txBody>
        </p:sp>
        <p:sp>
          <p:nvSpPr>
            <p:cNvPr id="15" name="任意多边形 14"/>
            <p:cNvSpPr/>
            <p:nvPr/>
          </p:nvSpPr>
          <p:spPr>
            <a:xfrm>
              <a:off x="1865769" y="3310611"/>
              <a:ext cx="889291" cy="712347"/>
            </a:xfrm>
            <a:custGeom>
              <a:avLst/>
              <a:gdLst>
                <a:gd name="connsiteX0" fmla="*/ 0 w 889291"/>
                <a:gd name="connsiteY0" fmla="*/ 356174 h 712347"/>
                <a:gd name="connsiteX1" fmla="*/ 444646 w 889291"/>
                <a:gd name="connsiteY1" fmla="*/ 0 h 712347"/>
                <a:gd name="connsiteX2" fmla="*/ 889292 w 889291"/>
                <a:gd name="connsiteY2" fmla="*/ 356174 h 712347"/>
                <a:gd name="connsiteX3" fmla="*/ 444646 w 889291"/>
                <a:gd name="connsiteY3" fmla="*/ 712348 h 712347"/>
                <a:gd name="connsiteX4" fmla="*/ 0 w 889291"/>
                <a:gd name="connsiteY4" fmla="*/ 356174 h 71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91" h="712347">
                  <a:moveTo>
                    <a:pt x="0" y="356174"/>
                  </a:moveTo>
                  <a:cubicBezTo>
                    <a:pt x="0" y="159465"/>
                    <a:pt x="199075" y="0"/>
                    <a:pt x="444646" y="0"/>
                  </a:cubicBezTo>
                  <a:cubicBezTo>
                    <a:pt x="690217" y="0"/>
                    <a:pt x="889292" y="159465"/>
                    <a:pt x="889292" y="356174"/>
                  </a:cubicBezTo>
                  <a:cubicBezTo>
                    <a:pt x="889292" y="552883"/>
                    <a:pt x="690217" y="712348"/>
                    <a:pt x="444646" y="712348"/>
                  </a:cubicBezTo>
                  <a:cubicBezTo>
                    <a:pt x="199075" y="712348"/>
                    <a:pt x="0" y="552883"/>
                    <a:pt x="0" y="356174"/>
                  </a:cubicBezTo>
                  <a:close/>
                </a:path>
              </a:pathLst>
            </a:custGeom>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130234" tIns="104321" rIns="130234" bIns="104321"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教学信息化</a:t>
              </a:r>
              <a:endParaRPr lang="zh-CN" altLang="en-US" sz="1400" kern="1200" dirty="0">
                <a:latin typeface="微软雅黑" panose="020B0503020204020204" pitchFamily="34" charset="-122"/>
                <a:ea typeface="微软雅黑" panose="020B0503020204020204" pitchFamily="34" charset="-122"/>
              </a:endParaRPr>
            </a:p>
          </p:txBody>
        </p:sp>
      </p:grpSp>
      <p:grpSp>
        <p:nvGrpSpPr>
          <p:cNvPr id="30" name="组合 31"/>
          <p:cNvGrpSpPr/>
          <p:nvPr/>
        </p:nvGrpSpPr>
        <p:grpSpPr>
          <a:xfrm>
            <a:off x="3975616" y="2472252"/>
            <a:ext cx="1215087" cy="2481553"/>
            <a:chOff x="3538721" y="3278999"/>
            <a:chExt cx="1215087" cy="2977864"/>
          </a:xfrm>
        </p:grpSpPr>
        <p:sp>
          <p:nvSpPr>
            <p:cNvPr id="31" name="圆角矩形 30"/>
            <p:cNvSpPr/>
            <p:nvPr/>
          </p:nvSpPr>
          <p:spPr>
            <a:xfrm>
              <a:off x="3538721" y="3656335"/>
              <a:ext cx="1215087" cy="2600528"/>
            </a:xfrm>
            <a:prstGeom prst="roundRect">
              <a:avLst>
                <a:gd name="adj" fmla="val 6481"/>
              </a:avLst>
            </a:prstGeom>
            <a:solidFill>
              <a:srgbClr val="A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3678918" y="4121988"/>
              <a:ext cx="934692" cy="576000"/>
            </a:xfrm>
            <a:custGeom>
              <a:avLst/>
              <a:gdLst>
                <a:gd name="connsiteX0" fmla="*/ 0 w 934692"/>
                <a:gd name="connsiteY0" fmla="*/ 0 h 756980"/>
                <a:gd name="connsiteX1" fmla="*/ 934692 w 934692"/>
                <a:gd name="connsiteY1" fmla="*/ 0 h 756980"/>
                <a:gd name="connsiteX2" fmla="*/ 934692 w 934692"/>
                <a:gd name="connsiteY2" fmla="*/ 756980 h 756980"/>
                <a:gd name="connsiteX3" fmla="*/ 0 w 934692"/>
                <a:gd name="connsiteY3" fmla="*/ 756980 h 756980"/>
                <a:gd name="connsiteX4" fmla="*/ 0 w 934692"/>
                <a:gd name="connsiteY4" fmla="*/ 0 h 75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756980">
                  <a:moveTo>
                    <a:pt x="0" y="0"/>
                  </a:moveTo>
                  <a:lnTo>
                    <a:pt x="934692" y="0"/>
                  </a:lnTo>
                  <a:lnTo>
                    <a:pt x="934692" y="756980"/>
                  </a:lnTo>
                  <a:lnTo>
                    <a:pt x="0" y="756980"/>
                  </a:lnTo>
                  <a:lnTo>
                    <a:pt x="0" y="0"/>
                  </a:lnTo>
                  <a:close/>
                </a:path>
              </a:pathLst>
            </a:custGeom>
          </p:spPr>
          <p:style>
            <a:lnRef idx="2">
              <a:schemeClr val="accent3">
                <a:tint val="40000"/>
                <a:alpha val="90000"/>
                <a:hueOff val="869632"/>
                <a:satOff val="42857"/>
                <a:lumOff val="762"/>
                <a:alphaOff val="0"/>
              </a:schemeClr>
            </a:lnRef>
            <a:fillRef idx="1">
              <a:schemeClr val="accent3">
                <a:tint val="40000"/>
                <a:alpha val="90000"/>
                <a:hueOff val="869632"/>
                <a:satOff val="42857"/>
                <a:lumOff val="762"/>
                <a:alphaOff val="0"/>
              </a:schemeClr>
            </a:fillRef>
            <a:effectRef idx="0">
              <a:schemeClr val="accent3">
                <a:tint val="40000"/>
                <a:alpha val="90000"/>
                <a:hueOff val="869632"/>
                <a:satOff val="42857"/>
                <a:lumOff val="762"/>
                <a:alphaOff val="0"/>
              </a:schemeClr>
            </a:effectRef>
            <a:fontRef idx="minor">
              <a:schemeClr val="dk1">
                <a:hueOff val="0"/>
                <a:satOff val="0"/>
                <a:lumOff val="0"/>
                <a:alphaOff val="0"/>
              </a:schemeClr>
            </a:fontRef>
          </p:style>
          <p:txBody>
            <a:bodyPr spcFirstLastPara="0" vert="horz" wrap="square" lIns="149550" tIns="99568" rIns="99569"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校园支付平台</a:t>
              </a:r>
              <a:endParaRPr lang="zh-CN" altLang="en-US" sz="1400" kern="1200" dirty="0">
                <a:latin typeface="微软雅黑" panose="020B0503020204020204" pitchFamily="34" charset="-122"/>
                <a:ea typeface="微软雅黑" panose="020B0503020204020204" pitchFamily="34" charset="-122"/>
              </a:endParaRPr>
            </a:p>
          </p:txBody>
        </p:sp>
        <p:sp>
          <p:nvSpPr>
            <p:cNvPr id="17" name="任意多边形 16"/>
            <p:cNvSpPr/>
            <p:nvPr/>
          </p:nvSpPr>
          <p:spPr>
            <a:xfrm>
              <a:off x="3678918" y="4811010"/>
              <a:ext cx="934692" cy="576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自助服务终端</a:t>
              </a:r>
              <a:endParaRPr lang="zh-CN" altLang="en-US" sz="1400" kern="1200" dirty="0">
                <a:latin typeface="微软雅黑" panose="020B0503020204020204" pitchFamily="34" charset="-122"/>
                <a:ea typeface="微软雅黑" panose="020B0503020204020204" pitchFamily="34" charset="-122"/>
              </a:endParaRPr>
            </a:p>
          </p:txBody>
        </p:sp>
        <p:sp>
          <p:nvSpPr>
            <p:cNvPr id="18" name="任意多边形 17"/>
            <p:cNvSpPr/>
            <p:nvPr/>
          </p:nvSpPr>
          <p:spPr>
            <a:xfrm>
              <a:off x="3678918" y="5500033"/>
              <a:ext cx="934692" cy="576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1159509"/>
                <a:satOff val="57143"/>
                <a:lumOff val="1017"/>
                <a:alphaOff val="0"/>
              </a:schemeClr>
            </a:lnRef>
            <a:fillRef idx="1">
              <a:schemeClr val="accent3">
                <a:tint val="40000"/>
                <a:alpha val="90000"/>
                <a:hueOff val="1159509"/>
                <a:satOff val="57143"/>
                <a:lumOff val="1017"/>
                <a:alphaOff val="0"/>
              </a:schemeClr>
            </a:fillRef>
            <a:effectRef idx="0">
              <a:schemeClr val="accent3">
                <a:tint val="40000"/>
                <a:alpha val="90000"/>
                <a:hueOff val="1159509"/>
                <a:satOff val="57143"/>
                <a:lumOff val="1017"/>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校园电商应用</a:t>
              </a:r>
              <a:endParaRPr lang="zh-CN" altLang="en-US" sz="1400" kern="1200" dirty="0">
                <a:latin typeface="微软雅黑" panose="020B0503020204020204" pitchFamily="34" charset="-122"/>
                <a:ea typeface="微软雅黑" panose="020B0503020204020204" pitchFamily="34" charset="-122"/>
              </a:endParaRPr>
            </a:p>
          </p:txBody>
        </p:sp>
        <p:sp>
          <p:nvSpPr>
            <p:cNvPr id="19" name="任意多边形 18"/>
            <p:cNvSpPr/>
            <p:nvPr/>
          </p:nvSpPr>
          <p:spPr>
            <a:xfrm>
              <a:off x="3692833" y="3278999"/>
              <a:ext cx="906863" cy="712347"/>
            </a:xfrm>
            <a:custGeom>
              <a:avLst/>
              <a:gdLst>
                <a:gd name="connsiteX0" fmla="*/ 0 w 906863"/>
                <a:gd name="connsiteY0" fmla="*/ 356174 h 712347"/>
                <a:gd name="connsiteX1" fmla="*/ 453432 w 906863"/>
                <a:gd name="connsiteY1" fmla="*/ 0 h 712347"/>
                <a:gd name="connsiteX2" fmla="*/ 906864 w 906863"/>
                <a:gd name="connsiteY2" fmla="*/ 356174 h 712347"/>
                <a:gd name="connsiteX3" fmla="*/ 453432 w 906863"/>
                <a:gd name="connsiteY3" fmla="*/ 712348 h 712347"/>
                <a:gd name="connsiteX4" fmla="*/ 0 w 906863"/>
                <a:gd name="connsiteY4" fmla="*/ 356174 h 71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863" h="712347">
                  <a:moveTo>
                    <a:pt x="0" y="356174"/>
                  </a:moveTo>
                  <a:cubicBezTo>
                    <a:pt x="0" y="159465"/>
                    <a:pt x="203008" y="0"/>
                    <a:pt x="453432" y="0"/>
                  </a:cubicBezTo>
                  <a:cubicBezTo>
                    <a:pt x="703856" y="0"/>
                    <a:pt x="906864" y="159465"/>
                    <a:pt x="906864" y="356174"/>
                  </a:cubicBezTo>
                  <a:cubicBezTo>
                    <a:pt x="906864" y="552883"/>
                    <a:pt x="703856" y="712348"/>
                    <a:pt x="453432" y="712348"/>
                  </a:cubicBezTo>
                  <a:cubicBezTo>
                    <a:pt x="203008" y="712348"/>
                    <a:pt x="0" y="552883"/>
                    <a:pt x="0" y="356174"/>
                  </a:cubicBezTo>
                  <a:close/>
                </a:path>
              </a:pathLst>
            </a:cu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32807" tIns="104321" rIns="132807" bIns="104321"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生活信息化</a:t>
              </a:r>
              <a:endParaRPr lang="zh-CN" altLang="en-US" sz="1400" kern="1200" dirty="0">
                <a:latin typeface="微软雅黑" panose="020B0503020204020204" pitchFamily="34" charset="-122"/>
                <a:ea typeface="微软雅黑" panose="020B0503020204020204" pitchFamily="34" charset="-122"/>
              </a:endParaRPr>
            </a:p>
          </p:txBody>
        </p:sp>
      </p:grpSp>
      <p:grpSp>
        <p:nvGrpSpPr>
          <p:cNvPr id="32" name="组合 35"/>
          <p:cNvGrpSpPr/>
          <p:nvPr/>
        </p:nvGrpSpPr>
        <p:grpSpPr>
          <a:xfrm>
            <a:off x="5767419" y="2456484"/>
            <a:ext cx="1215087" cy="2497320"/>
            <a:chOff x="5386565" y="3303850"/>
            <a:chExt cx="1215087" cy="2996784"/>
          </a:xfrm>
        </p:grpSpPr>
        <p:sp>
          <p:nvSpPr>
            <p:cNvPr id="33" name="圆角矩形 32"/>
            <p:cNvSpPr/>
            <p:nvPr/>
          </p:nvSpPr>
          <p:spPr>
            <a:xfrm>
              <a:off x="5386565" y="3700106"/>
              <a:ext cx="1215087" cy="2600528"/>
            </a:xfrm>
            <a:prstGeom prst="roundRect">
              <a:avLst>
                <a:gd name="adj" fmla="val 6481"/>
              </a:avLst>
            </a:prstGeom>
            <a:solidFill>
              <a:srgbClr val="B04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5526762" y="4170206"/>
              <a:ext cx="934692" cy="504000"/>
            </a:xfrm>
            <a:custGeom>
              <a:avLst/>
              <a:gdLst>
                <a:gd name="connsiteX0" fmla="*/ 0 w 934692"/>
                <a:gd name="connsiteY0" fmla="*/ 0 h 788059"/>
                <a:gd name="connsiteX1" fmla="*/ 934692 w 934692"/>
                <a:gd name="connsiteY1" fmla="*/ 0 h 788059"/>
                <a:gd name="connsiteX2" fmla="*/ 934692 w 934692"/>
                <a:gd name="connsiteY2" fmla="*/ 788059 h 788059"/>
                <a:gd name="connsiteX3" fmla="*/ 0 w 934692"/>
                <a:gd name="connsiteY3" fmla="*/ 788059 h 788059"/>
                <a:gd name="connsiteX4" fmla="*/ 0 w 934692"/>
                <a:gd name="connsiteY4" fmla="*/ 0 h 788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788059">
                  <a:moveTo>
                    <a:pt x="0" y="0"/>
                  </a:moveTo>
                  <a:lnTo>
                    <a:pt x="934692" y="0"/>
                  </a:lnTo>
                  <a:lnTo>
                    <a:pt x="934692" y="788059"/>
                  </a:lnTo>
                  <a:lnTo>
                    <a:pt x="0" y="788059"/>
                  </a:lnTo>
                  <a:lnTo>
                    <a:pt x="0" y="0"/>
                  </a:lnTo>
                  <a:close/>
                </a:path>
              </a:pathLst>
            </a:custGeom>
          </p:spPr>
          <p:style>
            <a:lnRef idx="2">
              <a:schemeClr val="accent3">
                <a:tint val="40000"/>
                <a:alpha val="90000"/>
                <a:hueOff val="1304448"/>
                <a:satOff val="64286"/>
                <a:lumOff val="1144"/>
                <a:alphaOff val="0"/>
              </a:schemeClr>
            </a:lnRef>
            <a:fillRef idx="1">
              <a:schemeClr val="accent3">
                <a:tint val="40000"/>
                <a:alpha val="90000"/>
                <a:hueOff val="1304448"/>
                <a:satOff val="64286"/>
                <a:lumOff val="1144"/>
                <a:alphaOff val="0"/>
              </a:schemeClr>
            </a:fillRef>
            <a:effectRef idx="0">
              <a:schemeClr val="accent3">
                <a:tint val="40000"/>
                <a:alpha val="90000"/>
                <a:hueOff val="1304448"/>
                <a:satOff val="64286"/>
                <a:lumOff val="1144"/>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移动办公</a:t>
              </a:r>
              <a:endParaRPr lang="zh-CN" altLang="en-US" sz="1400" kern="1200" dirty="0">
                <a:latin typeface="微软雅黑" panose="020B0503020204020204" pitchFamily="34" charset="-122"/>
                <a:ea typeface="微软雅黑" panose="020B0503020204020204" pitchFamily="34" charset="-122"/>
              </a:endParaRPr>
            </a:p>
          </p:txBody>
        </p:sp>
        <p:sp>
          <p:nvSpPr>
            <p:cNvPr id="21" name="任意多边形 20"/>
            <p:cNvSpPr/>
            <p:nvPr/>
          </p:nvSpPr>
          <p:spPr>
            <a:xfrm>
              <a:off x="5526762" y="4811010"/>
              <a:ext cx="934692" cy="504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1449386"/>
                <a:satOff val="71429"/>
                <a:lumOff val="1271"/>
                <a:alphaOff val="0"/>
              </a:schemeClr>
            </a:lnRef>
            <a:fillRef idx="1">
              <a:schemeClr val="accent3">
                <a:tint val="40000"/>
                <a:alpha val="90000"/>
                <a:hueOff val="1449386"/>
                <a:satOff val="71429"/>
                <a:lumOff val="1271"/>
                <a:alphaOff val="0"/>
              </a:schemeClr>
            </a:fillRef>
            <a:effectRef idx="0">
              <a:schemeClr val="accent3">
                <a:tint val="40000"/>
                <a:alpha val="90000"/>
                <a:hueOff val="1449386"/>
                <a:satOff val="71429"/>
                <a:lumOff val="1271"/>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移动报表</a:t>
              </a:r>
              <a:endParaRPr lang="zh-CN" altLang="en-US" sz="1400" kern="1200" dirty="0">
                <a:latin typeface="微软雅黑" panose="020B0503020204020204" pitchFamily="34" charset="-122"/>
                <a:ea typeface="微软雅黑" panose="020B0503020204020204" pitchFamily="34" charset="-122"/>
              </a:endParaRPr>
            </a:p>
          </p:txBody>
        </p:sp>
        <p:sp>
          <p:nvSpPr>
            <p:cNvPr id="22" name="任意多边形 21"/>
            <p:cNvSpPr/>
            <p:nvPr/>
          </p:nvSpPr>
          <p:spPr>
            <a:xfrm>
              <a:off x="5526762" y="5634049"/>
              <a:ext cx="934692" cy="504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1594325"/>
                <a:satOff val="78571"/>
                <a:lumOff val="1398"/>
                <a:alphaOff val="0"/>
              </a:schemeClr>
            </a:lnRef>
            <a:fillRef idx="1">
              <a:schemeClr val="accent3">
                <a:tint val="40000"/>
                <a:alpha val="90000"/>
                <a:hueOff val="1594325"/>
                <a:satOff val="78571"/>
                <a:lumOff val="1398"/>
                <a:alphaOff val="0"/>
              </a:schemeClr>
            </a:fillRef>
            <a:effectRef idx="0">
              <a:schemeClr val="accent3">
                <a:tint val="40000"/>
                <a:alpha val="90000"/>
                <a:hueOff val="1594325"/>
                <a:satOff val="78571"/>
                <a:lumOff val="1398"/>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移动学习</a:t>
              </a:r>
              <a:endParaRPr lang="zh-CN" altLang="en-US" sz="1400" kern="1200" dirty="0">
                <a:latin typeface="微软雅黑" panose="020B0503020204020204" pitchFamily="34" charset="-122"/>
                <a:ea typeface="微软雅黑" panose="020B0503020204020204" pitchFamily="34" charset="-122"/>
              </a:endParaRPr>
            </a:p>
          </p:txBody>
        </p:sp>
        <p:sp>
          <p:nvSpPr>
            <p:cNvPr id="23" name="任意多边形 22"/>
            <p:cNvSpPr/>
            <p:nvPr/>
          </p:nvSpPr>
          <p:spPr>
            <a:xfrm>
              <a:off x="5500236" y="3303850"/>
              <a:ext cx="987745" cy="729552"/>
            </a:xfrm>
            <a:custGeom>
              <a:avLst/>
              <a:gdLst>
                <a:gd name="connsiteX0" fmla="*/ 0 w 987745"/>
                <a:gd name="connsiteY0" fmla="*/ 364776 h 729552"/>
                <a:gd name="connsiteX1" fmla="*/ 493873 w 987745"/>
                <a:gd name="connsiteY1" fmla="*/ 0 h 729552"/>
                <a:gd name="connsiteX2" fmla="*/ 987746 w 987745"/>
                <a:gd name="connsiteY2" fmla="*/ 364776 h 729552"/>
                <a:gd name="connsiteX3" fmla="*/ 493873 w 987745"/>
                <a:gd name="connsiteY3" fmla="*/ 729552 h 729552"/>
                <a:gd name="connsiteX4" fmla="*/ 0 w 987745"/>
                <a:gd name="connsiteY4" fmla="*/ 364776 h 729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5" h="729552">
                  <a:moveTo>
                    <a:pt x="0" y="364776"/>
                  </a:moveTo>
                  <a:cubicBezTo>
                    <a:pt x="0" y="163316"/>
                    <a:pt x="221114" y="0"/>
                    <a:pt x="493873" y="0"/>
                  </a:cubicBezTo>
                  <a:cubicBezTo>
                    <a:pt x="766632" y="0"/>
                    <a:pt x="987746" y="163316"/>
                    <a:pt x="987746" y="364776"/>
                  </a:cubicBezTo>
                  <a:cubicBezTo>
                    <a:pt x="987746" y="566236"/>
                    <a:pt x="766632" y="729552"/>
                    <a:pt x="493873" y="729552"/>
                  </a:cubicBezTo>
                  <a:cubicBezTo>
                    <a:pt x="221114" y="729552"/>
                    <a:pt x="0" y="566236"/>
                    <a:pt x="0" y="364776"/>
                  </a:cubicBezTo>
                  <a:close/>
                </a:path>
              </a:pathLst>
            </a:custGeom>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spcFirstLastPara="0" vert="horz" wrap="square" lIns="144652" tIns="106840" rIns="144652" bIns="106840"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移动端应用</a:t>
              </a:r>
              <a:endParaRPr lang="zh-CN" altLang="en-US" sz="1400" kern="1200" dirty="0">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7559217" y="2491784"/>
            <a:ext cx="1215087" cy="2462020"/>
            <a:chOff x="7254415" y="3303850"/>
            <a:chExt cx="1215087" cy="2954424"/>
          </a:xfrm>
        </p:grpSpPr>
        <p:sp>
          <p:nvSpPr>
            <p:cNvPr id="34" name="圆角矩形 33"/>
            <p:cNvSpPr/>
            <p:nvPr/>
          </p:nvSpPr>
          <p:spPr>
            <a:xfrm>
              <a:off x="7254415" y="3657746"/>
              <a:ext cx="1215087" cy="2600528"/>
            </a:xfrm>
            <a:prstGeom prst="roundRect">
              <a:avLst>
                <a:gd name="adj" fmla="val 6481"/>
              </a:avLst>
            </a:prstGeom>
            <a:solidFill>
              <a:srgbClr val="B4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7408434" y="4206116"/>
              <a:ext cx="934692" cy="468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1739264"/>
                <a:satOff val="85714"/>
                <a:lumOff val="1525"/>
                <a:alphaOff val="0"/>
              </a:schemeClr>
            </a:lnRef>
            <a:fillRef idx="1">
              <a:schemeClr val="accent3">
                <a:tint val="40000"/>
                <a:alpha val="90000"/>
                <a:hueOff val="1739264"/>
                <a:satOff val="85714"/>
                <a:lumOff val="1525"/>
                <a:alphaOff val="0"/>
              </a:schemeClr>
            </a:fillRef>
            <a:effectRef idx="0">
              <a:schemeClr val="accent3">
                <a:tint val="40000"/>
                <a:alpha val="90000"/>
                <a:hueOff val="1739264"/>
                <a:satOff val="85714"/>
                <a:lumOff val="1525"/>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行为数据分析</a:t>
              </a:r>
              <a:endParaRPr lang="zh-CN" altLang="en-US" sz="1400" kern="1200" dirty="0">
                <a:latin typeface="微软雅黑" panose="020B0503020204020204" pitchFamily="34" charset="-122"/>
                <a:ea typeface="微软雅黑" panose="020B0503020204020204" pitchFamily="34" charset="-122"/>
              </a:endParaRPr>
            </a:p>
          </p:txBody>
        </p:sp>
        <p:sp>
          <p:nvSpPr>
            <p:cNvPr id="25" name="任意多边形 24"/>
            <p:cNvSpPr/>
            <p:nvPr/>
          </p:nvSpPr>
          <p:spPr>
            <a:xfrm>
              <a:off x="7408434" y="4813587"/>
              <a:ext cx="934692" cy="468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1884202"/>
                <a:satOff val="92857"/>
                <a:lumOff val="1652"/>
                <a:alphaOff val="0"/>
              </a:schemeClr>
            </a:lnRef>
            <a:fillRef idx="1">
              <a:schemeClr val="accent3">
                <a:tint val="40000"/>
                <a:alpha val="90000"/>
                <a:hueOff val="1884202"/>
                <a:satOff val="92857"/>
                <a:lumOff val="1652"/>
                <a:alphaOff val="0"/>
              </a:schemeClr>
            </a:fillRef>
            <a:effectRef idx="0">
              <a:schemeClr val="accent3">
                <a:tint val="40000"/>
                <a:alpha val="90000"/>
                <a:hueOff val="1884202"/>
                <a:satOff val="92857"/>
                <a:lumOff val="1652"/>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数据关联分析</a:t>
              </a:r>
              <a:endParaRPr lang="zh-CN" altLang="en-US" sz="1400" kern="1200" dirty="0">
                <a:latin typeface="微软雅黑" panose="020B0503020204020204" pitchFamily="34" charset="-122"/>
                <a:ea typeface="微软雅黑" panose="020B0503020204020204" pitchFamily="34" charset="-122"/>
              </a:endParaRPr>
            </a:p>
          </p:txBody>
        </p:sp>
        <p:sp>
          <p:nvSpPr>
            <p:cNvPr id="26" name="任意多边形 25"/>
            <p:cNvSpPr/>
            <p:nvPr/>
          </p:nvSpPr>
          <p:spPr>
            <a:xfrm>
              <a:off x="7408434" y="5421057"/>
              <a:ext cx="934692" cy="684000"/>
            </a:xfrm>
            <a:custGeom>
              <a:avLst/>
              <a:gdLst>
                <a:gd name="connsiteX0" fmla="*/ 0 w 934692"/>
                <a:gd name="connsiteY0" fmla="*/ 0 h 623439"/>
                <a:gd name="connsiteX1" fmla="*/ 934692 w 934692"/>
                <a:gd name="connsiteY1" fmla="*/ 0 h 623439"/>
                <a:gd name="connsiteX2" fmla="*/ 934692 w 934692"/>
                <a:gd name="connsiteY2" fmla="*/ 623439 h 623439"/>
                <a:gd name="connsiteX3" fmla="*/ 0 w 934692"/>
                <a:gd name="connsiteY3" fmla="*/ 623439 h 623439"/>
                <a:gd name="connsiteX4" fmla="*/ 0 w 934692"/>
                <a:gd name="connsiteY4" fmla="*/ 0 h 6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92" h="623439">
                  <a:moveTo>
                    <a:pt x="0" y="0"/>
                  </a:moveTo>
                  <a:lnTo>
                    <a:pt x="934692" y="0"/>
                  </a:lnTo>
                  <a:lnTo>
                    <a:pt x="934692" y="623439"/>
                  </a:lnTo>
                  <a:lnTo>
                    <a:pt x="0" y="623439"/>
                  </a:lnTo>
                  <a:lnTo>
                    <a:pt x="0" y="0"/>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49551" tIns="99568" rIns="99568" bIns="99568"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质量考核性诊断</a:t>
              </a:r>
              <a:endParaRPr lang="zh-CN" altLang="en-US" sz="1400" kern="1200" dirty="0">
                <a:latin typeface="微软雅黑" panose="020B0503020204020204" pitchFamily="34" charset="-122"/>
                <a:ea typeface="微软雅黑" panose="020B0503020204020204" pitchFamily="34" charset="-122"/>
              </a:endParaRPr>
            </a:p>
          </p:txBody>
        </p:sp>
        <p:sp>
          <p:nvSpPr>
            <p:cNvPr id="27" name="任意多边形 26"/>
            <p:cNvSpPr/>
            <p:nvPr/>
          </p:nvSpPr>
          <p:spPr>
            <a:xfrm>
              <a:off x="7354867" y="3303850"/>
              <a:ext cx="986773" cy="709300"/>
            </a:xfrm>
            <a:custGeom>
              <a:avLst/>
              <a:gdLst>
                <a:gd name="connsiteX0" fmla="*/ 0 w 986773"/>
                <a:gd name="connsiteY0" fmla="*/ 354650 h 709300"/>
                <a:gd name="connsiteX1" fmla="*/ 493387 w 986773"/>
                <a:gd name="connsiteY1" fmla="*/ 0 h 709300"/>
                <a:gd name="connsiteX2" fmla="*/ 986774 w 986773"/>
                <a:gd name="connsiteY2" fmla="*/ 354650 h 709300"/>
                <a:gd name="connsiteX3" fmla="*/ 493387 w 986773"/>
                <a:gd name="connsiteY3" fmla="*/ 709300 h 709300"/>
                <a:gd name="connsiteX4" fmla="*/ 0 w 986773"/>
                <a:gd name="connsiteY4" fmla="*/ 354650 h 70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73" h="709300">
                  <a:moveTo>
                    <a:pt x="0" y="354650"/>
                  </a:moveTo>
                  <a:cubicBezTo>
                    <a:pt x="0" y="158782"/>
                    <a:pt x="220897" y="0"/>
                    <a:pt x="493387" y="0"/>
                  </a:cubicBezTo>
                  <a:cubicBezTo>
                    <a:pt x="765877" y="0"/>
                    <a:pt x="986774" y="158782"/>
                    <a:pt x="986774" y="354650"/>
                  </a:cubicBezTo>
                  <a:cubicBezTo>
                    <a:pt x="986774" y="550518"/>
                    <a:pt x="765877" y="709300"/>
                    <a:pt x="493387" y="709300"/>
                  </a:cubicBezTo>
                  <a:cubicBezTo>
                    <a:pt x="220897" y="709300"/>
                    <a:pt x="0" y="550518"/>
                    <a:pt x="0" y="354650"/>
                  </a:cubicBez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44510" tIns="103875" rIns="144510" bIns="103875" numCol="1" spcCol="1270" anchor="ctr" anchorCtr="0">
              <a:noAutofit/>
            </a:bodyPr>
            <a:lstStyle/>
            <a:p>
              <a:pPr lvl="0" algn="ctr" defTabSz="622300">
                <a:lnSpc>
                  <a:spcPct val="90000"/>
                </a:lnSpc>
                <a:spcBef>
                  <a:spcPct val="0"/>
                </a:spcBef>
                <a:spcAft>
                  <a:spcPct val="35000"/>
                </a:spcAft>
              </a:pPr>
              <a:r>
                <a:rPr lang="zh-CN" altLang="en-US" sz="1400" kern="1200" dirty="0" smtClean="0">
                  <a:latin typeface="微软雅黑" panose="020B0503020204020204" pitchFamily="34" charset="-122"/>
                  <a:ea typeface="微软雅黑" panose="020B0503020204020204" pitchFamily="34" charset="-122"/>
                </a:rPr>
                <a:t>大数据应用</a:t>
              </a:r>
              <a:endParaRPr lang="zh-CN" altLang="en-US" sz="1400" kern="1200" dirty="0">
                <a:latin typeface="微软雅黑" panose="020B0503020204020204" pitchFamily="34" charset="-122"/>
                <a:ea typeface="微软雅黑" panose="020B0503020204020204" pitchFamily="34" charset="-122"/>
              </a:endParaRPr>
            </a:p>
          </p:txBody>
        </p:sp>
      </p:grpSp>
      <p:sp>
        <p:nvSpPr>
          <p:cNvPr id="6" name="TextBox 6"/>
          <p:cNvSpPr txBox="1"/>
          <p:nvPr/>
        </p:nvSpPr>
        <p:spPr>
          <a:xfrm>
            <a:off x="744989" y="784762"/>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五）建设</a:t>
            </a:r>
            <a:r>
              <a:rPr lang="zh-CN" altLang="en-US" sz="2000" b="1" dirty="0"/>
              <a:t>平台</a:t>
            </a:r>
            <a:r>
              <a:rPr lang="zh-CN" altLang="en-US" sz="2000" dirty="0"/>
              <a:t>，形成智能校园</a:t>
            </a:r>
            <a:endParaRPr lang="en-US" altLang="zh-CN" sz="2000" dirty="0"/>
          </a:p>
        </p:txBody>
      </p:sp>
    </p:spTree>
    <p:extLst>
      <p:ext uri="{BB962C8B-B14F-4D97-AF65-F5344CB8AC3E}">
        <p14:creationId xmlns:p14="http://schemas.microsoft.com/office/powerpoint/2010/main" xmlns="" val="7239780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1" y="1294846"/>
            <a:ext cx="9144000" cy="44201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741326" y="1277991"/>
            <a:ext cx="6088151" cy="507831"/>
          </a:xfrm>
          <a:prstGeom prst="rect">
            <a:avLst/>
          </a:prstGeom>
        </p:spPr>
        <p:txBody>
          <a:bodyPr wrap="square">
            <a:spAutoFit/>
          </a:bodyPr>
          <a:lstStyle>
            <a:defPPr>
              <a:defRPr lang="zh-CN"/>
            </a:defPPr>
            <a:lvl1pPr marL="342900" indent="-342900">
              <a:lnSpc>
                <a:spcPct val="150000"/>
              </a:lnSpc>
              <a:buFont typeface="Wingdings" charset="2"/>
              <a:buChar char="n"/>
              <a:defRPr sz="2000">
                <a:solidFill>
                  <a:srgbClr val="571415"/>
                </a:solidFill>
                <a:latin typeface="微软雅黑" pitchFamily="34" charset="-122"/>
                <a:ea typeface="微软雅黑" pitchFamily="34" charset="-122"/>
              </a:defRPr>
            </a:lvl1pPr>
          </a:lstStyle>
          <a:p>
            <a:r>
              <a:rPr lang="zh-CN" altLang="en-US" sz="1800" dirty="0"/>
              <a:t>建设智能化移动与在线学习平台，构建</a:t>
            </a:r>
            <a:r>
              <a:rPr lang="zh-CN" altLang="en-US" sz="1800" dirty="0">
                <a:hlinkClick r:id="rId2" action="ppaction://hlinkfile"/>
              </a:rPr>
              <a:t>信息化教学环境</a:t>
            </a:r>
            <a:endParaRPr lang="zh-CN" altLang="en-US" sz="1800" dirty="0"/>
          </a:p>
        </p:txBody>
      </p:sp>
      <p:sp>
        <p:nvSpPr>
          <p:cNvPr id="4" name="Freeform 3"/>
          <p:cNvSpPr>
            <a:spLocks/>
          </p:cNvSpPr>
          <p:nvPr/>
        </p:nvSpPr>
        <p:spPr bwMode="invGray">
          <a:xfrm>
            <a:off x="5943337" y="2534938"/>
            <a:ext cx="460532" cy="613012"/>
          </a:xfrm>
          <a:custGeom>
            <a:avLst/>
            <a:gdLst>
              <a:gd name="T0" fmla="*/ 308 w 308"/>
              <a:gd name="T1" fmla="*/ 120 h 444"/>
              <a:gd name="T2" fmla="*/ 0 w 308"/>
              <a:gd name="T3" fmla="*/ 444 h 444"/>
              <a:gd name="T4" fmla="*/ 0 w 308"/>
              <a:gd name="T5" fmla="*/ 286 h 444"/>
              <a:gd name="T6" fmla="*/ 308 w 308"/>
              <a:gd name="T7" fmla="*/ 0 h 444"/>
              <a:gd name="T8" fmla="*/ 308 w 308"/>
              <a:gd name="T9" fmla="*/ 120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0"/>
                </a:moveTo>
                <a:lnTo>
                  <a:pt x="0" y="444"/>
                </a:lnTo>
                <a:lnTo>
                  <a:pt x="0" y="286"/>
                </a:lnTo>
                <a:lnTo>
                  <a:pt x="308" y="0"/>
                </a:lnTo>
                <a:lnTo>
                  <a:pt x="308" y="120"/>
                </a:lnTo>
                <a:close/>
              </a:path>
            </a:pathLst>
          </a:custGeom>
          <a:gradFill rotWithShape="1">
            <a:gsLst>
              <a:gs pos="0">
                <a:srgbClr val="00281D"/>
              </a:gs>
              <a:gs pos="50000">
                <a:srgbClr val="00563F"/>
              </a:gs>
              <a:gs pos="100000">
                <a:srgbClr val="00281D"/>
              </a:gs>
            </a:gsLst>
            <a:lin ang="2700000" scaled="1"/>
          </a:gra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5" name="Freeform 4"/>
          <p:cNvSpPr>
            <a:spLocks/>
          </p:cNvSpPr>
          <p:nvPr/>
        </p:nvSpPr>
        <p:spPr bwMode="invGray">
          <a:xfrm>
            <a:off x="3739449" y="2534938"/>
            <a:ext cx="2669181" cy="391812"/>
          </a:xfrm>
          <a:custGeom>
            <a:avLst/>
            <a:gdLst>
              <a:gd name="T0" fmla="*/ 1478 w 1786"/>
              <a:gd name="T1" fmla="*/ 284 h 284"/>
              <a:gd name="T2" fmla="*/ 0 w 1786"/>
              <a:gd name="T3" fmla="*/ 284 h 284"/>
              <a:gd name="T4" fmla="*/ 446 w 1786"/>
              <a:gd name="T5" fmla="*/ 0 h 284"/>
              <a:gd name="T6" fmla="*/ 1786 w 1786"/>
              <a:gd name="T7" fmla="*/ 0 h 284"/>
              <a:gd name="T8" fmla="*/ 1478 w 1786"/>
              <a:gd name="T9" fmla="*/ 284 h 284"/>
              <a:gd name="T10" fmla="*/ 0 60000 65536"/>
              <a:gd name="T11" fmla="*/ 0 60000 65536"/>
              <a:gd name="T12" fmla="*/ 0 60000 65536"/>
              <a:gd name="T13" fmla="*/ 0 60000 65536"/>
              <a:gd name="T14" fmla="*/ 0 60000 65536"/>
              <a:gd name="T15" fmla="*/ 0 w 1786"/>
              <a:gd name="T16" fmla="*/ 0 h 284"/>
              <a:gd name="T17" fmla="*/ 1786 w 1786"/>
              <a:gd name="T18" fmla="*/ 284 h 284"/>
            </a:gdLst>
            <a:ahLst/>
            <a:cxnLst>
              <a:cxn ang="T10">
                <a:pos x="T0" y="T1"/>
              </a:cxn>
              <a:cxn ang="T11">
                <a:pos x="T2" y="T3"/>
              </a:cxn>
              <a:cxn ang="T12">
                <a:pos x="T4" y="T5"/>
              </a:cxn>
              <a:cxn ang="T13">
                <a:pos x="T6" y="T7"/>
              </a:cxn>
              <a:cxn ang="T14">
                <a:pos x="T8" y="T9"/>
              </a:cxn>
            </a:cxnLst>
            <a:rect l="T15" t="T16" r="T17" b="T18"/>
            <a:pathLst>
              <a:path w="1786" h="284">
                <a:moveTo>
                  <a:pt x="1478" y="284"/>
                </a:moveTo>
                <a:lnTo>
                  <a:pt x="0" y="284"/>
                </a:lnTo>
                <a:lnTo>
                  <a:pt x="446" y="0"/>
                </a:lnTo>
                <a:lnTo>
                  <a:pt x="1786" y="0"/>
                </a:lnTo>
                <a:lnTo>
                  <a:pt x="1478" y="284"/>
                </a:lnTo>
                <a:close/>
              </a:path>
            </a:pathLst>
          </a:custGeom>
          <a:solidFill>
            <a:srgbClr val="00CC99"/>
          </a:soli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6" name="Freeform 5"/>
          <p:cNvSpPr>
            <a:spLocks/>
          </p:cNvSpPr>
          <p:nvPr/>
        </p:nvSpPr>
        <p:spPr bwMode="gray">
          <a:xfrm>
            <a:off x="5480431" y="3143978"/>
            <a:ext cx="459342" cy="609044"/>
          </a:xfrm>
          <a:custGeom>
            <a:avLst/>
            <a:gdLst>
              <a:gd name="T0" fmla="*/ 308 w 308"/>
              <a:gd name="T1" fmla="*/ 120 h 442"/>
              <a:gd name="T2" fmla="*/ 0 w 308"/>
              <a:gd name="T3" fmla="*/ 442 h 442"/>
              <a:gd name="T4" fmla="*/ 0 w 308"/>
              <a:gd name="T5" fmla="*/ 286 h 442"/>
              <a:gd name="T6" fmla="*/ 308 w 308"/>
              <a:gd name="T7" fmla="*/ 0 h 442"/>
              <a:gd name="T8" fmla="*/ 308 w 308"/>
              <a:gd name="T9" fmla="*/ 120 h 442"/>
              <a:gd name="T10" fmla="*/ 0 60000 65536"/>
              <a:gd name="T11" fmla="*/ 0 60000 65536"/>
              <a:gd name="T12" fmla="*/ 0 60000 65536"/>
              <a:gd name="T13" fmla="*/ 0 60000 65536"/>
              <a:gd name="T14" fmla="*/ 0 60000 65536"/>
              <a:gd name="T15" fmla="*/ 0 w 308"/>
              <a:gd name="T16" fmla="*/ 0 h 442"/>
              <a:gd name="T17" fmla="*/ 308 w 308"/>
              <a:gd name="T18" fmla="*/ 442 h 442"/>
            </a:gdLst>
            <a:ahLst/>
            <a:cxnLst>
              <a:cxn ang="T10">
                <a:pos x="T0" y="T1"/>
              </a:cxn>
              <a:cxn ang="T11">
                <a:pos x="T2" y="T3"/>
              </a:cxn>
              <a:cxn ang="T12">
                <a:pos x="T4" y="T5"/>
              </a:cxn>
              <a:cxn ang="T13">
                <a:pos x="T6" y="T7"/>
              </a:cxn>
              <a:cxn ang="T14">
                <a:pos x="T8" y="T9"/>
              </a:cxn>
            </a:cxnLst>
            <a:rect l="T15" t="T16" r="T17" b="T18"/>
            <a:pathLst>
              <a:path w="308" h="442">
                <a:moveTo>
                  <a:pt x="308" y="120"/>
                </a:moveTo>
                <a:lnTo>
                  <a:pt x="0" y="442"/>
                </a:lnTo>
                <a:lnTo>
                  <a:pt x="0" y="286"/>
                </a:lnTo>
                <a:lnTo>
                  <a:pt x="308" y="0"/>
                </a:lnTo>
                <a:lnTo>
                  <a:pt x="308" y="120"/>
                </a:lnTo>
                <a:close/>
              </a:path>
            </a:pathLst>
          </a:custGeom>
          <a:gradFill rotWithShape="1">
            <a:gsLst>
              <a:gs pos="0">
                <a:srgbClr val="230744"/>
              </a:gs>
              <a:gs pos="50000">
                <a:srgbClr val="4B1092"/>
              </a:gs>
              <a:gs pos="100000">
                <a:srgbClr val="230744"/>
              </a:gs>
            </a:gsLst>
            <a:lin ang="2700000" scaled="1"/>
          </a:gra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7" name="Freeform 6"/>
          <p:cNvSpPr>
            <a:spLocks/>
          </p:cNvSpPr>
          <p:nvPr/>
        </p:nvSpPr>
        <p:spPr bwMode="gray">
          <a:xfrm>
            <a:off x="3076630" y="3143972"/>
            <a:ext cx="2869103" cy="390820"/>
          </a:xfrm>
          <a:custGeom>
            <a:avLst/>
            <a:gdLst>
              <a:gd name="T0" fmla="*/ 1612 w 1920"/>
              <a:gd name="T1" fmla="*/ 284 h 284"/>
              <a:gd name="T2" fmla="*/ 0 w 1920"/>
              <a:gd name="T3" fmla="*/ 284 h 284"/>
              <a:gd name="T4" fmla="*/ 446 w 1920"/>
              <a:gd name="T5" fmla="*/ 0 h 284"/>
              <a:gd name="T6" fmla="*/ 1920 w 1920"/>
              <a:gd name="T7" fmla="*/ 0 h 284"/>
              <a:gd name="T8" fmla="*/ 1612 w 1920"/>
              <a:gd name="T9" fmla="*/ 284 h 284"/>
              <a:gd name="T10" fmla="*/ 0 60000 65536"/>
              <a:gd name="T11" fmla="*/ 0 60000 65536"/>
              <a:gd name="T12" fmla="*/ 0 60000 65536"/>
              <a:gd name="T13" fmla="*/ 0 60000 65536"/>
              <a:gd name="T14" fmla="*/ 0 60000 65536"/>
              <a:gd name="T15" fmla="*/ 0 w 1920"/>
              <a:gd name="T16" fmla="*/ 0 h 284"/>
              <a:gd name="T17" fmla="*/ 1920 w 1920"/>
              <a:gd name="T18" fmla="*/ 284 h 284"/>
            </a:gdLst>
            <a:ahLst/>
            <a:cxnLst>
              <a:cxn ang="T10">
                <a:pos x="T0" y="T1"/>
              </a:cxn>
              <a:cxn ang="T11">
                <a:pos x="T2" y="T3"/>
              </a:cxn>
              <a:cxn ang="T12">
                <a:pos x="T4" y="T5"/>
              </a:cxn>
              <a:cxn ang="T13">
                <a:pos x="T6" y="T7"/>
              </a:cxn>
              <a:cxn ang="T14">
                <a:pos x="T8" y="T9"/>
              </a:cxn>
            </a:cxnLst>
            <a:rect l="T15" t="T16" r="T17" b="T18"/>
            <a:pathLst>
              <a:path w="1920" h="284">
                <a:moveTo>
                  <a:pt x="1612" y="284"/>
                </a:moveTo>
                <a:lnTo>
                  <a:pt x="0" y="284"/>
                </a:lnTo>
                <a:lnTo>
                  <a:pt x="446" y="0"/>
                </a:lnTo>
                <a:lnTo>
                  <a:pt x="1920" y="0"/>
                </a:lnTo>
                <a:lnTo>
                  <a:pt x="1612" y="284"/>
                </a:lnTo>
                <a:close/>
              </a:path>
            </a:pathLst>
          </a:custGeom>
          <a:solidFill>
            <a:srgbClr val="A77BFF"/>
          </a:soli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8" name="Freeform 7"/>
          <p:cNvSpPr>
            <a:spLocks/>
          </p:cNvSpPr>
          <p:nvPr/>
        </p:nvSpPr>
        <p:spPr bwMode="gray">
          <a:xfrm>
            <a:off x="5016337" y="3746085"/>
            <a:ext cx="458153" cy="613012"/>
          </a:xfrm>
          <a:custGeom>
            <a:avLst/>
            <a:gdLst>
              <a:gd name="T0" fmla="*/ 306 w 306"/>
              <a:gd name="T1" fmla="*/ 122 h 444"/>
              <a:gd name="T2" fmla="*/ 0 w 306"/>
              <a:gd name="T3" fmla="*/ 444 h 444"/>
              <a:gd name="T4" fmla="*/ 0 w 306"/>
              <a:gd name="T5" fmla="*/ 286 h 444"/>
              <a:gd name="T6" fmla="*/ 306 w 306"/>
              <a:gd name="T7" fmla="*/ 0 h 444"/>
              <a:gd name="T8" fmla="*/ 306 w 306"/>
              <a:gd name="T9" fmla="*/ 122 h 444"/>
              <a:gd name="T10" fmla="*/ 0 60000 65536"/>
              <a:gd name="T11" fmla="*/ 0 60000 65536"/>
              <a:gd name="T12" fmla="*/ 0 60000 65536"/>
              <a:gd name="T13" fmla="*/ 0 60000 65536"/>
              <a:gd name="T14" fmla="*/ 0 60000 65536"/>
              <a:gd name="T15" fmla="*/ 0 w 306"/>
              <a:gd name="T16" fmla="*/ 0 h 444"/>
              <a:gd name="T17" fmla="*/ 306 w 306"/>
              <a:gd name="T18" fmla="*/ 444 h 444"/>
            </a:gdLst>
            <a:ahLst/>
            <a:cxnLst>
              <a:cxn ang="T10">
                <a:pos x="T0" y="T1"/>
              </a:cxn>
              <a:cxn ang="T11">
                <a:pos x="T2" y="T3"/>
              </a:cxn>
              <a:cxn ang="T12">
                <a:pos x="T4" y="T5"/>
              </a:cxn>
              <a:cxn ang="T13">
                <a:pos x="T6" y="T7"/>
              </a:cxn>
              <a:cxn ang="T14">
                <a:pos x="T8" y="T9"/>
              </a:cxn>
            </a:cxnLst>
            <a:rect l="T15" t="T16" r="T17" b="T18"/>
            <a:pathLst>
              <a:path w="306" h="444">
                <a:moveTo>
                  <a:pt x="306" y="122"/>
                </a:moveTo>
                <a:lnTo>
                  <a:pt x="0" y="444"/>
                </a:lnTo>
                <a:lnTo>
                  <a:pt x="0" y="286"/>
                </a:lnTo>
                <a:lnTo>
                  <a:pt x="306" y="0"/>
                </a:lnTo>
                <a:lnTo>
                  <a:pt x="306" y="122"/>
                </a:lnTo>
                <a:close/>
              </a:path>
            </a:pathLst>
          </a:custGeom>
          <a:gradFill rotWithShape="1">
            <a:gsLst>
              <a:gs pos="0">
                <a:srgbClr val="431805"/>
              </a:gs>
              <a:gs pos="50000">
                <a:srgbClr val="90330A"/>
              </a:gs>
              <a:gs pos="100000">
                <a:srgbClr val="431805"/>
              </a:gs>
            </a:gsLst>
            <a:lin ang="2700000" scaled="1"/>
          </a:gra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9" name="Freeform 8"/>
          <p:cNvSpPr>
            <a:spLocks/>
          </p:cNvSpPr>
          <p:nvPr/>
        </p:nvSpPr>
        <p:spPr bwMode="gray">
          <a:xfrm>
            <a:off x="4555791" y="4350171"/>
            <a:ext cx="460532" cy="613012"/>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2"/>
                </a:moveTo>
                <a:lnTo>
                  <a:pt x="0" y="444"/>
                </a:lnTo>
                <a:lnTo>
                  <a:pt x="0" y="286"/>
                </a:lnTo>
                <a:lnTo>
                  <a:pt x="308" y="0"/>
                </a:lnTo>
                <a:lnTo>
                  <a:pt x="308" y="122"/>
                </a:lnTo>
                <a:close/>
              </a:path>
            </a:pathLst>
          </a:custGeom>
          <a:gradFill rotWithShape="1">
            <a:gsLst>
              <a:gs pos="0">
                <a:srgbClr val="433206"/>
              </a:gs>
              <a:gs pos="50000">
                <a:srgbClr val="906B0E"/>
              </a:gs>
              <a:gs pos="100000">
                <a:srgbClr val="433206"/>
              </a:gs>
            </a:gsLst>
            <a:lin ang="2700000" scaled="1"/>
          </a:gra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10" name="Freeform 9"/>
          <p:cNvSpPr>
            <a:spLocks/>
          </p:cNvSpPr>
          <p:nvPr/>
        </p:nvSpPr>
        <p:spPr bwMode="gray">
          <a:xfrm>
            <a:off x="1758097" y="4353134"/>
            <a:ext cx="3258234" cy="391812"/>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 name="T10" fmla="*/ 0 60000 65536"/>
              <a:gd name="T11" fmla="*/ 0 60000 65536"/>
              <a:gd name="T12" fmla="*/ 0 60000 65536"/>
              <a:gd name="T13" fmla="*/ 0 60000 65536"/>
              <a:gd name="T14" fmla="*/ 0 60000 65536"/>
              <a:gd name="T15" fmla="*/ 0 w 2180"/>
              <a:gd name="T16" fmla="*/ 0 h 284"/>
              <a:gd name="T17" fmla="*/ 2180 w 2180"/>
              <a:gd name="T18" fmla="*/ 284 h 284"/>
            </a:gdLst>
            <a:ahLst/>
            <a:cxnLst>
              <a:cxn ang="T10">
                <a:pos x="T0" y="T1"/>
              </a:cxn>
              <a:cxn ang="T11">
                <a:pos x="T2" y="T3"/>
              </a:cxn>
              <a:cxn ang="T12">
                <a:pos x="T4" y="T5"/>
              </a:cxn>
              <a:cxn ang="T13">
                <a:pos x="T6" y="T7"/>
              </a:cxn>
              <a:cxn ang="T14">
                <a:pos x="T8" y="T9"/>
              </a:cxn>
            </a:cxnLst>
            <a:rect l="T15" t="T16" r="T17" b="T18"/>
            <a:pathLst>
              <a:path w="2180" h="284">
                <a:moveTo>
                  <a:pt x="1872" y="284"/>
                </a:moveTo>
                <a:lnTo>
                  <a:pt x="0" y="284"/>
                </a:lnTo>
                <a:lnTo>
                  <a:pt x="446" y="0"/>
                </a:lnTo>
                <a:lnTo>
                  <a:pt x="2180" y="0"/>
                </a:lnTo>
                <a:lnTo>
                  <a:pt x="1872" y="284"/>
                </a:lnTo>
                <a:close/>
              </a:path>
            </a:pathLst>
          </a:custGeom>
          <a:solidFill>
            <a:srgbClr val="F2E160"/>
          </a:soli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11" name="Line 10"/>
          <p:cNvSpPr>
            <a:spLocks noChangeShapeType="1"/>
          </p:cNvSpPr>
          <p:nvPr/>
        </p:nvSpPr>
        <p:spPr bwMode="auto">
          <a:xfrm flipH="1">
            <a:off x="620522" y="4959199"/>
            <a:ext cx="9472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2" name="Line 11"/>
          <p:cNvSpPr>
            <a:spLocks noChangeShapeType="1"/>
          </p:cNvSpPr>
          <p:nvPr/>
        </p:nvSpPr>
        <p:spPr bwMode="auto">
          <a:xfrm flipH="1">
            <a:off x="620533" y="4350154"/>
            <a:ext cx="1608887"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3" name="Line 12"/>
          <p:cNvSpPr>
            <a:spLocks noChangeShapeType="1"/>
          </p:cNvSpPr>
          <p:nvPr/>
        </p:nvSpPr>
        <p:spPr bwMode="auto">
          <a:xfrm flipH="1">
            <a:off x="620522" y="3749046"/>
            <a:ext cx="227172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4" name="Line 13"/>
          <p:cNvSpPr>
            <a:spLocks noChangeShapeType="1"/>
          </p:cNvSpPr>
          <p:nvPr/>
        </p:nvSpPr>
        <p:spPr bwMode="auto">
          <a:xfrm flipH="1">
            <a:off x="620536" y="3148929"/>
            <a:ext cx="293455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5" name="Line 14"/>
          <p:cNvSpPr>
            <a:spLocks noChangeShapeType="1"/>
          </p:cNvSpPr>
          <p:nvPr/>
        </p:nvSpPr>
        <p:spPr bwMode="auto">
          <a:xfrm flipH="1">
            <a:off x="620534" y="2538892"/>
            <a:ext cx="359619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6" name="Line 15"/>
          <p:cNvSpPr>
            <a:spLocks noChangeShapeType="1"/>
          </p:cNvSpPr>
          <p:nvPr/>
        </p:nvSpPr>
        <p:spPr bwMode="auto">
          <a:xfrm>
            <a:off x="763322" y="2534929"/>
            <a:ext cx="0" cy="631859"/>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7" name="Line 16"/>
          <p:cNvSpPr>
            <a:spLocks noChangeShapeType="1"/>
          </p:cNvSpPr>
          <p:nvPr/>
        </p:nvSpPr>
        <p:spPr bwMode="auto">
          <a:xfrm>
            <a:off x="763322" y="3166785"/>
            <a:ext cx="0" cy="59119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8" name="Line 17"/>
          <p:cNvSpPr>
            <a:spLocks noChangeShapeType="1"/>
          </p:cNvSpPr>
          <p:nvPr/>
        </p:nvSpPr>
        <p:spPr bwMode="auto">
          <a:xfrm>
            <a:off x="763322" y="3757975"/>
            <a:ext cx="0" cy="59119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19" name="Line 18"/>
          <p:cNvSpPr>
            <a:spLocks noChangeShapeType="1"/>
          </p:cNvSpPr>
          <p:nvPr/>
        </p:nvSpPr>
        <p:spPr bwMode="auto">
          <a:xfrm>
            <a:off x="763322" y="4350156"/>
            <a:ext cx="0" cy="59119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sz="1349"/>
          </a:p>
        </p:txBody>
      </p:sp>
      <p:sp>
        <p:nvSpPr>
          <p:cNvPr id="20" name="Freeform 19"/>
          <p:cNvSpPr>
            <a:spLocks/>
          </p:cNvSpPr>
          <p:nvPr/>
        </p:nvSpPr>
        <p:spPr bwMode="invGray">
          <a:xfrm>
            <a:off x="2230529" y="2652972"/>
            <a:ext cx="1467276" cy="1972947"/>
          </a:xfrm>
          <a:custGeom>
            <a:avLst/>
            <a:gdLst>
              <a:gd name="T0" fmla="*/ 12 w 1824"/>
              <a:gd name="T1" fmla="*/ 2464 h 2648"/>
              <a:gd name="T2" fmla="*/ 56 w 1824"/>
              <a:gd name="T3" fmla="*/ 2120 h 2648"/>
              <a:gd name="T4" fmla="*/ 124 w 1824"/>
              <a:gd name="T5" fmla="*/ 1808 h 2648"/>
              <a:gd name="T6" fmla="*/ 212 w 1824"/>
              <a:gd name="T7" fmla="*/ 1524 h 2648"/>
              <a:gd name="T8" fmla="*/ 316 w 1824"/>
              <a:gd name="T9" fmla="*/ 1270 h 2648"/>
              <a:gd name="T10" fmla="*/ 430 w 1824"/>
              <a:gd name="T11" fmla="*/ 1044 h 2648"/>
              <a:gd name="T12" fmla="*/ 550 w 1824"/>
              <a:gd name="T13" fmla="*/ 846 h 2648"/>
              <a:gd name="T14" fmla="*/ 672 w 1824"/>
              <a:gd name="T15" fmla="*/ 674 h 2648"/>
              <a:gd name="T16" fmla="*/ 792 w 1824"/>
              <a:gd name="T17" fmla="*/ 528 h 2648"/>
              <a:gd name="T18" fmla="*/ 906 w 1824"/>
              <a:gd name="T19" fmla="*/ 408 h 2648"/>
              <a:gd name="T20" fmla="*/ 1010 w 1824"/>
              <a:gd name="T21" fmla="*/ 310 h 2648"/>
              <a:gd name="T22" fmla="*/ 1096 w 1824"/>
              <a:gd name="T23" fmla="*/ 236 h 2648"/>
              <a:gd name="T24" fmla="*/ 1164 w 1824"/>
              <a:gd name="T25" fmla="*/ 184 h 2648"/>
              <a:gd name="T26" fmla="*/ 1208 w 1824"/>
              <a:gd name="T27" fmla="*/ 154 h 2648"/>
              <a:gd name="T28" fmla="*/ 1224 w 1824"/>
              <a:gd name="T29" fmla="*/ 144 h 2648"/>
              <a:gd name="T30" fmla="*/ 1728 w 1824"/>
              <a:gd name="T31" fmla="*/ 56 h 2648"/>
              <a:gd name="T32" fmla="*/ 1568 w 1824"/>
              <a:gd name="T33" fmla="*/ 328 h 2648"/>
              <a:gd name="T34" fmla="*/ 1554 w 1824"/>
              <a:gd name="T35" fmla="*/ 332 h 2648"/>
              <a:gd name="T36" fmla="*/ 1514 w 1824"/>
              <a:gd name="T37" fmla="*/ 346 h 2648"/>
              <a:gd name="T38" fmla="*/ 1452 w 1824"/>
              <a:gd name="T39" fmla="*/ 370 h 2648"/>
              <a:gd name="T40" fmla="*/ 1370 w 1824"/>
              <a:gd name="T41" fmla="*/ 410 h 2648"/>
              <a:gd name="T42" fmla="*/ 1270 w 1824"/>
              <a:gd name="T43" fmla="*/ 466 h 2648"/>
              <a:gd name="T44" fmla="*/ 1158 w 1824"/>
              <a:gd name="T45" fmla="*/ 540 h 2648"/>
              <a:gd name="T46" fmla="*/ 1034 w 1824"/>
              <a:gd name="T47" fmla="*/ 636 h 2648"/>
              <a:gd name="T48" fmla="*/ 904 w 1824"/>
              <a:gd name="T49" fmla="*/ 756 h 2648"/>
              <a:gd name="T50" fmla="*/ 770 w 1824"/>
              <a:gd name="T51" fmla="*/ 900 h 2648"/>
              <a:gd name="T52" fmla="*/ 632 w 1824"/>
              <a:gd name="T53" fmla="*/ 1076 h 2648"/>
              <a:gd name="T54" fmla="*/ 498 w 1824"/>
              <a:gd name="T55" fmla="*/ 1280 h 2648"/>
              <a:gd name="T56" fmla="*/ 370 w 1824"/>
              <a:gd name="T57" fmla="*/ 1518 h 2648"/>
              <a:gd name="T58" fmla="*/ 248 w 1824"/>
              <a:gd name="T59" fmla="*/ 1792 h 2648"/>
              <a:gd name="T60" fmla="*/ 138 w 1824"/>
              <a:gd name="T61" fmla="*/ 2104 h 2648"/>
              <a:gd name="T62" fmla="*/ 42 w 1824"/>
              <a:gd name="T63" fmla="*/ 2456 h 2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4"/>
              <a:gd name="T97" fmla="*/ 0 h 2648"/>
              <a:gd name="T98" fmla="*/ 1824 w 1824"/>
              <a:gd name="T99" fmla="*/ 2648 h 2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61092E"/>
              </a:gs>
            </a:gsLst>
            <a:lin ang="5400000" scaled="1"/>
          </a:gra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21" name="Rectangle 20"/>
          <p:cNvSpPr>
            <a:spLocks noChangeArrowheads="1"/>
          </p:cNvSpPr>
          <p:nvPr/>
        </p:nvSpPr>
        <p:spPr bwMode="gray">
          <a:xfrm>
            <a:off x="3744218" y="2926752"/>
            <a:ext cx="2209839" cy="220209"/>
          </a:xfrm>
          <a:prstGeom prst="rect">
            <a:avLst/>
          </a:prstGeom>
          <a:gradFill rotWithShape="1">
            <a:gsLst>
              <a:gs pos="0">
                <a:srgbClr val="00684D"/>
              </a:gs>
              <a:gs pos="50000">
                <a:srgbClr val="00906A"/>
              </a:gs>
              <a:gs pos="100000">
                <a:srgbClr val="00684D"/>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r>
              <a:rPr lang="zh-CN" altLang="en-US" sz="1349" b="1" dirty="0">
                <a:solidFill>
                  <a:schemeClr val="bg1"/>
                </a:solidFill>
                <a:latin typeface="微软雅黑" panose="020B0503020204020204" pitchFamily="34" charset="-122"/>
                <a:ea typeface="微软雅黑" panose="020B0503020204020204" pitchFamily="34" charset="-122"/>
              </a:rPr>
              <a:t>设置预警阈值提醒推送</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22" name="Rectangle 21"/>
          <p:cNvSpPr>
            <a:spLocks noChangeArrowheads="1"/>
          </p:cNvSpPr>
          <p:nvPr/>
        </p:nvSpPr>
        <p:spPr bwMode="gray">
          <a:xfrm>
            <a:off x="3077804" y="3534802"/>
            <a:ext cx="2407380" cy="216241"/>
          </a:xfrm>
          <a:prstGeom prst="rect">
            <a:avLst/>
          </a:prstGeom>
          <a:gradFill rotWithShape="1">
            <a:gsLst>
              <a:gs pos="0">
                <a:srgbClr val="5D2FB9"/>
              </a:gs>
              <a:gs pos="50000">
                <a:srgbClr val="8041FF"/>
              </a:gs>
              <a:gs pos="100000">
                <a:srgbClr val="5D2FB9"/>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r>
              <a:rPr lang="zh-CN" altLang="en-US" sz="1349" b="1" dirty="0">
                <a:solidFill>
                  <a:schemeClr val="bg1"/>
                </a:solidFill>
                <a:latin typeface="微软雅黑" panose="020B0503020204020204" pitchFamily="34" charset="-122"/>
                <a:ea typeface="微软雅黑" panose="020B0503020204020204" pitchFamily="34" charset="-122"/>
              </a:rPr>
              <a:t>基于教师评学流程</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23" name="Freeform 22"/>
          <p:cNvSpPr>
            <a:spLocks/>
          </p:cNvSpPr>
          <p:nvPr/>
        </p:nvSpPr>
        <p:spPr bwMode="gray">
          <a:xfrm>
            <a:off x="2418545" y="3746085"/>
            <a:ext cx="3060693" cy="394789"/>
          </a:xfrm>
          <a:custGeom>
            <a:avLst/>
            <a:gdLst>
              <a:gd name="T0" fmla="*/ 1742 w 2048"/>
              <a:gd name="T1" fmla="*/ 286 h 286"/>
              <a:gd name="T2" fmla="*/ 0 w 2048"/>
              <a:gd name="T3" fmla="*/ 286 h 286"/>
              <a:gd name="T4" fmla="*/ 446 w 2048"/>
              <a:gd name="T5" fmla="*/ 0 h 286"/>
              <a:gd name="T6" fmla="*/ 2048 w 2048"/>
              <a:gd name="T7" fmla="*/ 0 h 286"/>
              <a:gd name="T8" fmla="*/ 1742 w 2048"/>
              <a:gd name="T9" fmla="*/ 286 h 286"/>
              <a:gd name="T10" fmla="*/ 0 60000 65536"/>
              <a:gd name="T11" fmla="*/ 0 60000 65536"/>
              <a:gd name="T12" fmla="*/ 0 60000 65536"/>
              <a:gd name="T13" fmla="*/ 0 60000 65536"/>
              <a:gd name="T14" fmla="*/ 0 60000 65536"/>
              <a:gd name="T15" fmla="*/ 0 w 2048"/>
              <a:gd name="T16" fmla="*/ 0 h 286"/>
              <a:gd name="T17" fmla="*/ 2048 w 2048"/>
              <a:gd name="T18" fmla="*/ 286 h 286"/>
            </a:gdLst>
            <a:ahLst/>
            <a:cxnLst>
              <a:cxn ang="T10">
                <a:pos x="T0" y="T1"/>
              </a:cxn>
              <a:cxn ang="T11">
                <a:pos x="T2" y="T3"/>
              </a:cxn>
              <a:cxn ang="T12">
                <a:pos x="T4" y="T5"/>
              </a:cxn>
              <a:cxn ang="T13">
                <a:pos x="T6" y="T7"/>
              </a:cxn>
              <a:cxn ang="T14">
                <a:pos x="T8" y="T9"/>
              </a:cxn>
            </a:cxnLst>
            <a:rect l="T15" t="T16" r="T17" b="T18"/>
            <a:pathLst>
              <a:path w="2048" h="286">
                <a:moveTo>
                  <a:pt x="1742" y="286"/>
                </a:moveTo>
                <a:lnTo>
                  <a:pt x="0" y="286"/>
                </a:lnTo>
                <a:lnTo>
                  <a:pt x="446" y="0"/>
                </a:lnTo>
                <a:lnTo>
                  <a:pt x="2048" y="0"/>
                </a:lnTo>
                <a:lnTo>
                  <a:pt x="1742" y="286"/>
                </a:lnTo>
                <a:close/>
              </a:path>
            </a:pathLst>
          </a:custGeom>
          <a:solidFill>
            <a:srgbClr val="FF9966"/>
          </a:soli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sz="1349">
              <a:ea typeface="宋体" panose="02010600030101010101" pitchFamily="2" charset="-122"/>
            </a:endParaRPr>
          </a:p>
        </p:txBody>
      </p:sp>
      <p:sp>
        <p:nvSpPr>
          <p:cNvPr id="24" name="Rectangle 23"/>
          <p:cNvSpPr>
            <a:spLocks noChangeArrowheads="1"/>
          </p:cNvSpPr>
          <p:nvPr/>
        </p:nvSpPr>
        <p:spPr bwMode="gray">
          <a:xfrm>
            <a:off x="2419738" y="4140873"/>
            <a:ext cx="2607302" cy="215249"/>
          </a:xfrm>
          <a:prstGeom prst="rect">
            <a:avLst/>
          </a:prstGeom>
          <a:gradFill rotWithShape="1">
            <a:gsLst>
              <a:gs pos="0">
                <a:srgbClr val="A0523A"/>
              </a:gs>
              <a:gs pos="50000">
                <a:srgbClr val="DC7150"/>
              </a:gs>
              <a:gs pos="100000">
                <a:srgbClr val="A0523A"/>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r>
              <a:rPr lang="zh-CN" altLang="en-US" sz="1349" b="1" dirty="0">
                <a:solidFill>
                  <a:schemeClr val="bg1"/>
                </a:solidFill>
                <a:latin typeface="微软雅黑" panose="020B0503020204020204" pitchFamily="34" charset="-122"/>
                <a:ea typeface="微软雅黑" panose="020B0503020204020204" pitchFamily="34" charset="-122"/>
              </a:rPr>
              <a:t>基于学生检测流程</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25" name="Rectangle 24"/>
          <p:cNvSpPr>
            <a:spLocks noChangeArrowheads="1"/>
          </p:cNvSpPr>
          <p:nvPr/>
        </p:nvSpPr>
        <p:spPr bwMode="gray">
          <a:xfrm>
            <a:off x="1756908" y="4745952"/>
            <a:ext cx="2804842" cy="215249"/>
          </a:xfrm>
          <a:prstGeom prst="rect">
            <a:avLst/>
          </a:prstGeom>
          <a:gradFill rotWithShape="1">
            <a:gsLst>
              <a:gs pos="0">
                <a:srgbClr val="977514"/>
              </a:gs>
              <a:gs pos="50000">
                <a:srgbClr val="D0A11C"/>
              </a:gs>
              <a:gs pos="100000">
                <a:srgbClr val="97751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r>
              <a:rPr lang="zh-CN" altLang="en-US" sz="1349" b="1" dirty="0">
                <a:solidFill>
                  <a:schemeClr val="bg1"/>
                </a:solidFill>
                <a:latin typeface="微软雅黑" panose="020B0503020204020204" pitchFamily="34" charset="-122"/>
                <a:ea typeface="微软雅黑" panose="020B0503020204020204" pitchFamily="34" charset="-122"/>
              </a:rPr>
              <a:t>基于移动端微信考勤</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26" name="Text Box 25"/>
          <p:cNvSpPr txBox="1">
            <a:spLocks noChangeArrowheads="1"/>
          </p:cNvSpPr>
          <p:nvPr/>
        </p:nvSpPr>
        <p:spPr bwMode="auto">
          <a:xfrm>
            <a:off x="756189" y="2770029"/>
            <a:ext cx="14157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zh-CN" altLang="en-US" sz="1200">
                <a:latin typeface="微软雅黑" panose="020B0503020204020204" pitchFamily="34" charset="-122"/>
                <a:ea typeface="微软雅黑" panose="020B0503020204020204" pitchFamily="34" charset="-122"/>
              </a:rPr>
              <a:t>根据反馈及时诊改</a:t>
            </a:r>
            <a:endParaRPr lang="en-US" altLang="zh-CN" sz="1200">
              <a:latin typeface="微软雅黑" panose="020B0503020204020204" pitchFamily="34" charset="-122"/>
              <a:ea typeface="微软雅黑" panose="020B0503020204020204" pitchFamily="34" charset="-122"/>
            </a:endParaRPr>
          </a:p>
        </p:txBody>
      </p:sp>
      <p:sp>
        <p:nvSpPr>
          <p:cNvPr id="27" name="Text Box 26"/>
          <p:cNvSpPr txBox="1">
            <a:spLocks noChangeArrowheads="1"/>
          </p:cNvSpPr>
          <p:nvPr/>
        </p:nvSpPr>
        <p:spPr bwMode="auto">
          <a:xfrm>
            <a:off x="756191" y="3368148"/>
            <a:ext cx="11079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zh-CN" altLang="en-US" sz="1200" dirty="0">
                <a:latin typeface="微软雅黑" panose="020B0503020204020204" pitchFamily="34" charset="-122"/>
                <a:ea typeface="微软雅黑" panose="020B0503020204020204" pitchFamily="34" charset="-122"/>
              </a:rPr>
              <a:t>教师每月评学</a:t>
            </a:r>
            <a:endParaRPr lang="en-US" altLang="zh-CN" sz="1200" dirty="0">
              <a:latin typeface="微软雅黑" panose="020B0503020204020204" pitchFamily="34" charset="-122"/>
              <a:ea typeface="微软雅黑" panose="020B0503020204020204" pitchFamily="34" charset="-122"/>
            </a:endParaRPr>
          </a:p>
        </p:txBody>
      </p:sp>
      <p:sp>
        <p:nvSpPr>
          <p:cNvPr id="28" name="Text Box 27"/>
          <p:cNvSpPr txBox="1">
            <a:spLocks noChangeArrowheads="1"/>
          </p:cNvSpPr>
          <p:nvPr/>
        </p:nvSpPr>
        <p:spPr bwMode="auto">
          <a:xfrm>
            <a:off x="756191" y="3994057"/>
            <a:ext cx="11079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zh-CN" altLang="en-US" sz="1200" dirty="0">
                <a:latin typeface="微软雅黑" panose="020B0503020204020204" pitchFamily="34" charset="-122"/>
                <a:ea typeface="微软雅黑" panose="020B0503020204020204" pitchFamily="34" charset="-122"/>
              </a:rPr>
              <a:t>学生每课检测</a:t>
            </a:r>
            <a:endParaRPr lang="en-US" altLang="zh-CN" sz="1200" dirty="0">
              <a:latin typeface="微软雅黑" panose="020B0503020204020204" pitchFamily="34" charset="-122"/>
              <a:ea typeface="微软雅黑" panose="020B0503020204020204" pitchFamily="34" charset="-122"/>
            </a:endParaRPr>
          </a:p>
        </p:txBody>
      </p:sp>
      <p:sp>
        <p:nvSpPr>
          <p:cNvPr id="29" name="Text Box 28"/>
          <p:cNvSpPr txBox="1">
            <a:spLocks noChangeArrowheads="1"/>
          </p:cNvSpPr>
          <p:nvPr/>
        </p:nvSpPr>
        <p:spPr bwMode="auto">
          <a:xfrm>
            <a:off x="741320" y="4625914"/>
            <a:ext cx="11079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zh-CN" altLang="en-US" sz="1200" dirty="0">
                <a:latin typeface="微软雅黑" panose="020B0503020204020204" pitchFamily="34" charset="-122"/>
                <a:ea typeface="微软雅黑" panose="020B0503020204020204" pitchFamily="34" charset="-122"/>
              </a:rPr>
              <a:t>学生日常考勤</a:t>
            </a:r>
            <a:endParaRPr lang="en-US" altLang="zh-CN" sz="1200" dirty="0">
              <a:latin typeface="微软雅黑" panose="020B0503020204020204" pitchFamily="34" charset="-122"/>
              <a:ea typeface="微软雅黑" panose="020B0503020204020204" pitchFamily="34" charset="-122"/>
            </a:endParaRPr>
          </a:p>
        </p:txBody>
      </p:sp>
      <p:sp>
        <p:nvSpPr>
          <p:cNvPr id="30" name="矩形 29"/>
          <p:cNvSpPr/>
          <p:nvPr/>
        </p:nvSpPr>
        <p:spPr>
          <a:xfrm>
            <a:off x="4844604" y="4639549"/>
            <a:ext cx="2644916" cy="590675"/>
          </a:xfrm>
          <a:prstGeom prst="rect">
            <a:avLst/>
          </a:prstGeom>
        </p:spPr>
        <p:txBody>
          <a:bodyPr wrap="square">
            <a:spAutoFit/>
          </a:bodyPr>
          <a:lstStyle/>
          <a:p>
            <a:pPr marL="257098" indent="-257098">
              <a:lnSpc>
                <a:spcPct val="120000"/>
              </a:lnSpc>
              <a:buFont typeface="Arial"/>
              <a:buChar char="•"/>
            </a:pPr>
            <a:r>
              <a:rPr lang="zh-CN" altLang="en-US" sz="1349" b="1" dirty="0">
                <a:solidFill>
                  <a:srgbClr val="6E651E"/>
                </a:solidFill>
                <a:latin typeface="微软雅黑"/>
                <a:ea typeface="微软雅黑"/>
                <a:cs typeface="微软雅黑"/>
              </a:rPr>
              <a:t>检查学生到课率</a:t>
            </a:r>
            <a:endParaRPr lang="en-US" altLang="zh-CN" sz="1349" b="1" dirty="0">
              <a:solidFill>
                <a:srgbClr val="6E651E"/>
              </a:solidFill>
              <a:latin typeface="微软雅黑"/>
              <a:ea typeface="微软雅黑"/>
              <a:cs typeface="微软雅黑"/>
            </a:endParaRPr>
          </a:p>
          <a:p>
            <a:pPr marL="257098" indent="-257098">
              <a:lnSpc>
                <a:spcPct val="120000"/>
              </a:lnSpc>
              <a:buFont typeface="Arial"/>
              <a:buChar char="•"/>
            </a:pPr>
            <a:r>
              <a:rPr lang="zh-CN" altLang="en-US" sz="1349" b="1" dirty="0">
                <a:solidFill>
                  <a:srgbClr val="6E651E"/>
                </a:solidFill>
                <a:latin typeface="微软雅黑"/>
                <a:ea typeface="微软雅黑"/>
                <a:cs typeface="微软雅黑"/>
              </a:rPr>
              <a:t>及时推送</a:t>
            </a:r>
            <a:r>
              <a:rPr lang="en-US" altLang="zh-CN" sz="1349" b="1" dirty="0">
                <a:solidFill>
                  <a:srgbClr val="6E651E"/>
                </a:solidFill>
                <a:latin typeface="微软雅黑"/>
                <a:ea typeface="微软雅黑"/>
                <a:cs typeface="微软雅黑"/>
              </a:rPr>
              <a:t> </a:t>
            </a:r>
          </a:p>
        </p:txBody>
      </p:sp>
      <p:sp>
        <p:nvSpPr>
          <p:cNvPr id="31" name="矩形 30"/>
          <p:cNvSpPr/>
          <p:nvPr/>
        </p:nvSpPr>
        <p:spPr>
          <a:xfrm>
            <a:off x="5448309" y="3886318"/>
            <a:ext cx="2914806" cy="839845"/>
          </a:xfrm>
          <a:prstGeom prst="rect">
            <a:avLst/>
          </a:prstGeom>
        </p:spPr>
        <p:txBody>
          <a:bodyPr wrap="square">
            <a:spAutoFit/>
          </a:bodyPr>
          <a:lstStyle/>
          <a:p>
            <a:pPr marL="214248" indent="-214248">
              <a:lnSpc>
                <a:spcPct val="120000"/>
              </a:lnSpc>
              <a:buFont typeface="Arial"/>
              <a:buChar char="•"/>
            </a:pPr>
            <a:r>
              <a:rPr lang="zh-CN" altLang="en-US" sz="1349" b="1" dirty="0">
                <a:solidFill>
                  <a:srgbClr val="FF6600"/>
                </a:solidFill>
                <a:latin typeface="微软雅黑"/>
                <a:ea typeface="微软雅黑"/>
                <a:cs typeface="微软雅黑"/>
              </a:rPr>
              <a:t>教师制定课堂教学检测标准</a:t>
            </a:r>
            <a:endParaRPr lang="en-US" altLang="zh-CN" sz="1349" b="1" dirty="0">
              <a:solidFill>
                <a:srgbClr val="FF6600"/>
              </a:solidFill>
              <a:latin typeface="微软雅黑"/>
              <a:ea typeface="微软雅黑"/>
              <a:cs typeface="微软雅黑"/>
            </a:endParaRPr>
          </a:p>
          <a:p>
            <a:pPr marL="214248" indent="-214248">
              <a:lnSpc>
                <a:spcPct val="120000"/>
              </a:lnSpc>
              <a:buFont typeface="Arial"/>
              <a:buChar char="•"/>
            </a:pPr>
            <a:r>
              <a:rPr lang="zh-CN" altLang="en-US" sz="1349" b="1" dirty="0">
                <a:solidFill>
                  <a:srgbClr val="FF6600"/>
                </a:solidFill>
                <a:latin typeface="微软雅黑"/>
                <a:ea typeface="微软雅黑"/>
                <a:cs typeface="微软雅黑"/>
              </a:rPr>
              <a:t>学生课堂检测</a:t>
            </a:r>
            <a:endParaRPr lang="en-US" altLang="zh-CN" sz="1349" b="1" dirty="0">
              <a:solidFill>
                <a:srgbClr val="FF6600"/>
              </a:solidFill>
              <a:latin typeface="微软雅黑"/>
              <a:ea typeface="微软雅黑"/>
              <a:cs typeface="微软雅黑"/>
            </a:endParaRPr>
          </a:p>
          <a:p>
            <a:pPr marL="214248" indent="-214248">
              <a:lnSpc>
                <a:spcPct val="120000"/>
              </a:lnSpc>
              <a:buFont typeface="Arial"/>
              <a:buChar char="•"/>
            </a:pPr>
            <a:r>
              <a:rPr lang="zh-CN" altLang="en-US" sz="1349" b="1" dirty="0">
                <a:solidFill>
                  <a:srgbClr val="FF6600"/>
                </a:solidFill>
                <a:latin typeface="微软雅黑"/>
                <a:ea typeface="微软雅黑"/>
                <a:cs typeface="微软雅黑"/>
              </a:rPr>
              <a:t>数据实时推送反馈</a:t>
            </a:r>
            <a:endParaRPr lang="en-US" altLang="zh-CN" sz="1349" b="1" dirty="0">
              <a:solidFill>
                <a:srgbClr val="FF6600"/>
              </a:solidFill>
              <a:latin typeface="微软雅黑"/>
              <a:ea typeface="微软雅黑"/>
              <a:cs typeface="微软雅黑"/>
            </a:endParaRPr>
          </a:p>
        </p:txBody>
      </p:sp>
      <p:sp>
        <p:nvSpPr>
          <p:cNvPr id="32" name="object 34"/>
          <p:cNvSpPr txBox="1"/>
          <p:nvPr/>
        </p:nvSpPr>
        <p:spPr>
          <a:xfrm>
            <a:off x="5816204" y="3199754"/>
            <a:ext cx="2267072" cy="249171"/>
          </a:xfrm>
          <a:prstGeom prst="rect">
            <a:avLst/>
          </a:prstGeom>
        </p:spPr>
        <p:txBody>
          <a:bodyPr vert="horz" wrap="square" lIns="0" tIns="0" rIns="0" bIns="0" rtlCol="0">
            <a:spAutoFit/>
          </a:bodyPr>
          <a:lstStyle/>
          <a:p>
            <a:pPr marL="9522" marR="3809">
              <a:lnSpc>
                <a:spcPct val="120000"/>
              </a:lnSpc>
            </a:pPr>
            <a:r>
              <a:rPr lang="en-US" altLang="zh-CN" sz="1349" b="1" dirty="0">
                <a:solidFill>
                  <a:srgbClr val="FF6600"/>
                </a:solidFill>
                <a:latin typeface="微软雅黑"/>
                <a:ea typeface="微软雅黑"/>
                <a:cs typeface="微软雅黑"/>
              </a:rPr>
              <a:t>     </a:t>
            </a:r>
          </a:p>
        </p:txBody>
      </p:sp>
      <p:sp>
        <p:nvSpPr>
          <p:cNvPr id="33" name="矩形 32"/>
          <p:cNvSpPr/>
          <p:nvPr/>
        </p:nvSpPr>
        <p:spPr>
          <a:xfrm>
            <a:off x="5996187" y="3199749"/>
            <a:ext cx="2213093" cy="839845"/>
          </a:xfrm>
          <a:prstGeom prst="rect">
            <a:avLst/>
          </a:prstGeom>
        </p:spPr>
        <p:txBody>
          <a:bodyPr wrap="square">
            <a:spAutoFit/>
          </a:bodyPr>
          <a:lstStyle/>
          <a:p>
            <a:pPr marL="223770" marR="3809" indent="-214248">
              <a:lnSpc>
                <a:spcPct val="120000"/>
              </a:lnSpc>
              <a:buFont typeface="Arial"/>
              <a:buChar char="•"/>
            </a:pPr>
            <a:r>
              <a:rPr lang="en-US" altLang="zh-CN" sz="1349" b="1" dirty="0">
                <a:solidFill>
                  <a:srgbClr val="7E007D"/>
                </a:solidFill>
                <a:latin typeface="微软雅黑"/>
                <a:ea typeface="微软雅黑"/>
                <a:cs typeface="微软雅黑"/>
              </a:rPr>
              <a:t> </a:t>
            </a:r>
            <a:r>
              <a:rPr lang="zh-CN" altLang="en-US" sz="1349" b="1" dirty="0">
                <a:solidFill>
                  <a:srgbClr val="7E007D"/>
                </a:solidFill>
                <a:latin typeface="微软雅黑"/>
                <a:ea typeface="微软雅黑"/>
                <a:cs typeface="微软雅黑"/>
              </a:rPr>
              <a:t>教师依据课程考核标准</a:t>
            </a:r>
            <a:endParaRPr lang="en-US" altLang="zh-CN" sz="1349" b="1" dirty="0">
              <a:solidFill>
                <a:srgbClr val="7E007D"/>
              </a:solidFill>
              <a:latin typeface="微软雅黑"/>
              <a:ea typeface="微软雅黑"/>
              <a:cs typeface="微软雅黑"/>
            </a:endParaRPr>
          </a:p>
          <a:p>
            <a:pPr marL="223770" marR="3809" indent="-214248">
              <a:lnSpc>
                <a:spcPct val="120000"/>
              </a:lnSpc>
              <a:buFont typeface="Arial"/>
              <a:buChar char="•"/>
            </a:pPr>
            <a:r>
              <a:rPr lang="en-US" altLang="zh-CN" sz="1349" b="1" dirty="0">
                <a:solidFill>
                  <a:srgbClr val="7E007D"/>
                </a:solidFill>
                <a:latin typeface="微软雅黑"/>
                <a:ea typeface="微软雅黑"/>
                <a:cs typeface="微软雅黑"/>
              </a:rPr>
              <a:t> </a:t>
            </a:r>
            <a:r>
              <a:rPr lang="zh-CN" altLang="en-US" sz="1349" b="1" dirty="0">
                <a:solidFill>
                  <a:srgbClr val="7E007D"/>
                </a:solidFill>
                <a:latin typeface="微软雅黑"/>
                <a:ea typeface="微软雅黑"/>
                <a:cs typeface="微软雅黑"/>
              </a:rPr>
              <a:t>检测学生学业状态</a:t>
            </a:r>
          </a:p>
          <a:p>
            <a:pPr marL="223770" marR="3809" indent="-214248">
              <a:lnSpc>
                <a:spcPct val="120000"/>
              </a:lnSpc>
              <a:buFont typeface="Arial"/>
              <a:buChar char="•"/>
            </a:pPr>
            <a:r>
              <a:rPr lang="en-US" altLang="zh-CN" sz="1349" b="1" dirty="0">
                <a:solidFill>
                  <a:srgbClr val="7E007D"/>
                </a:solidFill>
                <a:latin typeface="微软雅黑"/>
                <a:ea typeface="微软雅黑"/>
                <a:cs typeface="微软雅黑"/>
              </a:rPr>
              <a:t> </a:t>
            </a:r>
            <a:r>
              <a:rPr lang="zh-CN" altLang="en-US" sz="1349" b="1" dirty="0">
                <a:solidFill>
                  <a:srgbClr val="7E007D"/>
                </a:solidFill>
                <a:latin typeface="微软雅黑"/>
                <a:ea typeface="微软雅黑"/>
                <a:cs typeface="微软雅黑"/>
              </a:rPr>
              <a:t>进行信息反馈</a:t>
            </a:r>
            <a:endParaRPr lang="en-US" altLang="zh-CN" sz="1349" b="1" dirty="0">
              <a:solidFill>
                <a:srgbClr val="7E007D"/>
              </a:solidFill>
              <a:latin typeface="微软雅黑"/>
              <a:ea typeface="微软雅黑"/>
              <a:cs typeface="微软雅黑"/>
            </a:endParaRPr>
          </a:p>
        </p:txBody>
      </p:sp>
      <p:sp>
        <p:nvSpPr>
          <p:cNvPr id="34" name="object 34"/>
          <p:cNvSpPr txBox="1"/>
          <p:nvPr/>
        </p:nvSpPr>
        <p:spPr>
          <a:xfrm>
            <a:off x="6501902" y="2626502"/>
            <a:ext cx="2203641" cy="539828"/>
          </a:xfrm>
          <a:prstGeom prst="rect">
            <a:avLst/>
          </a:prstGeom>
        </p:spPr>
        <p:txBody>
          <a:bodyPr vert="horz" wrap="square" lIns="0" tIns="0" rIns="0" bIns="0" rtlCol="0">
            <a:spAutoFit/>
          </a:bodyPr>
          <a:lstStyle/>
          <a:p>
            <a:pPr marL="223770" marR="3809" indent="-214248">
              <a:lnSpc>
                <a:spcPct val="140000"/>
              </a:lnSpc>
              <a:buFont typeface="Arial"/>
              <a:buChar char="•"/>
            </a:pPr>
            <a:r>
              <a:rPr lang="zh-CN" altLang="en-US" sz="1349" dirty="0">
                <a:solidFill>
                  <a:srgbClr val="3D9518"/>
                </a:solidFill>
                <a:latin typeface="微软雅黑" panose="020B0503020204020204" pitchFamily="34" charset="-122"/>
                <a:ea typeface="微软雅黑" panose="020B0503020204020204" pitchFamily="34" charset="-122"/>
              </a:rPr>
              <a:t>设置警戒指标和阈值</a:t>
            </a:r>
            <a:endParaRPr lang="en-US" altLang="zh-CN" sz="1349" dirty="0">
              <a:solidFill>
                <a:srgbClr val="3D9518"/>
              </a:solidFill>
              <a:latin typeface="微软雅黑" panose="020B0503020204020204" pitchFamily="34" charset="-122"/>
              <a:ea typeface="微软雅黑" panose="020B0503020204020204" pitchFamily="34" charset="-122"/>
            </a:endParaRPr>
          </a:p>
          <a:p>
            <a:pPr marL="223770" marR="3809" indent="-214248">
              <a:lnSpc>
                <a:spcPct val="120000"/>
              </a:lnSpc>
              <a:buFont typeface="Arial"/>
              <a:buChar char="•"/>
            </a:pPr>
            <a:r>
              <a:rPr lang="zh-CN" altLang="en-US" sz="1349" dirty="0">
                <a:solidFill>
                  <a:srgbClr val="3D9518"/>
                </a:solidFill>
                <a:latin typeface="微软雅黑" panose="020B0503020204020204" pitchFamily="34" charset="-122"/>
                <a:ea typeface="微软雅黑" panose="020B0503020204020204" pitchFamily="34" charset="-122"/>
                <a:cs typeface="微软雅黑"/>
              </a:rPr>
              <a:t>一达阈值及时推送</a:t>
            </a:r>
            <a:endParaRPr lang="en-US" altLang="zh-CN" sz="1349" dirty="0">
              <a:solidFill>
                <a:srgbClr val="3D9518"/>
              </a:solidFill>
              <a:latin typeface="微软雅黑"/>
              <a:ea typeface="微软雅黑"/>
              <a:cs typeface="微软雅黑"/>
            </a:endParaRPr>
          </a:p>
        </p:txBody>
      </p:sp>
      <p:sp>
        <p:nvSpPr>
          <p:cNvPr id="35" name="矩形 34"/>
          <p:cNvSpPr/>
          <p:nvPr/>
        </p:nvSpPr>
        <p:spPr>
          <a:xfrm>
            <a:off x="741325" y="1609044"/>
            <a:ext cx="7610115" cy="507831"/>
          </a:xfrm>
          <a:prstGeom prst="rect">
            <a:avLst/>
          </a:prstGeom>
        </p:spPr>
        <p:txBody>
          <a:bodyPr wrap="square">
            <a:spAutoFit/>
          </a:bodyPr>
          <a:lstStyle/>
          <a:p>
            <a:pPr marL="257098" indent="-257098">
              <a:lnSpc>
                <a:spcPct val="150000"/>
              </a:lnSpc>
              <a:buFont typeface="Wingdings" charset="2"/>
              <a:buChar char="n"/>
            </a:pPr>
            <a:r>
              <a:rPr lang="zh-CN" altLang="en-US" dirty="0">
                <a:solidFill>
                  <a:srgbClr val="571415"/>
                </a:solidFill>
                <a:latin typeface="微软雅黑" pitchFamily="34" charset="-122"/>
                <a:ea typeface="微软雅黑" pitchFamily="34" charset="-122"/>
              </a:rPr>
              <a:t>紧扣课前、课中、课后教学三环节，课程教学质量诊改在线跟踪</a:t>
            </a:r>
            <a:endParaRPr lang="en-US" altLang="zh-CN" dirty="0">
              <a:solidFill>
                <a:srgbClr val="571415"/>
              </a:solidFill>
              <a:latin typeface="微软雅黑" pitchFamily="34" charset="-122"/>
              <a:ea typeface="微软雅黑" pitchFamily="34" charset="-122"/>
            </a:endParaRPr>
          </a:p>
        </p:txBody>
      </p:sp>
      <p:sp>
        <p:nvSpPr>
          <p:cNvPr id="37" name="TextBox 6"/>
          <p:cNvSpPr txBox="1"/>
          <p:nvPr/>
        </p:nvSpPr>
        <p:spPr>
          <a:xfrm>
            <a:off x="756189" y="789432"/>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五）建设平台，形成智能校园</a:t>
            </a:r>
            <a:endParaRPr lang="en-US" altLang="zh-CN" sz="2000" dirty="0"/>
          </a:p>
        </p:txBody>
      </p:sp>
    </p:spTree>
    <p:extLst>
      <p:ext uri="{BB962C8B-B14F-4D97-AF65-F5344CB8AC3E}">
        <p14:creationId xmlns:p14="http://schemas.microsoft.com/office/powerpoint/2010/main" xmlns="" val="27604917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四、体系建设</a:t>
            </a:r>
            <a:endParaRPr lang="zh-CN" altLang="en-US" dirty="0"/>
          </a:p>
        </p:txBody>
      </p:sp>
      <p:sp>
        <p:nvSpPr>
          <p:cNvPr id="3" name="Rectangle 2"/>
          <p:cNvSpPr txBox="1">
            <a:spLocks noChangeArrowheads="1"/>
          </p:cNvSpPr>
          <p:nvPr/>
        </p:nvSpPr>
        <p:spPr>
          <a:xfrm>
            <a:off x="733976" y="1250611"/>
            <a:ext cx="8036155" cy="583318"/>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zh-CN" altLang="en-US" sz="1800" dirty="0"/>
              <a:t>挖掘平台数据，实现基于数据信息的运行管控</a:t>
            </a:r>
            <a:r>
              <a:rPr lang="zh-CN" altLang="en-US" sz="1800" dirty="0" smtClean="0"/>
              <a:t>（目标：校园</a:t>
            </a:r>
            <a:r>
              <a:rPr lang="zh-CN" altLang="en-US" sz="1800" dirty="0"/>
              <a:t>服务互联网）</a:t>
            </a:r>
          </a:p>
        </p:txBody>
      </p:sp>
      <p:grpSp>
        <p:nvGrpSpPr>
          <p:cNvPr id="4" name="组合 2"/>
          <p:cNvGrpSpPr/>
          <p:nvPr/>
        </p:nvGrpSpPr>
        <p:grpSpPr>
          <a:xfrm>
            <a:off x="1409023" y="2757086"/>
            <a:ext cx="1674664" cy="1401832"/>
            <a:chOff x="2275819" y="3403514"/>
            <a:chExt cx="1734754" cy="1742560"/>
          </a:xfrm>
        </p:grpSpPr>
        <p:pic>
          <p:nvPicPr>
            <p:cNvPr id="26" name="Oval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5819" y="3403514"/>
              <a:ext cx="1734754" cy="17425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7" name="椭圆 26"/>
            <p:cNvSpPr>
              <a:spLocks noChangeArrowheads="1"/>
            </p:cNvSpPr>
            <p:nvPr/>
          </p:nvSpPr>
          <p:spPr bwMode="auto">
            <a:xfrm rot="19388639">
              <a:off x="2558354" y="3715796"/>
              <a:ext cx="794281" cy="546402"/>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endParaRPr lang="zh-CN" altLang="en-US" sz="1349">
                <a:solidFill>
                  <a:srgbClr val="FFFFFF"/>
                </a:solidFill>
                <a:latin typeface="Calibri" pitchFamily="34" charset="0"/>
              </a:endParaRPr>
            </a:p>
          </p:txBody>
        </p:sp>
        <p:grpSp>
          <p:nvGrpSpPr>
            <p:cNvPr id="5" name="Group 8"/>
            <p:cNvGrpSpPr>
              <a:grpSpLocks/>
            </p:cNvGrpSpPr>
            <p:nvPr/>
          </p:nvGrpSpPr>
          <p:grpSpPr bwMode="auto">
            <a:xfrm>
              <a:off x="2275819" y="3766251"/>
              <a:ext cx="1734754" cy="938849"/>
              <a:chOff x="0" y="0"/>
              <a:chExt cx="798576" cy="804672"/>
            </a:xfrm>
          </p:grpSpPr>
          <p:pic>
            <p:nvPicPr>
              <p:cNvPr id="29" name="椭圆 7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798576" cy="804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 name="Text Box 10"/>
              <p:cNvSpPr txBox="1">
                <a:spLocks noChangeArrowheads="1"/>
              </p:cNvSpPr>
              <p:nvPr/>
            </p:nvSpPr>
            <p:spPr bwMode="auto">
              <a:xfrm>
                <a:off x="117467" y="122020"/>
                <a:ext cx="557757" cy="560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349" b="1" dirty="0">
                    <a:solidFill>
                      <a:srgbClr val="FFFFFF"/>
                    </a:solidFill>
                    <a:latin typeface="微软雅黑" pitchFamily="34" charset="-122"/>
                    <a:ea typeface="微软雅黑" pitchFamily="34" charset="-122"/>
                  </a:rPr>
                  <a:t>制定数据平</a:t>
                </a:r>
                <a:endParaRPr lang="en-US" altLang="zh-CN" sz="1349" b="1" dirty="0">
                  <a:solidFill>
                    <a:srgbClr val="FFFFFF"/>
                  </a:solidFill>
                  <a:latin typeface="微软雅黑" pitchFamily="34" charset="-122"/>
                  <a:ea typeface="微软雅黑" pitchFamily="34" charset="-122"/>
                </a:endParaRPr>
              </a:p>
              <a:p>
                <a:pPr algn="ctr"/>
                <a:r>
                  <a:rPr lang="zh-CN" altLang="en-US" sz="1349" b="1" dirty="0">
                    <a:solidFill>
                      <a:srgbClr val="FFFFFF"/>
                    </a:solidFill>
                    <a:latin typeface="微软雅黑" pitchFamily="34" charset="-122"/>
                    <a:ea typeface="微软雅黑" pitchFamily="34" charset="-122"/>
                  </a:rPr>
                  <a:t>台管理制度</a:t>
                </a:r>
              </a:p>
            </p:txBody>
          </p:sp>
        </p:grpSp>
      </p:grpSp>
      <p:pic>
        <p:nvPicPr>
          <p:cNvPr id="31" name="AutoShape 59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58828" y="3232942"/>
            <a:ext cx="768333" cy="612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6" name="组合 7"/>
          <p:cNvGrpSpPr/>
          <p:nvPr/>
        </p:nvGrpSpPr>
        <p:grpSpPr>
          <a:xfrm>
            <a:off x="3082777" y="2783010"/>
            <a:ext cx="1850053" cy="1386504"/>
            <a:chOff x="4438893" y="3403514"/>
            <a:chExt cx="1937624" cy="1742560"/>
          </a:xfrm>
        </p:grpSpPr>
        <p:pic>
          <p:nvPicPr>
            <p:cNvPr id="33" name="Oval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43660" y="3403514"/>
              <a:ext cx="1728091" cy="17425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4" name="椭圆 33"/>
            <p:cNvSpPr>
              <a:spLocks noChangeArrowheads="1"/>
            </p:cNvSpPr>
            <p:nvPr/>
          </p:nvSpPr>
          <p:spPr bwMode="auto">
            <a:xfrm rot="19388639">
              <a:off x="4819971" y="3715796"/>
              <a:ext cx="794487" cy="546402"/>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endParaRPr lang="zh-CN" altLang="en-US" sz="1349">
                <a:solidFill>
                  <a:srgbClr val="FFFFFF"/>
                </a:solidFill>
                <a:latin typeface="微软雅黑" pitchFamily="34" charset="-122"/>
                <a:ea typeface="微软雅黑" pitchFamily="34" charset="-122"/>
              </a:endParaRPr>
            </a:p>
          </p:txBody>
        </p:sp>
        <p:grpSp>
          <p:nvGrpSpPr>
            <p:cNvPr id="7" name="Group 15"/>
            <p:cNvGrpSpPr>
              <a:grpSpLocks/>
            </p:cNvGrpSpPr>
            <p:nvPr/>
          </p:nvGrpSpPr>
          <p:grpSpPr bwMode="auto">
            <a:xfrm>
              <a:off x="4438893" y="3766251"/>
              <a:ext cx="1937624" cy="938849"/>
              <a:chOff x="0" y="0"/>
              <a:chExt cx="804672" cy="804672"/>
            </a:xfrm>
          </p:grpSpPr>
          <p:pic>
            <p:nvPicPr>
              <p:cNvPr id="40" name="椭圆 5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0"/>
                <a:ext cx="804672" cy="804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1" name="Text Box 17"/>
              <p:cNvSpPr txBox="1">
                <a:spLocks noChangeArrowheads="1"/>
              </p:cNvSpPr>
              <p:nvPr/>
            </p:nvSpPr>
            <p:spPr bwMode="auto">
              <a:xfrm>
                <a:off x="122706" y="122019"/>
                <a:ext cx="557757" cy="560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499" b="1" dirty="0">
                    <a:solidFill>
                      <a:srgbClr val="FFFFFF"/>
                    </a:solidFill>
                    <a:latin typeface="微软雅黑" pitchFamily="34" charset="-122"/>
                    <a:ea typeface="微软雅黑" pitchFamily="34" charset="-122"/>
                  </a:rPr>
                  <a:t>完善平</a:t>
                </a:r>
                <a:endParaRPr lang="en-US" altLang="zh-CN" sz="1499" b="1" dirty="0">
                  <a:solidFill>
                    <a:srgbClr val="FFFFFF"/>
                  </a:solidFill>
                  <a:latin typeface="微软雅黑" pitchFamily="34" charset="-122"/>
                  <a:ea typeface="微软雅黑" pitchFamily="34" charset="-122"/>
                </a:endParaRPr>
              </a:p>
              <a:p>
                <a:pPr algn="ctr"/>
                <a:r>
                  <a:rPr lang="zh-CN" altLang="en-US" sz="1499" b="1" dirty="0">
                    <a:solidFill>
                      <a:srgbClr val="FFFFFF"/>
                    </a:solidFill>
                    <a:latin typeface="微软雅黑" pitchFamily="34" charset="-122"/>
                    <a:ea typeface="微软雅黑" pitchFamily="34" charset="-122"/>
                  </a:rPr>
                  <a:t>台功能</a:t>
                </a:r>
              </a:p>
            </p:txBody>
          </p:sp>
        </p:grpSp>
      </p:grpSp>
      <p:grpSp>
        <p:nvGrpSpPr>
          <p:cNvPr id="8" name="组合 8"/>
          <p:cNvGrpSpPr/>
          <p:nvPr/>
        </p:nvGrpSpPr>
        <p:grpSpPr>
          <a:xfrm>
            <a:off x="4936236" y="2128324"/>
            <a:ext cx="1685036" cy="1415953"/>
            <a:chOff x="6802616" y="2094928"/>
            <a:chExt cx="1728091" cy="1742560"/>
          </a:xfrm>
        </p:grpSpPr>
        <p:pic>
          <p:nvPicPr>
            <p:cNvPr id="43" name="Oval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02616" y="2094928"/>
              <a:ext cx="1728091" cy="17425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4" name="椭圆 43"/>
            <p:cNvSpPr>
              <a:spLocks noChangeArrowheads="1"/>
            </p:cNvSpPr>
            <p:nvPr/>
          </p:nvSpPr>
          <p:spPr bwMode="auto">
            <a:xfrm rot="19388639">
              <a:off x="7080704" y="2406322"/>
              <a:ext cx="794487" cy="546402"/>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endParaRPr lang="zh-CN" altLang="en-US" sz="1499">
                <a:solidFill>
                  <a:srgbClr val="FFFFFF"/>
                </a:solidFill>
                <a:latin typeface="Calibri" pitchFamily="34" charset="0"/>
              </a:endParaRPr>
            </a:p>
          </p:txBody>
        </p:sp>
        <p:grpSp>
          <p:nvGrpSpPr>
            <p:cNvPr id="9" name="Group 21"/>
            <p:cNvGrpSpPr>
              <a:grpSpLocks/>
            </p:cNvGrpSpPr>
            <p:nvPr/>
          </p:nvGrpSpPr>
          <p:grpSpPr bwMode="auto">
            <a:xfrm>
              <a:off x="7200859" y="2457666"/>
              <a:ext cx="942791" cy="938849"/>
              <a:chOff x="0" y="0"/>
              <a:chExt cx="808165" cy="804672"/>
            </a:xfrm>
          </p:grpSpPr>
          <p:pic>
            <p:nvPicPr>
              <p:cNvPr id="46" name="椭圆 6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0"/>
                <a:ext cx="804672" cy="804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7" name="Text Box 23"/>
              <p:cNvSpPr txBox="1">
                <a:spLocks noChangeArrowheads="1"/>
              </p:cNvSpPr>
              <p:nvPr/>
            </p:nvSpPr>
            <p:spPr bwMode="auto">
              <a:xfrm>
                <a:off x="1264" y="108679"/>
                <a:ext cx="806901" cy="560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499" b="1" dirty="0">
                    <a:solidFill>
                      <a:srgbClr val="FFFFFF"/>
                    </a:solidFill>
                    <a:latin typeface="微软雅黑" pitchFamily="34" charset="-122"/>
                    <a:ea typeface="微软雅黑" pitchFamily="34" charset="-122"/>
                  </a:rPr>
                  <a:t>来源与分</a:t>
                </a:r>
                <a:endParaRPr lang="en-US" altLang="zh-CN" sz="1499" b="1" dirty="0">
                  <a:solidFill>
                    <a:srgbClr val="FFFFFF"/>
                  </a:solidFill>
                  <a:latin typeface="微软雅黑" pitchFamily="34" charset="-122"/>
                  <a:ea typeface="微软雅黑" pitchFamily="34" charset="-122"/>
                </a:endParaRPr>
              </a:p>
              <a:p>
                <a:pPr algn="ctr"/>
                <a:r>
                  <a:rPr lang="zh-CN" altLang="en-US" sz="1499" b="1" dirty="0">
                    <a:solidFill>
                      <a:srgbClr val="FFFFFF"/>
                    </a:solidFill>
                    <a:latin typeface="微软雅黑" pitchFamily="34" charset="-122"/>
                    <a:ea typeface="微软雅黑" pitchFamily="34" charset="-122"/>
                  </a:rPr>
                  <a:t>析依据</a:t>
                </a:r>
              </a:p>
            </p:txBody>
          </p:sp>
        </p:grpSp>
      </p:grpSp>
      <p:grpSp>
        <p:nvGrpSpPr>
          <p:cNvPr id="10" name="组合 9"/>
          <p:cNvGrpSpPr/>
          <p:nvPr/>
        </p:nvGrpSpPr>
        <p:grpSpPr>
          <a:xfrm>
            <a:off x="5029874" y="3473547"/>
            <a:ext cx="1793019" cy="1506693"/>
            <a:chOff x="6802616" y="4615826"/>
            <a:chExt cx="1728091" cy="1742560"/>
          </a:xfrm>
        </p:grpSpPr>
        <p:pic>
          <p:nvPicPr>
            <p:cNvPr id="49" name="Oval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02616" y="4615826"/>
              <a:ext cx="1728091" cy="17425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0" name="椭圆 49"/>
            <p:cNvSpPr>
              <a:spLocks noChangeArrowheads="1"/>
            </p:cNvSpPr>
            <p:nvPr/>
          </p:nvSpPr>
          <p:spPr bwMode="auto">
            <a:xfrm rot="19388639">
              <a:off x="7080704" y="4927220"/>
              <a:ext cx="794487" cy="546402"/>
            </a:xfrm>
            <a:prstGeom prst="ellipse">
              <a:avLst/>
            </a:prstGeom>
            <a:gradFill rotWithShape="1">
              <a:gsLst>
                <a:gs pos="0">
                  <a:srgbClr val="FFFFFF"/>
                </a:gs>
                <a:gs pos="45000">
                  <a:srgbClr val="FFFFFF">
                    <a:alpha val="55000"/>
                  </a:srgbClr>
                </a:gs>
                <a:gs pos="100000">
                  <a:schemeClr val="bg1">
                    <a:alpha val="0"/>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endParaRPr lang="zh-CN" altLang="en-US" sz="1499">
                <a:solidFill>
                  <a:srgbClr val="FFFFFF"/>
                </a:solidFill>
                <a:latin typeface="Calibri" pitchFamily="34" charset="0"/>
              </a:endParaRPr>
            </a:p>
          </p:txBody>
        </p:sp>
        <p:grpSp>
          <p:nvGrpSpPr>
            <p:cNvPr id="11" name="Group 27"/>
            <p:cNvGrpSpPr>
              <a:grpSpLocks/>
            </p:cNvGrpSpPr>
            <p:nvPr/>
          </p:nvGrpSpPr>
          <p:grpSpPr bwMode="auto">
            <a:xfrm>
              <a:off x="7200859" y="4978563"/>
              <a:ext cx="938716" cy="938849"/>
              <a:chOff x="0" y="0"/>
              <a:chExt cx="804672" cy="804672"/>
            </a:xfrm>
          </p:grpSpPr>
          <p:pic>
            <p:nvPicPr>
              <p:cNvPr id="52" name="椭圆 6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0"/>
                <a:ext cx="804672" cy="804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3" name="Text Box 29"/>
              <p:cNvSpPr txBox="1">
                <a:spLocks noChangeArrowheads="1"/>
              </p:cNvSpPr>
              <p:nvPr/>
            </p:nvSpPr>
            <p:spPr bwMode="auto">
              <a:xfrm>
                <a:off x="19714" y="96532"/>
                <a:ext cx="709200" cy="560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499" b="1" dirty="0">
                    <a:solidFill>
                      <a:srgbClr val="FFFFFF"/>
                    </a:solidFill>
                    <a:latin typeface="微软雅黑" pitchFamily="34" charset="-122"/>
                    <a:ea typeface="微软雅黑" pitchFamily="34" charset="-122"/>
                  </a:rPr>
                  <a:t>确保不</a:t>
                </a:r>
                <a:endParaRPr lang="en-US" altLang="zh-CN" sz="1499" b="1" dirty="0">
                  <a:solidFill>
                    <a:srgbClr val="FFFFFF"/>
                  </a:solidFill>
                  <a:latin typeface="微软雅黑" pitchFamily="34" charset="-122"/>
                  <a:ea typeface="微软雅黑" pitchFamily="34" charset="-122"/>
                </a:endParaRPr>
              </a:p>
              <a:p>
                <a:pPr algn="ctr"/>
                <a:r>
                  <a:rPr lang="zh-CN" altLang="en-US" sz="1499" b="1" dirty="0">
                    <a:solidFill>
                      <a:srgbClr val="FFFFFF"/>
                    </a:solidFill>
                    <a:latin typeface="微软雅黑" pitchFamily="34" charset="-122"/>
                    <a:ea typeface="微软雅黑" pitchFamily="34" charset="-122"/>
                  </a:rPr>
                  <a:t>偏离设</a:t>
                </a:r>
                <a:endParaRPr lang="en-US" altLang="zh-CN" sz="1499" b="1" dirty="0">
                  <a:solidFill>
                    <a:srgbClr val="FFFFFF"/>
                  </a:solidFill>
                  <a:latin typeface="微软雅黑" pitchFamily="34" charset="-122"/>
                  <a:ea typeface="微软雅黑" pitchFamily="34" charset="-122"/>
                </a:endParaRPr>
              </a:p>
              <a:p>
                <a:pPr algn="ctr"/>
                <a:r>
                  <a:rPr lang="zh-CN" altLang="en-US" sz="1499" b="1" dirty="0">
                    <a:solidFill>
                      <a:srgbClr val="FFFFFF"/>
                    </a:solidFill>
                    <a:latin typeface="微软雅黑" pitchFamily="34" charset="-122"/>
                    <a:ea typeface="微软雅黑" pitchFamily="34" charset="-122"/>
                  </a:rPr>
                  <a:t>定目标</a:t>
                </a:r>
              </a:p>
            </p:txBody>
          </p:sp>
        </p:grpSp>
      </p:grpSp>
      <p:pic>
        <p:nvPicPr>
          <p:cNvPr id="54" name="AutoShape 59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9800000">
            <a:off x="4610919" y="2842437"/>
            <a:ext cx="767223" cy="611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5" name="AutoShape 59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800000">
            <a:off x="4552631" y="3664718"/>
            <a:ext cx="767223" cy="611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6" name="TextBox 31"/>
          <p:cNvSpPr txBox="1"/>
          <p:nvPr/>
        </p:nvSpPr>
        <p:spPr>
          <a:xfrm>
            <a:off x="733977" y="3780956"/>
            <a:ext cx="1430939" cy="1200329"/>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nSpc>
                <a:spcPct val="150000"/>
              </a:lnSpc>
              <a:buFont typeface="Wingdings" pitchFamily="2" charset="2"/>
              <a:buChar char="²"/>
            </a:pPr>
            <a:r>
              <a:rPr lang="zh-CN" altLang="en-US" sz="1600" dirty="0">
                <a:latin typeface="微软雅黑" pitchFamily="34" charset="-122"/>
                <a:ea typeface="微软雅黑" pitchFamily="34" charset="-122"/>
              </a:rPr>
              <a:t>信息采集</a:t>
            </a:r>
            <a:endParaRPr lang="en-US" altLang="zh-CN" sz="1600" dirty="0">
              <a:latin typeface="微软雅黑" pitchFamily="34" charset="-122"/>
              <a:ea typeface="微软雅黑" pitchFamily="34" charset="-122"/>
            </a:endParaRPr>
          </a:p>
          <a:p>
            <a:pPr>
              <a:lnSpc>
                <a:spcPct val="150000"/>
              </a:lnSpc>
              <a:buFont typeface="Wingdings" pitchFamily="2" charset="2"/>
              <a:buChar char="²"/>
            </a:pPr>
            <a:r>
              <a:rPr lang="zh-CN" altLang="en-US" sz="1600" dirty="0">
                <a:latin typeface="微软雅黑" pitchFamily="34" charset="-122"/>
                <a:ea typeface="微软雅黑" pitchFamily="34" charset="-122"/>
              </a:rPr>
              <a:t>审核管控</a:t>
            </a:r>
            <a:endParaRPr lang="en-US" altLang="zh-CN" sz="1600" dirty="0">
              <a:latin typeface="微软雅黑" pitchFamily="34" charset="-122"/>
              <a:ea typeface="微软雅黑" pitchFamily="34" charset="-122"/>
            </a:endParaRPr>
          </a:p>
          <a:p>
            <a:pPr>
              <a:lnSpc>
                <a:spcPct val="150000"/>
              </a:lnSpc>
              <a:buFont typeface="Wingdings" pitchFamily="2" charset="2"/>
              <a:buChar char="²"/>
            </a:pPr>
            <a:r>
              <a:rPr lang="zh-CN" altLang="en-US" sz="1600" dirty="0">
                <a:latin typeface="微软雅黑" pitchFamily="34" charset="-122"/>
                <a:ea typeface="微软雅黑" pitchFamily="34" charset="-122"/>
              </a:rPr>
              <a:t>数据分析</a:t>
            </a:r>
            <a:endParaRPr lang="zh-CN" altLang="zh-CN" sz="1600" dirty="0">
              <a:latin typeface="微软雅黑" pitchFamily="34" charset="-122"/>
              <a:ea typeface="微软雅黑" pitchFamily="34" charset="-122"/>
            </a:endParaRPr>
          </a:p>
        </p:txBody>
      </p:sp>
      <p:sp>
        <p:nvSpPr>
          <p:cNvPr id="57" name="TextBox 32"/>
          <p:cNvSpPr txBox="1"/>
          <p:nvPr/>
        </p:nvSpPr>
        <p:spPr>
          <a:xfrm>
            <a:off x="3406725" y="3870943"/>
            <a:ext cx="1241814" cy="1200329"/>
          </a:xfrm>
          <a:prstGeom prst="rect">
            <a:avLst/>
          </a:prstGeom>
          <a:noFill/>
        </p:spPr>
        <p:txBody>
          <a:bodyPr wrap="square" rtlCol="0">
            <a:spAutoFit/>
          </a:bodyPr>
          <a:lstStyle>
            <a:defPPr>
              <a:defRPr lang="ja-JP"/>
            </a:defPPr>
            <a:lvl1pPr>
              <a:lnSpc>
                <a:spcPct val="120000"/>
              </a:lnSpc>
              <a:buFont typeface="Wingdings" pitchFamily="2" charset="2"/>
              <a:buChar char="²"/>
              <a:defRPr sz="1400">
                <a:solidFill>
                  <a:srgbClr val="3366FF"/>
                </a:solidFill>
                <a:latin typeface="微软雅黑" pitchFamily="34" charset="-122"/>
                <a:ea typeface="微软雅黑" pitchFamily="34" charset="-122"/>
              </a:defRPr>
            </a:lvl1pPr>
            <a:lvl2pPr>
              <a:defRPr>
                <a:ea typeface="宋体" charset="-122"/>
              </a:defRPr>
            </a:lvl2pPr>
            <a:lvl3pPr>
              <a:defRPr>
                <a:ea typeface="宋体" charset="-122"/>
              </a:defRPr>
            </a:lvl3pPr>
            <a:lvl4pPr>
              <a:defRPr>
                <a:ea typeface="宋体" charset="-122"/>
              </a:defRPr>
            </a:lvl4pPr>
            <a:lvl5pPr>
              <a:defRPr>
                <a:ea typeface="宋体" charset="-122"/>
              </a:defRPr>
            </a:lvl5pPr>
            <a:lvl6pPr>
              <a:defRPr>
                <a:ea typeface="宋体" charset="-122"/>
              </a:defRPr>
            </a:lvl6pPr>
            <a:lvl7pPr>
              <a:defRPr>
                <a:ea typeface="宋体" charset="-122"/>
              </a:defRPr>
            </a:lvl7pPr>
            <a:lvl8pPr>
              <a:defRPr>
                <a:ea typeface="宋体" charset="-122"/>
              </a:defRPr>
            </a:lvl8pPr>
            <a:lvl9pPr>
              <a:defRPr>
                <a:ea typeface="宋体" charset="-122"/>
              </a:defRPr>
            </a:lvl9pPr>
          </a:lstStyle>
          <a:p>
            <a:pPr>
              <a:lnSpc>
                <a:spcPct val="150000"/>
              </a:lnSpc>
            </a:pPr>
            <a:r>
              <a:rPr lang="zh-CN" altLang="en-US" sz="1600" dirty="0">
                <a:solidFill>
                  <a:schemeClr val="tx1"/>
                </a:solidFill>
              </a:rPr>
              <a:t>状态分析</a:t>
            </a:r>
            <a:endParaRPr lang="en-US" altLang="zh-CN" sz="1600" dirty="0">
              <a:solidFill>
                <a:schemeClr val="tx1"/>
              </a:solidFill>
            </a:endParaRPr>
          </a:p>
          <a:p>
            <a:pPr>
              <a:lnSpc>
                <a:spcPct val="150000"/>
              </a:lnSpc>
            </a:pPr>
            <a:r>
              <a:rPr lang="zh-CN" altLang="en-US" sz="1600" dirty="0">
                <a:solidFill>
                  <a:schemeClr val="tx1"/>
                </a:solidFill>
              </a:rPr>
              <a:t>监控预警</a:t>
            </a:r>
            <a:endParaRPr lang="en-US" altLang="zh-CN" sz="1600" dirty="0">
              <a:solidFill>
                <a:schemeClr val="tx1"/>
              </a:solidFill>
            </a:endParaRPr>
          </a:p>
          <a:p>
            <a:pPr>
              <a:lnSpc>
                <a:spcPct val="150000"/>
              </a:lnSpc>
            </a:pPr>
            <a:r>
              <a:rPr lang="zh-CN" altLang="en-US" sz="1600" dirty="0">
                <a:solidFill>
                  <a:schemeClr val="tx1"/>
                </a:solidFill>
              </a:rPr>
              <a:t>激励功能</a:t>
            </a:r>
            <a:endParaRPr lang="en-US" altLang="zh-CN" sz="1600" dirty="0">
              <a:solidFill>
                <a:schemeClr val="tx1"/>
              </a:solidFill>
            </a:endParaRPr>
          </a:p>
        </p:txBody>
      </p:sp>
      <p:sp>
        <p:nvSpPr>
          <p:cNvPr id="58" name="TextBox 33"/>
          <p:cNvSpPr txBox="1"/>
          <p:nvPr/>
        </p:nvSpPr>
        <p:spPr>
          <a:xfrm>
            <a:off x="6440590" y="2417827"/>
            <a:ext cx="2881003" cy="830997"/>
          </a:xfrm>
          <a:prstGeom prst="rect">
            <a:avLst/>
          </a:prstGeom>
          <a:noFill/>
        </p:spPr>
        <p:txBody>
          <a:bodyPr wrap="square" rtlCol="0">
            <a:spAutoFit/>
          </a:bodyPr>
          <a:lstStyle>
            <a:defPPr>
              <a:defRPr lang="ja-JP"/>
            </a:defPPr>
            <a:lvl1pPr>
              <a:lnSpc>
                <a:spcPct val="120000"/>
              </a:lnSpc>
              <a:buFont typeface="Wingdings" pitchFamily="2" charset="2"/>
              <a:buChar char="²"/>
              <a:defRPr sz="1400">
                <a:solidFill>
                  <a:srgbClr val="3366FF"/>
                </a:solidFill>
                <a:latin typeface="微软雅黑" pitchFamily="34" charset="-122"/>
                <a:ea typeface="微软雅黑" pitchFamily="34" charset="-122"/>
              </a:defRPr>
            </a:lvl1pPr>
            <a:lvl2pPr>
              <a:defRPr>
                <a:ea typeface="宋体" charset="-122"/>
              </a:defRPr>
            </a:lvl2pPr>
            <a:lvl3pPr>
              <a:defRPr>
                <a:ea typeface="宋体" charset="-122"/>
              </a:defRPr>
            </a:lvl3pPr>
            <a:lvl4pPr>
              <a:defRPr>
                <a:ea typeface="宋体" charset="-122"/>
              </a:defRPr>
            </a:lvl4pPr>
            <a:lvl5pPr>
              <a:defRPr>
                <a:ea typeface="宋体" charset="-122"/>
              </a:defRPr>
            </a:lvl5pPr>
            <a:lvl6pPr>
              <a:defRPr>
                <a:ea typeface="宋体" charset="-122"/>
              </a:defRPr>
            </a:lvl6pPr>
            <a:lvl7pPr>
              <a:defRPr>
                <a:ea typeface="宋体" charset="-122"/>
              </a:defRPr>
            </a:lvl7pPr>
            <a:lvl8pPr>
              <a:defRPr>
                <a:ea typeface="宋体" charset="-122"/>
              </a:defRPr>
            </a:lvl8pPr>
            <a:lvl9pPr>
              <a:defRPr>
                <a:ea typeface="宋体" charset="-122"/>
              </a:defRPr>
            </a:lvl9pPr>
          </a:lstStyle>
          <a:p>
            <a:pPr>
              <a:lnSpc>
                <a:spcPct val="150000"/>
              </a:lnSpc>
            </a:pPr>
            <a:r>
              <a:rPr lang="zh-CN" altLang="en-US" sz="1600" dirty="0">
                <a:solidFill>
                  <a:schemeClr val="tx1"/>
                </a:solidFill>
              </a:rPr>
              <a:t>质量判断</a:t>
            </a:r>
            <a:endParaRPr lang="en-US" altLang="zh-CN" sz="1600" dirty="0">
              <a:solidFill>
                <a:schemeClr val="tx1"/>
              </a:solidFill>
            </a:endParaRPr>
          </a:p>
          <a:p>
            <a:pPr>
              <a:lnSpc>
                <a:spcPct val="150000"/>
              </a:lnSpc>
            </a:pPr>
            <a:r>
              <a:rPr lang="zh-CN" altLang="en-US" sz="1600" dirty="0">
                <a:solidFill>
                  <a:schemeClr val="tx1"/>
                </a:solidFill>
              </a:rPr>
              <a:t>绩效判断</a:t>
            </a:r>
            <a:endParaRPr lang="en-US" altLang="zh-CN" sz="1600" dirty="0">
              <a:solidFill>
                <a:schemeClr val="tx1"/>
              </a:solidFill>
            </a:endParaRPr>
          </a:p>
        </p:txBody>
      </p:sp>
      <p:sp>
        <p:nvSpPr>
          <p:cNvPr id="59" name="TextBox 33"/>
          <p:cNvSpPr txBox="1"/>
          <p:nvPr/>
        </p:nvSpPr>
        <p:spPr>
          <a:xfrm>
            <a:off x="6646245" y="3764623"/>
            <a:ext cx="2881003" cy="1569660"/>
          </a:xfrm>
          <a:prstGeom prst="rect">
            <a:avLst/>
          </a:prstGeom>
          <a:noFill/>
        </p:spPr>
        <p:txBody>
          <a:bodyPr wrap="square" rtlCol="0">
            <a:spAutoFit/>
          </a:bodyPr>
          <a:lstStyle>
            <a:defPPr>
              <a:defRPr lang="ja-JP"/>
            </a:defPPr>
            <a:lvl1pPr>
              <a:lnSpc>
                <a:spcPct val="120000"/>
              </a:lnSpc>
              <a:buFont typeface="Wingdings" pitchFamily="2" charset="2"/>
              <a:buChar char="²"/>
              <a:defRPr sz="1400">
                <a:solidFill>
                  <a:srgbClr val="3366FF"/>
                </a:solidFill>
                <a:latin typeface="微软雅黑" pitchFamily="34" charset="-122"/>
                <a:ea typeface="微软雅黑" pitchFamily="34" charset="-122"/>
              </a:defRPr>
            </a:lvl1pPr>
            <a:lvl2pPr>
              <a:defRPr>
                <a:ea typeface="宋体" charset="-122"/>
              </a:defRPr>
            </a:lvl2pPr>
            <a:lvl3pPr>
              <a:defRPr>
                <a:ea typeface="宋体" charset="-122"/>
              </a:defRPr>
            </a:lvl3pPr>
            <a:lvl4pPr>
              <a:defRPr>
                <a:ea typeface="宋体" charset="-122"/>
              </a:defRPr>
            </a:lvl4pPr>
            <a:lvl5pPr>
              <a:defRPr>
                <a:ea typeface="宋体" charset="-122"/>
              </a:defRPr>
            </a:lvl5pPr>
            <a:lvl6pPr>
              <a:defRPr>
                <a:ea typeface="宋体" charset="-122"/>
              </a:defRPr>
            </a:lvl6pPr>
            <a:lvl7pPr>
              <a:defRPr>
                <a:ea typeface="宋体" charset="-122"/>
              </a:defRPr>
            </a:lvl7pPr>
            <a:lvl8pPr>
              <a:defRPr>
                <a:ea typeface="宋体" charset="-122"/>
              </a:defRPr>
            </a:lvl8pPr>
            <a:lvl9pPr>
              <a:defRPr>
                <a:ea typeface="宋体" charset="-122"/>
              </a:defRPr>
            </a:lvl9pPr>
          </a:lstStyle>
          <a:p>
            <a:pPr>
              <a:lnSpc>
                <a:spcPct val="150000"/>
              </a:lnSpc>
            </a:pPr>
            <a:r>
              <a:rPr lang="zh-CN" altLang="en-US" sz="1600" dirty="0">
                <a:solidFill>
                  <a:schemeClr val="tx1"/>
                </a:solidFill>
              </a:rPr>
              <a:t>常态监控</a:t>
            </a:r>
            <a:endParaRPr lang="en-US" altLang="zh-CN" sz="1600" dirty="0">
              <a:solidFill>
                <a:schemeClr val="tx1"/>
              </a:solidFill>
            </a:endParaRPr>
          </a:p>
          <a:p>
            <a:pPr>
              <a:lnSpc>
                <a:spcPct val="150000"/>
              </a:lnSpc>
            </a:pPr>
            <a:r>
              <a:rPr lang="zh-CN" altLang="en-US" sz="1600" dirty="0">
                <a:solidFill>
                  <a:schemeClr val="tx1"/>
                </a:solidFill>
              </a:rPr>
              <a:t>发现问题</a:t>
            </a:r>
            <a:endParaRPr lang="en-US" altLang="zh-CN" sz="1600" dirty="0">
              <a:solidFill>
                <a:schemeClr val="tx1"/>
              </a:solidFill>
            </a:endParaRPr>
          </a:p>
          <a:p>
            <a:pPr>
              <a:lnSpc>
                <a:spcPct val="150000"/>
              </a:lnSpc>
            </a:pPr>
            <a:r>
              <a:rPr lang="zh-CN" altLang="en-US" sz="1600" dirty="0">
                <a:solidFill>
                  <a:schemeClr val="tx1"/>
                </a:solidFill>
              </a:rPr>
              <a:t>预测诊断</a:t>
            </a:r>
            <a:endParaRPr lang="en-US" altLang="zh-CN" sz="1600" dirty="0">
              <a:solidFill>
                <a:schemeClr val="tx1"/>
              </a:solidFill>
            </a:endParaRPr>
          </a:p>
          <a:p>
            <a:pPr>
              <a:lnSpc>
                <a:spcPct val="150000"/>
              </a:lnSpc>
              <a:buNone/>
            </a:pPr>
            <a:endParaRPr lang="en-US" altLang="zh-CN" sz="1600" dirty="0">
              <a:solidFill>
                <a:schemeClr val="tx1"/>
              </a:solidFill>
            </a:endParaRPr>
          </a:p>
        </p:txBody>
      </p:sp>
      <p:sp>
        <p:nvSpPr>
          <p:cNvPr id="36" name="TextBox 6"/>
          <p:cNvSpPr txBox="1"/>
          <p:nvPr/>
        </p:nvSpPr>
        <p:spPr>
          <a:xfrm>
            <a:off x="744989" y="854842"/>
            <a:ext cx="3683508"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五）建设</a:t>
            </a:r>
            <a:r>
              <a:rPr lang="zh-CN" altLang="en-US" sz="2000" b="1" dirty="0">
                <a:hlinkClick r:id="rId9" action="ppaction://hlinkpres?slideindex=1&amp;slidetitle="/>
              </a:rPr>
              <a:t>平台</a:t>
            </a:r>
            <a:r>
              <a:rPr lang="zh-CN" altLang="en-US" sz="2000" dirty="0"/>
              <a:t>，形成智能校园</a:t>
            </a:r>
            <a:endParaRPr lang="en-US" altLang="zh-CN" sz="2000" dirty="0"/>
          </a:p>
        </p:txBody>
      </p:sp>
    </p:spTree>
    <p:extLst>
      <p:ext uri="{BB962C8B-B14F-4D97-AF65-F5344CB8AC3E}">
        <p14:creationId xmlns:p14="http://schemas.microsoft.com/office/powerpoint/2010/main" xmlns="" val="21163438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98654" y="1462711"/>
            <a:ext cx="3103014" cy="4252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endParaRPr lang="zh-CN" altLang="en-US" sz="1300"/>
          </a:p>
        </p:txBody>
      </p:sp>
      <p:sp>
        <p:nvSpPr>
          <p:cNvPr id="2" name="标题 1"/>
          <p:cNvSpPr>
            <a:spLocks noGrp="1"/>
          </p:cNvSpPr>
          <p:nvPr>
            <p:ph type="title"/>
          </p:nvPr>
        </p:nvSpPr>
        <p:spPr/>
        <p:txBody>
          <a:bodyPr>
            <a:normAutofit/>
          </a:bodyPr>
          <a:lstStyle/>
          <a:p>
            <a:r>
              <a:rPr lang="zh-CN" altLang="en-US" dirty="0" smtClean="0"/>
              <a:t>五、诊改运行</a:t>
            </a:r>
            <a:endParaRPr lang="zh-CN" altLang="en-US" dirty="0"/>
          </a:p>
        </p:txBody>
      </p:sp>
      <p:sp>
        <p:nvSpPr>
          <p:cNvPr id="6" name="矩形 5"/>
          <p:cNvSpPr/>
          <p:nvPr/>
        </p:nvSpPr>
        <p:spPr>
          <a:xfrm>
            <a:off x="268683" y="2556983"/>
            <a:ext cx="2749874" cy="1549104"/>
          </a:xfrm>
          <a:prstGeom prst="rect">
            <a:avLst/>
          </a:prstGeom>
        </p:spPr>
        <p:txBody>
          <a:bodyPr wrap="square" lIns="91402" tIns="45701" rIns="91402" bIns="45701">
            <a:spAutoFit/>
          </a:bodyPr>
          <a:lstStyle/>
          <a:p>
            <a:pPr marL="256990" indent="-256990">
              <a:lnSpc>
                <a:spcPct val="150000"/>
              </a:lnSpc>
              <a:buFont typeface="Wingdings" charset="2"/>
              <a:buChar char="n"/>
            </a:pPr>
            <a:r>
              <a:rPr lang="zh-CN" altLang="en-US" sz="1600" dirty="0">
                <a:solidFill>
                  <a:srgbClr val="571415"/>
                </a:solidFill>
                <a:latin typeface="微软雅黑" pitchFamily="34" charset="-122"/>
                <a:ea typeface="微软雅黑" pitchFamily="34" charset="-122"/>
              </a:rPr>
              <a:t>建立“目标－标准－运行－诊断－改进”质量螺旋递进的常态化自我诊改机制</a:t>
            </a:r>
            <a:endParaRPr lang="en-US" altLang="zh-CN" sz="1600" dirty="0">
              <a:solidFill>
                <a:srgbClr val="571415"/>
              </a:solidFill>
              <a:latin typeface="微软雅黑" pitchFamily="34" charset="-122"/>
              <a:ea typeface="微软雅黑" pitchFamily="34" charset="-122"/>
            </a:endParaRPr>
          </a:p>
        </p:txBody>
      </p:sp>
      <p:grpSp>
        <p:nvGrpSpPr>
          <p:cNvPr id="3" name="组合 2063"/>
          <p:cNvGrpSpPr/>
          <p:nvPr/>
        </p:nvGrpSpPr>
        <p:grpSpPr>
          <a:xfrm>
            <a:off x="3492166" y="1392880"/>
            <a:ext cx="5283537" cy="4086770"/>
            <a:chOff x="1491515" y="527496"/>
            <a:chExt cx="6453617" cy="6308457"/>
          </a:xfrm>
        </p:grpSpPr>
        <p:grpSp>
          <p:nvGrpSpPr>
            <p:cNvPr id="4" name="组合 2062"/>
            <p:cNvGrpSpPr/>
            <p:nvPr/>
          </p:nvGrpSpPr>
          <p:grpSpPr>
            <a:xfrm>
              <a:off x="1491515" y="527496"/>
              <a:ext cx="6453617" cy="6308457"/>
              <a:chOff x="1491515" y="527496"/>
              <a:chExt cx="6453617" cy="6308457"/>
            </a:xfrm>
          </p:grpSpPr>
          <p:grpSp>
            <p:nvGrpSpPr>
              <p:cNvPr id="5" name="组合 13"/>
              <p:cNvGrpSpPr/>
              <p:nvPr/>
            </p:nvGrpSpPr>
            <p:grpSpPr>
              <a:xfrm>
                <a:off x="1491515" y="528283"/>
                <a:ext cx="1280711" cy="1149559"/>
                <a:chOff x="1273802" y="650748"/>
                <a:chExt cx="1280711" cy="1149559"/>
              </a:xfrm>
              <a:solidFill>
                <a:srgbClr val="F14E01"/>
              </a:solidFill>
            </p:grpSpPr>
            <p:sp>
              <p:nvSpPr>
                <p:cNvPr id="41" name="KSO_Shape"/>
                <p:cNvSpPr>
                  <a:spLocks/>
                </p:cNvSpPr>
                <p:nvPr/>
              </p:nvSpPr>
              <p:spPr bwMode="auto">
                <a:xfrm>
                  <a:off x="1329906" y="650748"/>
                  <a:ext cx="552805" cy="611961"/>
                </a:xfrm>
                <a:custGeom>
                  <a:avLst/>
                  <a:gdLst/>
                  <a:ahLst/>
                  <a:cxnLst/>
                  <a:rect l="0" t="0" r="r" b="b"/>
                  <a:pathLst>
                    <a:path w="1647825" h="1824038">
                      <a:moveTo>
                        <a:pt x="984667" y="1001712"/>
                      </a:moveTo>
                      <a:lnTo>
                        <a:pt x="990761" y="1001712"/>
                      </a:lnTo>
                      <a:lnTo>
                        <a:pt x="1530189" y="1001712"/>
                      </a:lnTo>
                      <a:lnTo>
                        <a:pt x="1536548" y="1001712"/>
                      </a:lnTo>
                      <a:lnTo>
                        <a:pt x="1542377" y="1002243"/>
                      </a:lnTo>
                      <a:lnTo>
                        <a:pt x="1548206" y="1003040"/>
                      </a:lnTo>
                      <a:lnTo>
                        <a:pt x="1554034" y="1004102"/>
                      </a:lnTo>
                      <a:lnTo>
                        <a:pt x="1559598" y="1005429"/>
                      </a:lnTo>
                      <a:lnTo>
                        <a:pt x="1565427" y="1006757"/>
                      </a:lnTo>
                      <a:lnTo>
                        <a:pt x="1570726" y="1008615"/>
                      </a:lnTo>
                      <a:lnTo>
                        <a:pt x="1576025" y="1010739"/>
                      </a:lnTo>
                      <a:lnTo>
                        <a:pt x="1581059" y="1013129"/>
                      </a:lnTo>
                      <a:lnTo>
                        <a:pt x="1586358" y="1015518"/>
                      </a:lnTo>
                      <a:lnTo>
                        <a:pt x="1591392" y="1018439"/>
                      </a:lnTo>
                      <a:lnTo>
                        <a:pt x="1596161" y="1021359"/>
                      </a:lnTo>
                      <a:lnTo>
                        <a:pt x="1600665" y="1024545"/>
                      </a:lnTo>
                      <a:lnTo>
                        <a:pt x="1604904" y="1027997"/>
                      </a:lnTo>
                      <a:lnTo>
                        <a:pt x="1609143" y="1031713"/>
                      </a:lnTo>
                      <a:lnTo>
                        <a:pt x="1613382" y="1035430"/>
                      </a:lnTo>
                      <a:lnTo>
                        <a:pt x="1617356" y="1039413"/>
                      </a:lnTo>
                      <a:lnTo>
                        <a:pt x="1621065" y="1043661"/>
                      </a:lnTo>
                      <a:lnTo>
                        <a:pt x="1624510" y="1048174"/>
                      </a:lnTo>
                      <a:lnTo>
                        <a:pt x="1627689" y="1052422"/>
                      </a:lnTo>
                      <a:lnTo>
                        <a:pt x="1630869" y="1057201"/>
                      </a:lnTo>
                      <a:lnTo>
                        <a:pt x="1633518" y="1061980"/>
                      </a:lnTo>
                      <a:lnTo>
                        <a:pt x="1636167" y="1066759"/>
                      </a:lnTo>
                      <a:lnTo>
                        <a:pt x="1638552" y="1071804"/>
                      </a:lnTo>
                      <a:lnTo>
                        <a:pt x="1640671" y="1077379"/>
                      </a:lnTo>
                      <a:lnTo>
                        <a:pt x="1642526" y="1082689"/>
                      </a:lnTo>
                      <a:lnTo>
                        <a:pt x="1644116" y="1087999"/>
                      </a:lnTo>
                      <a:lnTo>
                        <a:pt x="1645441" y="1093840"/>
                      </a:lnTo>
                      <a:lnTo>
                        <a:pt x="1646500" y="1099416"/>
                      </a:lnTo>
                      <a:lnTo>
                        <a:pt x="1647295" y="1104991"/>
                      </a:lnTo>
                      <a:lnTo>
                        <a:pt x="1647560" y="1111098"/>
                      </a:lnTo>
                      <a:lnTo>
                        <a:pt x="1647825" y="1116673"/>
                      </a:lnTo>
                      <a:lnTo>
                        <a:pt x="1647560" y="1122780"/>
                      </a:lnTo>
                      <a:lnTo>
                        <a:pt x="1647295" y="1128621"/>
                      </a:lnTo>
                      <a:lnTo>
                        <a:pt x="1646500" y="1134196"/>
                      </a:lnTo>
                      <a:lnTo>
                        <a:pt x="1645441" y="1140037"/>
                      </a:lnTo>
                      <a:lnTo>
                        <a:pt x="1644116" y="1145613"/>
                      </a:lnTo>
                      <a:lnTo>
                        <a:pt x="1642526" y="1150923"/>
                      </a:lnTo>
                      <a:lnTo>
                        <a:pt x="1640671" y="1156498"/>
                      </a:lnTo>
                      <a:lnTo>
                        <a:pt x="1638552" y="1161543"/>
                      </a:lnTo>
                      <a:lnTo>
                        <a:pt x="1636167" y="1166587"/>
                      </a:lnTo>
                      <a:lnTo>
                        <a:pt x="1633518" y="1171632"/>
                      </a:lnTo>
                      <a:lnTo>
                        <a:pt x="1630869" y="1176411"/>
                      </a:lnTo>
                      <a:lnTo>
                        <a:pt x="1627689" y="1181190"/>
                      </a:lnTo>
                      <a:lnTo>
                        <a:pt x="1624510" y="1185703"/>
                      </a:lnTo>
                      <a:lnTo>
                        <a:pt x="1621065" y="1189951"/>
                      </a:lnTo>
                      <a:lnTo>
                        <a:pt x="1617356" y="1193934"/>
                      </a:lnTo>
                      <a:lnTo>
                        <a:pt x="1613382" y="1198182"/>
                      </a:lnTo>
                      <a:lnTo>
                        <a:pt x="1609143" y="1201899"/>
                      </a:lnTo>
                      <a:lnTo>
                        <a:pt x="1604904" y="1205616"/>
                      </a:lnTo>
                      <a:lnTo>
                        <a:pt x="1600665" y="1209067"/>
                      </a:lnTo>
                      <a:lnTo>
                        <a:pt x="1596161" y="1212253"/>
                      </a:lnTo>
                      <a:lnTo>
                        <a:pt x="1591392" y="1215174"/>
                      </a:lnTo>
                      <a:lnTo>
                        <a:pt x="1586358" y="1217829"/>
                      </a:lnTo>
                      <a:lnTo>
                        <a:pt x="1581059" y="1220484"/>
                      </a:lnTo>
                      <a:lnTo>
                        <a:pt x="1576025" y="1222608"/>
                      </a:lnTo>
                      <a:lnTo>
                        <a:pt x="1570726" y="1224732"/>
                      </a:lnTo>
                      <a:lnTo>
                        <a:pt x="1565427" y="1226590"/>
                      </a:lnTo>
                      <a:lnTo>
                        <a:pt x="1559598" y="1228183"/>
                      </a:lnTo>
                      <a:lnTo>
                        <a:pt x="1554034" y="1229511"/>
                      </a:lnTo>
                      <a:lnTo>
                        <a:pt x="1548206" y="1230573"/>
                      </a:lnTo>
                      <a:lnTo>
                        <a:pt x="1542377" y="1231369"/>
                      </a:lnTo>
                      <a:lnTo>
                        <a:pt x="1536548" y="1231635"/>
                      </a:lnTo>
                      <a:lnTo>
                        <a:pt x="1530189" y="1231900"/>
                      </a:lnTo>
                      <a:lnTo>
                        <a:pt x="990761" y="1231900"/>
                      </a:lnTo>
                      <a:lnTo>
                        <a:pt x="984667" y="1231635"/>
                      </a:lnTo>
                      <a:lnTo>
                        <a:pt x="978838" y="1231369"/>
                      </a:lnTo>
                      <a:lnTo>
                        <a:pt x="972745" y="1230573"/>
                      </a:lnTo>
                      <a:lnTo>
                        <a:pt x="967181" y="1229511"/>
                      </a:lnTo>
                      <a:lnTo>
                        <a:pt x="961352" y="1228183"/>
                      </a:lnTo>
                      <a:lnTo>
                        <a:pt x="955788" y="1226590"/>
                      </a:lnTo>
                      <a:lnTo>
                        <a:pt x="950489" y="1224732"/>
                      </a:lnTo>
                      <a:lnTo>
                        <a:pt x="944925" y="1222608"/>
                      </a:lnTo>
                      <a:lnTo>
                        <a:pt x="939627" y="1220484"/>
                      </a:lnTo>
                      <a:lnTo>
                        <a:pt x="934593" y="1217829"/>
                      </a:lnTo>
                      <a:lnTo>
                        <a:pt x="929824" y="1215174"/>
                      </a:lnTo>
                      <a:lnTo>
                        <a:pt x="925055" y="1212253"/>
                      </a:lnTo>
                      <a:lnTo>
                        <a:pt x="920286" y="1209067"/>
                      </a:lnTo>
                      <a:lnTo>
                        <a:pt x="915781" y="1205616"/>
                      </a:lnTo>
                      <a:lnTo>
                        <a:pt x="911542" y="1201899"/>
                      </a:lnTo>
                      <a:lnTo>
                        <a:pt x="907568" y="1198182"/>
                      </a:lnTo>
                      <a:lnTo>
                        <a:pt x="903594" y="1193934"/>
                      </a:lnTo>
                      <a:lnTo>
                        <a:pt x="900150" y="1189951"/>
                      </a:lnTo>
                      <a:lnTo>
                        <a:pt x="896440" y="1185703"/>
                      </a:lnTo>
                      <a:lnTo>
                        <a:pt x="893261" y="1181190"/>
                      </a:lnTo>
                      <a:lnTo>
                        <a:pt x="890347" y="1176411"/>
                      </a:lnTo>
                      <a:lnTo>
                        <a:pt x="887167" y="1171632"/>
                      </a:lnTo>
                      <a:lnTo>
                        <a:pt x="884783" y="1166587"/>
                      </a:lnTo>
                      <a:lnTo>
                        <a:pt x="882398" y="1161543"/>
                      </a:lnTo>
                      <a:lnTo>
                        <a:pt x="880279" y="1156498"/>
                      </a:lnTo>
                      <a:lnTo>
                        <a:pt x="878689" y="1150923"/>
                      </a:lnTo>
                      <a:lnTo>
                        <a:pt x="876834" y="1145613"/>
                      </a:lnTo>
                      <a:lnTo>
                        <a:pt x="875510" y="1140037"/>
                      </a:lnTo>
                      <a:lnTo>
                        <a:pt x="874450" y="1134196"/>
                      </a:lnTo>
                      <a:lnTo>
                        <a:pt x="873920" y="1128621"/>
                      </a:lnTo>
                      <a:lnTo>
                        <a:pt x="873125" y="1122780"/>
                      </a:lnTo>
                      <a:lnTo>
                        <a:pt x="873125" y="1116673"/>
                      </a:lnTo>
                      <a:lnTo>
                        <a:pt x="873125" y="1111098"/>
                      </a:lnTo>
                      <a:lnTo>
                        <a:pt x="873920" y="1104991"/>
                      </a:lnTo>
                      <a:lnTo>
                        <a:pt x="874450" y="1099416"/>
                      </a:lnTo>
                      <a:lnTo>
                        <a:pt x="875510" y="1093840"/>
                      </a:lnTo>
                      <a:lnTo>
                        <a:pt x="876834" y="1087999"/>
                      </a:lnTo>
                      <a:lnTo>
                        <a:pt x="878689" y="1082689"/>
                      </a:lnTo>
                      <a:lnTo>
                        <a:pt x="880279" y="1077379"/>
                      </a:lnTo>
                      <a:lnTo>
                        <a:pt x="882398" y="1071804"/>
                      </a:lnTo>
                      <a:lnTo>
                        <a:pt x="884783" y="1066759"/>
                      </a:lnTo>
                      <a:lnTo>
                        <a:pt x="887167" y="1061980"/>
                      </a:lnTo>
                      <a:lnTo>
                        <a:pt x="890347" y="1057201"/>
                      </a:lnTo>
                      <a:lnTo>
                        <a:pt x="893261" y="1052422"/>
                      </a:lnTo>
                      <a:lnTo>
                        <a:pt x="896440" y="1048174"/>
                      </a:lnTo>
                      <a:lnTo>
                        <a:pt x="900150" y="1043661"/>
                      </a:lnTo>
                      <a:lnTo>
                        <a:pt x="903594" y="1039413"/>
                      </a:lnTo>
                      <a:lnTo>
                        <a:pt x="907568" y="1035430"/>
                      </a:lnTo>
                      <a:lnTo>
                        <a:pt x="911542" y="1031713"/>
                      </a:lnTo>
                      <a:lnTo>
                        <a:pt x="915781" y="1027997"/>
                      </a:lnTo>
                      <a:lnTo>
                        <a:pt x="920286" y="1024545"/>
                      </a:lnTo>
                      <a:lnTo>
                        <a:pt x="925055" y="1021359"/>
                      </a:lnTo>
                      <a:lnTo>
                        <a:pt x="929824" y="1018439"/>
                      </a:lnTo>
                      <a:lnTo>
                        <a:pt x="934593" y="1015518"/>
                      </a:lnTo>
                      <a:lnTo>
                        <a:pt x="939627" y="1013129"/>
                      </a:lnTo>
                      <a:lnTo>
                        <a:pt x="944925" y="1010739"/>
                      </a:lnTo>
                      <a:lnTo>
                        <a:pt x="950489" y="1008615"/>
                      </a:lnTo>
                      <a:lnTo>
                        <a:pt x="955788" y="1006757"/>
                      </a:lnTo>
                      <a:lnTo>
                        <a:pt x="961352" y="1005429"/>
                      </a:lnTo>
                      <a:lnTo>
                        <a:pt x="967181" y="1004102"/>
                      </a:lnTo>
                      <a:lnTo>
                        <a:pt x="972745" y="1003040"/>
                      </a:lnTo>
                      <a:lnTo>
                        <a:pt x="978838" y="1002243"/>
                      </a:lnTo>
                      <a:lnTo>
                        <a:pt x="984667" y="1001712"/>
                      </a:lnTo>
                      <a:close/>
                      <a:moveTo>
                        <a:pt x="710407" y="800017"/>
                      </a:moveTo>
                      <a:lnTo>
                        <a:pt x="719935" y="800017"/>
                      </a:lnTo>
                      <a:lnTo>
                        <a:pt x="729729" y="800281"/>
                      </a:lnTo>
                      <a:lnTo>
                        <a:pt x="739522" y="800810"/>
                      </a:lnTo>
                      <a:lnTo>
                        <a:pt x="749050" y="801604"/>
                      </a:lnTo>
                      <a:lnTo>
                        <a:pt x="768637" y="803190"/>
                      </a:lnTo>
                      <a:lnTo>
                        <a:pt x="787694" y="805571"/>
                      </a:lnTo>
                      <a:lnTo>
                        <a:pt x="806222" y="809009"/>
                      </a:lnTo>
                      <a:lnTo>
                        <a:pt x="825014" y="812711"/>
                      </a:lnTo>
                      <a:lnTo>
                        <a:pt x="843806" y="817207"/>
                      </a:lnTo>
                      <a:lnTo>
                        <a:pt x="862070" y="822232"/>
                      </a:lnTo>
                      <a:lnTo>
                        <a:pt x="880333" y="828315"/>
                      </a:lnTo>
                      <a:lnTo>
                        <a:pt x="898331" y="834398"/>
                      </a:lnTo>
                      <a:lnTo>
                        <a:pt x="916329" y="841538"/>
                      </a:lnTo>
                      <a:lnTo>
                        <a:pt x="934063" y="849472"/>
                      </a:lnTo>
                      <a:lnTo>
                        <a:pt x="951532" y="857671"/>
                      </a:lnTo>
                      <a:lnTo>
                        <a:pt x="968736" y="866663"/>
                      </a:lnTo>
                      <a:lnTo>
                        <a:pt x="985941" y="875919"/>
                      </a:lnTo>
                      <a:lnTo>
                        <a:pt x="1002351" y="885969"/>
                      </a:lnTo>
                      <a:lnTo>
                        <a:pt x="973236" y="888349"/>
                      </a:lnTo>
                      <a:lnTo>
                        <a:pt x="959208" y="889672"/>
                      </a:lnTo>
                      <a:lnTo>
                        <a:pt x="946503" y="891258"/>
                      </a:lnTo>
                      <a:lnTo>
                        <a:pt x="934328" y="892845"/>
                      </a:lnTo>
                      <a:lnTo>
                        <a:pt x="923476" y="894167"/>
                      </a:lnTo>
                      <a:lnTo>
                        <a:pt x="913947" y="896019"/>
                      </a:lnTo>
                      <a:lnTo>
                        <a:pt x="906007" y="897870"/>
                      </a:lnTo>
                      <a:lnTo>
                        <a:pt x="898596" y="899986"/>
                      </a:lnTo>
                      <a:lnTo>
                        <a:pt x="890920" y="902630"/>
                      </a:lnTo>
                      <a:lnTo>
                        <a:pt x="883244" y="905540"/>
                      </a:lnTo>
                      <a:lnTo>
                        <a:pt x="875304" y="909242"/>
                      </a:lnTo>
                      <a:lnTo>
                        <a:pt x="867628" y="912945"/>
                      </a:lnTo>
                      <a:lnTo>
                        <a:pt x="859952" y="917176"/>
                      </a:lnTo>
                      <a:lnTo>
                        <a:pt x="851747" y="921937"/>
                      </a:lnTo>
                      <a:lnTo>
                        <a:pt x="844071" y="926962"/>
                      </a:lnTo>
                      <a:lnTo>
                        <a:pt x="836131" y="932251"/>
                      </a:lnTo>
                      <a:lnTo>
                        <a:pt x="828455" y="938334"/>
                      </a:lnTo>
                      <a:lnTo>
                        <a:pt x="820779" y="944416"/>
                      </a:lnTo>
                      <a:lnTo>
                        <a:pt x="813368" y="951028"/>
                      </a:lnTo>
                      <a:lnTo>
                        <a:pt x="805957" y="958169"/>
                      </a:lnTo>
                      <a:lnTo>
                        <a:pt x="798811" y="965574"/>
                      </a:lnTo>
                      <a:lnTo>
                        <a:pt x="791929" y="973244"/>
                      </a:lnTo>
                      <a:lnTo>
                        <a:pt x="785312" y="981442"/>
                      </a:lnTo>
                      <a:lnTo>
                        <a:pt x="778695" y="989641"/>
                      </a:lnTo>
                      <a:lnTo>
                        <a:pt x="772607" y="998368"/>
                      </a:lnTo>
                      <a:lnTo>
                        <a:pt x="766784" y="1007360"/>
                      </a:lnTo>
                      <a:lnTo>
                        <a:pt x="761490" y="1016881"/>
                      </a:lnTo>
                      <a:lnTo>
                        <a:pt x="756197" y="1026402"/>
                      </a:lnTo>
                      <a:lnTo>
                        <a:pt x="751432" y="1036451"/>
                      </a:lnTo>
                      <a:lnTo>
                        <a:pt x="747462" y="1046501"/>
                      </a:lnTo>
                      <a:lnTo>
                        <a:pt x="743492" y="1056815"/>
                      </a:lnTo>
                      <a:lnTo>
                        <a:pt x="740316" y="1067923"/>
                      </a:lnTo>
                      <a:lnTo>
                        <a:pt x="737140" y="1079031"/>
                      </a:lnTo>
                      <a:lnTo>
                        <a:pt x="735287" y="1090138"/>
                      </a:lnTo>
                      <a:lnTo>
                        <a:pt x="733434" y="1101775"/>
                      </a:lnTo>
                      <a:lnTo>
                        <a:pt x="732111" y="1113412"/>
                      </a:lnTo>
                      <a:lnTo>
                        <a:pt x="731846" y="1125577"/>
                      </a:lnTo>
                      <a:lnTo>
                        <a:pt x="731846" y="1137743"/>
                      </a:lnTo>
                      <a:lnTo>
                        <a:pt x="732905" y="1150173"/>
                      </a:lnTo>
                      <a:lnTo>
                        <a:pt x="734228" y="1162867"/>
                      </a:lnTo>
                      <a:lnTo>
                        <a:pt x="736346" y="1174768"/>
                      </a:lnTo>
                      <a:lnTo>
                        <a:pt x="738992" y="1186405"/>
                      </a:lnTo>
                      <a:lnTo>
                        <a:pt x="742433" y="1197513"/>
                      </a:lnTo>
                      <a:lnTo>
                        <a:pt x="745874" y="1208620"/>
                      </a:lnTo>
                      <a:lnTo>
                        <a:pt x="750109" y="1219199"/>
                      </a:lnTo>
                      <a:lnTo>
                        <a:pt x="754873" y="1229513"/>
                      </a:lnTo>
                      <a:lnTo>
                        <a:pt x="759902" y="1239299"/>
                      </a:lnTo>
                      <a:lnTo>
                        <a:pt x="765461" y="1248555"/>
                      </a:lnTo>
                      <a:lnTo>
                        <a:pt x="771548" y="1257547"/>
                      </a:lnTo>
                      <a:lnTo>
                        <a:pt x="778165" y="1266274"/>
                      </a:lnTo>
                      <a:lnTo>
                        <a:pt x="784782" y="1274473"/>
                      </a:lnTo>
                      <a:lnTo>
                        <a:pt x="791929" y="1282407"/>
                      </a:lnTo>
                      <a:lnTo>
                        <a:pt x="799605" y="1289812"/>
                      </a:lnTo>
                      <a:lnTo>
                        <a:pt x="807545" y="1296953"/>
                      </a:lnTo>
                      <a:lnTo>
                        <a:pt x="815485" y="1303829"/>
                      </a:lnTo>
                      <a:lnTo>
                        <a:pt x="824220" y="1309912"/>
                      </a:lnTo>
                      <a:lnTo>
                        <a:pt x="832690" y="1315994"/>
                      </a:lnTo>
                      <a:lnTo>
                        <a:pt x="841689" y="1321284"/>
                      </a:lnTo>
                      <a:lnTo>
                        <a:pt x="850953" y="1326573"/>
                      </a:lnTo>
                      <a:lnTo>
                        <a:pt x="860481" y="1331334"/>
                      </a:lnTo>
                      <a:lnTo>
                        <a:pt x="870010" y="1335565"/>
                      </a:lnTo>
                      <a:lnTo>
                        <a:pt x="879803" y="1339532"/>
                      </a:lnTo>
                      <a:lnTo>
                        <a:pt x="889861" y="1342970"/>
                      </a:lnTo>
                      <a:lnTo>
                        <a:pt x="899919" y="1346144"/>
                      </a:lnTo>
                      <a:lnTo>
                        <a:pt x="910242" y="1349053"/>
                      </a:lnTo>
                      <a:lnTo>
                        <a:pt x="920300" y="1350904"/>
                      </a:lnTo>
                      <a:lnTo>
                        <a:pt x="930622" y="1353020"/>
                      </a:lnTo>
                      <a:lnTo>
                        <a:pt x="941209" y="1354607"/>
                      </a:lnTo>
                      <a:lnTo>
                        <a:pt x="951797" y="1355400"/>
                      </a:lnTo>
                      <a:lnTo>
                        <a:pt x="962384" y="1356194"/>
                      </a:lnTo>
                      <a:lnTo>
                        <a:pt x="972707" y="1356458"/>
                      </a:lnTo>
                      <a:lnTo>
                        <a:pt x="1352790" y="1356458"/>
                      </a:lnTo>
                      <a:lnTo>
                        <a:pt x="1360466" y="1380260"/>
                      </a:lnTo>
                      <a:lnTo>
                        <a:pt x="1367877" y="1404327"/>
                      </a:lnTo>
                      <a:lnTo>
                        <a:pt x="1375023" y="1428658"/>
                      </a:lnTo>
                      <a:lnTo>
                        <a:pt x="1381640" y="1453253"/>
                      </a:lnTo>
                      <a:lnTo>
                        <a:pt x="1387728" y="1478378"/>
                      </a:lnTo>
                      <a:lnTo>
                        <a:pt x="1393286" y="1503502"/>
                      </a:lnTo>
                      <a:lnTo>
                        <a:pt x="1398315" y="1529156"/>
                      </a:lnTo>
                      <a:lnTo>
                        <a:pt x="1402815" y="1555074"/>
                      </a:lnTo>
                      <a:lnTo>
                        <a:pt x="1407049" y="1581256"/>
                      </a:lnTo>
                      <a:lnTo>
                        <a:pt x="1410490" y="1607703"/>
                      </a:lnTo>
                      <a:lnTo>
                        <a:pt x="1413667" y="1634414"/>
                      </a:lnTo>
                      <a:lnTo>
                        <a:pt x="1416313" y="1661126"/>
                      </a:lnTo>
                      <a:lnTo>
                        <a:pt x="1417901" y="1688366"/>
                      </a:lnTo>
                      <a:lnTo>
                        <a:pt x="1419490" y="1715606"/>
                      </a:lnTo>
                      <a:lnTo>
                        <a:pt x="1420284" y="1742846"/>
                      </a:lnTo>
                      <a:lnTo>
                        <a:pt x="1420813" y="1770880"/>
                      </a:lnTo>
                      <a:lnTo>
                        <a:pt x="1420284" y="1797327"/>
                      </a:lnTo>
                      <a:lnTo>
                        <a:pt x="1419490" y="1824038"/>
                      </a:lnTo>
                      <a:lnTo>
                        <a:pt x="1059" y="1824038"/>
                      </a:lnTo>
                      <a:lnTo>
                        <a:pt x="265" y="1797327"/>
                      </a:lnTo>
                      <a:lnTo>
                        <a:pt x="0" y="1770880"/>
                      </a:lnTo>
                      <a:lnTo>
                        <a:pt x="265" y="1745756"/>
                      </a:lnTo>
                      <a:lnTo>
                        <a:pt x="794" y="1720896"/>
                      </a:lnTo>
                      <a:lnTo>
                        <a:pt x="2118" y="1696035"/>
                      </a:lnTo>
                      <a:lnTo>
                        <a:pt x="3441" y="1671704"/>
                      </a:lnTo>
                      <a:lnTo>
                        <a:pt x="5559" y="1647109"/>
                      </a:lnTo>
                      <a:lnTo>
                        <a:pt x="8205" y="1622778"/>
                      </a:lnTo>
                      <a:lnTo>
                        <a:pt x="11117" y="1598976"/>
                      </a:lnTo>
                      <a:lnTo>
                        <a:pt x="14293" y="1575173"/>
                      </a:lnTo>
                      <a:lnTo>
                        <a:pt x="17999" y="1551371"/>
                      </a:lnTo>
                      <a:lnTo>
                        <a:pt x="22234" y="1528362"/>
                      </a:lnTo>
                      <a:lnTo>
                        <a:pt x="26998" y="1505089"/>
                      </a:lnTo>
                      <a:lnTo>
                        <a:pt x="31762" y="1482081"/>
                      </a:lnTo>
                      <a:lnTo>
                        <a:pt x="37056" y="1459601"/>
                      </a:lnTo>
                      <a:lnTo>
                        <a:pt x="43143" y="1436856"/>
                      </a:lnTo>
                      <a:lnTo>
                        <a:pt x="49496" y="1414906"/>
                      </a:lnTo>
                      <a:lnTo>
                        <a:pt x="55848" y="1392955"/>
                      </a:lnTo>
                      <a:lnTo>
                        <a:pt x="62730" y="1371268"/>
                      </a:lnTo>
                      <a:lnTo>
                        <a:pt x="69876" y="1349846"/>
                      </a:lnTo>
                      <a:lnTo>
                        <a:pt x="77552" y="1328689"/>
                      </a:lnTo>
                      <a:lnTo>
                        <a:pt x="85757" y="1307796"/>
                      </a:lnTo>
                      <a:lnTo>
                        <a:pt x="93962" y="1287696"/>
                      </a:lnTo>
                      <a:lnTo>
                        <a:pt x="102697" y="1267332"/>
                      </a:lnTo>
                      <a:lnTo>
                        <a:pt x="111961" y="1247497"/>
                      </a:lnTo>
                      <a:lnTo>
                        <a:pt x="121489" y="1227926"/>
                      </a:lnTo>
                      <a:lnTo>
                        <a:pt x="131018" y="1208885"/>
                      </a:lnTo>
                      <a:lnTo>
                        <a:pt x="141076" y="1189843"/>
                      </a:lnTo>
                      <a:lnTo>
                        <a:pt x="151398" y="1171330"/>
                      </a:lnTo>
                      <a:lnTo>
                        <a:pt x="162250" y="1153346"/>
                      </a:lnTo>
                      <a:lnTo>
                        <a:pt x="173102" y="1135363"/>
                      </a:lnTo>
                      <a:lnTo>
                        <a:pt x="184484" y="1118172"/>
                      </a:lnTo>
                      <a:lnTo>
                        <a:pt x="196130" y="1100982"/>
                      </a:lnTo>
                      <a:lnTo>
                        <a:pt x="208040" y="1084320"/>
                      </a:lnTo>
                      <a:lnTo>
                        <a:pt x="220216" y="1067923"/>
                      </a:lnTo>
                      <a:lnTo>
                        <a:pt x="232656" y="1052055"/>
                      </a:lnTo>
                      <a:lnTo>
                        <a:pt x="245625" y="1036716"/>
                      </a:lnTo>
                      <a:lnTo>
                        <a:pt x="258330" y="1021641"/>
                      </a:lnTo>
                      <a:lnTo>
                        <a:pt x="271829" y="1006831"/>
                      </a:lnTo>
                      <a:lnTo>
                        <a:pt x="285327" y="992814"/>
                      </a:lnTo>
                      <a:lnTo>
                        <a:pt x="299091" y="979062"/>
                      </a:lnTo>
                      <a:lnTo>
                        <a:pt x="313119" y="965574"/>
                      </a:lnTo>
                      <a:lnTo>
                        <a:pt x="327412" y="952879"/>
                      </a:lnTo>
                      <a:lnTo>
                        <a:pt x="341969" y="940714"/>
                      </a:lnTo>
                      <a:lnTo>
                        <a:pt x="356792" y="928548"/>
                      </a:lnTo>
                      <a:lnTo>
                        <a:pt x="371614" y="917176"/>
                      </a:lnTo>
                      <a:lnTo>
                        <a:pt x="386965" y="906069"/>
                      </a:lnTo>
                      <a:lnTo>
                        <a:pt x="402317" y="895754"/>
                      </a:lnTo>
                      <a:lnTo>
                        <a:pt x="417933" y="885704"/>
                      </a:lnTo>
                      <a:lnTo>
                        <a:pt x="434079" y="876184"/>
                      </a:lnTo>
                      <a:lnTo>
                        <a:pt x="449695" y="867192"/>
                      </a:lnTo>
                      <a:lnTo>
                        <a:pt x="466105" y="858993"/>
                      </a:lnTo>
                      <a:lnTo>
                        <a:pt x="482516" y="850795"/>
                      </a:lnTo>
                      <a:lnTo>
                        <a:pt x="499190" y="843654"/>
                      </a:lnTo>
                      <a:lnTo>
                        <a:pt x="515865" y="836778"/>
                      </a:lnTo>
                      <a:lnTo>
                        <a:pt x="532805" y="830695"/>
                      </a:lnTo>
                      <a:lnTo>
                        <a:pt x="550009" y="824612"/>
                      </a:lnTo>
                      <a:lnTo>
                        <a:pt x="567214" y="819587"/>
                      </a:lnTo>
                      <a:lnTo>
                        <a:pt x="584683" y="815091"/>
                      </a:lnTo>
                      <a:lnTo>
                        <a:pt x="602152" y="811389"/>
                      </a:lnTo>
                      <a:lnTo>
                        <a:pt x="619885" y="807686"/>
                      </a:lnTo>
                      <a:lnTo>
                        <a:pt x="637619" y="805042"/>
                      </a:lnTo>
                      <a:lnTo>
                        <a:pt x="655618" y="802661"/>
                      </a:lnTo>
                      <a:lnTo>
                        <a:pt x="673881" y="801075"/>
                      </a:lnTo>
                      <a:lnTo>
                        <a:pt x="692144" y="800281"/>
                      </a:lnTo>
                      <a:lnTo>
                        <a:pt x="710407" y="800017"/>
                      </a:lnTo>
                      <a:close/>
                      <a:moveTo>
                        <a:pt x="717024" y="0"/>
                      </a:moveTo>
                      <a:lnTo>
                        <a:pt x="726288" y="265"/>
                      </a:lnTo>
                      <a:lnTo>
                        <a:pt x="735552" y="529"/>
                      </a:lnTo>
                      <a:lnTo>
                        <a:pt x="744286" y="1322"/>
                      </a:lnTo>
                      <a:lnTo>
                        <a:pt x="753550" y="1851"/>
                      </a:lnTo>
                      <a:lnTo>
                        <a:pt x="762549" y="2909"/>
                      </a:lnTo>
                      <a:lnTo>
                        <a:pt x="771548" y="4232"/>
                      </a:lnTo>
                      <a:lnTo>
                        <a:pt x="780547" y="5818"/>
                      </a:lnTo>
                      <a:lnTo>
                        <a:pt x="789017" y="7141"/>
                      </a:lnTo>
                      <a:lnTo>
                        <a:pt x="798016" y="8992"/>
                      </a:lnTo>
                      <a:lnTo>
                        <a:pt x="806751" y="11108"/>
                      </a:lnTo>
                      <a:lnTo>
                        <a:pt x="814956" y="13488"/>
                      </a:lnTo>
                      <a:lnTo>
                        <a:pt x="823691" y="15868"/>
                      </a:lnTo>
                      <a:lnTo>
                        <a:pt x="831896" y="18513"/>
                      </a:lnTo>
                      <a:lnTo>
                        <a:pt x="840366" y="21422"/>
                      </a:lnTo>
                      <a:lnTo>
                        <a:pt x="848306" y="24331"/>
                      </a:lnTo>
                      <a:lnTo>
                        <a:pt x="856511" y="27769"/>
                      </a:lnTo>
                      <a:lnTo>
                        <a:pt x="864452" y="30943"/>
                      </a:lnTo>
                      <a:lnTo>
                        <a:pt x="872392" y="34645"/>
                      </a:lnTo>
                      <a:lnTo>
                        <a:pt x="880068" y="38348"/>
                      </a:lnTo>
                      <a:lnTo>
                        <a:pt x="888008" y="42315"/>
                      </a:lnTo>
                      <a:lnTo>
                        <a:pt x="895419" y="46546"/>
                      </a:lnTo>
                      <a:lnTo>
                        <a:pt x="902831" y="50778"/>
                      </a:lnTo>
                      <a:lnTo>
                        <a:pt x="910242" y="55274"/>
                      </a:lnTo>
                      <a:lnTo>
                        <a:pt x="917388" y="59770"/>
                      </a:lnTo>
                      <a:lnTo>
                        <a:pt x="924534" y="64530"/>
                      </a:lnTo>
                      <a:lnTo>
                        <a:pt x="931416" y="69555"/>
                      </a:lnTo>
                      <a:lnTo>
                        <a:pt x="938298" y="74580"/>
                      </a:lnTo>
                      <a:lnTo>
                        <a:pt x="944915" y="80134"/>
                      </a:lnTo>
                      <a:lnTo>
                        <a:pt x="951532" y="85423"/>
                      </a:lnTo>
                      <a:lnTo>
                        <a:pt x="958149" y="90977"/>
                      </a:lnTo>
                      <a:lnTo>
                        <a:pt x="964501" y="96795"/>
                      </a:lnTo>
                      <a:lnTo>
                        <a:pt x="970324" y="102614"/>
                      </a:lnTo>
                      <a:lnTo>
                        <a:pt x="976677" y="108697"/>
                      </a:lnTo>
                      <a:lnTo>
                        <a:pt x="982235" y="114779"/>
                      </a:lnTo>
                      <a:lnTo>
                        <a:pt x="987793" y="121127"/>
                      </a:lnTo>
                      <a:lnTo>
                        <a:pt x="993616" y="127738"/>
                      </a:lnTo>
                      <a:lnTo>
                        <a:pt x="998910" y="134085"/>
                      </a:lnTo>
                      <a:lnTo>
                        <a:pt x="1004204" y="140697"/>
                      </a:lnTo>
                      <a:lnTo>
                        <a:pt x="1009233" y="147573"/>
                      </a:lnTo>
                      <a:lnTo>
                        <a:pt x="1013997" y="154450"/>
                      </a:lnTo>
                      <a:lnTo>
                        <a:pt x="1018761" y="161590"/>
                      </a:lnTo>
                      <a:lnTo>
                        <a:pt x="1023526" y="168731"/>
                      </a:lnTo>
                      <a:lnTo>
                        <a:pt x="1027760" y="175871"/>
                      </a:lnTo>
                      <a:lnTo>
                        <a:pt x="1032260" y="183277"/>
                      </a:lnTo>
                      <a:lnTo>
                        <a:pt x="1036230" y="190682"/>
                      </a:lnTo>
                      <a:lnTo>
                        <a:pt x="1039936" y="198351"/>
                      </a:lnTo>
                      <a:lnTo>
                        <a:pt x="1043906" y="206021"/>
                      </a:lnTo>
                      <a:lnTo>
                        <a:pt x="1047082" y="213955"/>
                      </a:lnTo>
                      <a:lnTo>
                        <a:pt x="1050523" y="221889"/>
                      </a:lnTo>
                      <a:lnTo>
                        <a:pt x="1053699" y="229823"/>
                      </a:lnTo>
                      <a:lnTo>
                        <a:pt x="1056611" y="238022"/>
                      </a:lnTo>
                      <a:lnTo>
                        <a:pt x="1059258" y="245956"/>
                      </a:lnTo>
                      <a:lnTo>
                        <a:pt x="1061640" y="254419"/>
                      </a:lnTo>
                      <a:lnTo>
                        <a:pt x="1064022" y="262617"/>
                      </a:lnTo>
                      <a:lnTo>
                        <a:pt x="1066139" y="271080"/>
                      </a:lnTo>
                      <a:lnTo>
                        <a:pt x="1068257" y="279543"/>
                      </a:lnTo>
                      <a:lnTo>
                        <a:pt x="1069845" y="288271"/>
                      </a:lnTo>
                      <a:lnTo>
                        <a:pt x="1071168" y="296734"/>
                      </a:lnTo>
                      <a:lnTo>
                        <a:pt x="1072492" y="305461"/>
                      </a:lnTo>
                      <a:lnTo>
                        <a:pt x="1073550" y="314453"/>
                      </a:lnTo>
                      <a:lnTo>
                        <a:pt x="1074344" y="323180"/>
                      </a:lnTo>
                      <a:lnTo>
                        <a:pt x="1074874" y="332172"/>
                      </a:lnTo>
                      <a:lnTo>
                        <a:pt x="1075403" y="341164"/>
                      </a:lnTo>
                      <a:lnTo>
                        <a:pt x="1075403" y="350156"/>
                      </a:lnTo>
                      <a:lnTo>
                        <a:pt x="1075403" y="359412"/>
                      </a:lnTo>
                      <a:lnTo>
                        <a:pt x="1074874" y="368140"/>
                      </a:lnTo>
                      <a:lnTo>
                        <a:pt x="1074344" y="377132"/>
                      </a:lnTo>
                      <a:lnTo>
                        <a:pt x="1073550" y="385859"/>
                      </a:lnTo>
                      <a:lnTo>
                        <a:pt x="1072492" y="394587"/>
                      </a:lnTo>
                      <a:lnTo>
                        <a:pt x="1071168" y="403314"/>
                      </a:lnTo>
                      <a:lnTo>
                        <a:pt x="1069845" y="412042"/>
                      </a:lnTo>
                      <a:lnTo>
                        <a:pt x="1068257" y="420505"/>
                      </a:lnTo>
                      <a:lnTo>
                        <a:pt x="1066139" y="429232"/>
                      </a:lnTo>
                      <a:lnTo>
                        <a:pt x="1064022" y="437431"/>
                      </a:lnTo>
                      <a:lnTo>
                        <a:pt x="1061640" y="445894"/>
                      </a:lnTo>
                      <a:lnTo>
                        <a:pt x="1059258" y="454092"/>
                      </a:lnTo>
                      <a:lnTo>
                        <a:pt x="1056611" y="462555"/>
                      </a:lnTo>
                      <a:lnTo>
                        <a:pt x="1053699" y="470489"/>
                      </a:lnTo>
                      <a:lnTo>
                        <a:pt x="1050523" y="478423"/>
                      </a:lnTo>
                      <a:lnTo>
                        <a:pt x="1047082" y="486357"/>
                      </a:lnTo>
                      <a:lnTo>
                        <a:pt x="1043906" y="494027"/>
                      </a:lnTo>
                      <a:lnTo>
                        <a:pt x="1039936" y="501696"/>
                      </a:lnTo>
                      <a:lnTo>
                        <a:pt x="1036230" y="509366"/>
                      </a:lnTo>
                      <a:lnTo>
                        <a:pt x="1032260" y="516771"/>
                      </a:lnTo>
                      <a:lnTo>
                        <a:pt x="1027760" y="524441"/>
                      </a:lnTo>
                      <a:lnTo>
                        <a:pt x="1023526" y="531581"/>
                      </a:lnTo>
                      <a:lnTo>
                        <a:pt x="1018761" y="538722"/>
                      </a:lnTo>
                      <a:lnTo>
                        <a:pt x="1013997" y="545863"/>
                      </a:lnTo>
                      <a:lnTo>
                        <a:pt x="1009233" y="552474"/>
                      </a:lnTo>
                      <a:lnTo>
                        <a:pt x="1004204" y="559351"/>
                      </a:lnTo>
                      <a:lnTo>
                        <a:pt x="998910" y="566227"/>
                      </a:lnTo>
                      <a:lnTo>
                        <a:pt x="993616" y="572838"/>
                      </a:lnTo>
                      <a:lnTo>
                        <a:pt x="987793" y="578921"/>
                      </a:lnTo>
                      <a:lnTo>
                        <a:pt x="982235" y="585533"/>
                      </a:lnTo>
                      <a:lnTo>
                        <a:pt x="976677" y="591616"/>
                      </a:lnTo>
                      <a:lnTo>
                        <a:pt x="970324" y="597434"/>
                      </a:lnTo>
                      <a:lnTo>
                        <a:pt x="964501" y="603517"/>
                      </a:lnTo>
                      <a:lnTo>
                        <a:pt x="958149" y="609071"/>
                      </a:lnTo>
                      <a:lnTo>
                        <a:pt x="951532" y="614624"/>
                      </a:lnTo>
                      <a:lnTo>
                        <a:pt x="944915" y="620178"/>
                      </a:lnTo>
                      <a:lnTo>
                        <a:pt x="938298" y="625468"/>
                      </a:lnTo>
                      <a:lnTo>
                        <a:pt x="931416" y="630493"/>
                      </a:lnTo>
                      <a:lnTo>
                        <a:pt x="924534" y="635517"/>
                      </a:lnTo>
                      <a:lnTo>
                        <a:pt x="917388" y="640278"/>
                      </a:lnTo>
                      <a:lnTo>
                        <a:pt x="910242" y="645038"/>
                      </a:lnTo>
                      <a:lnTo>
                        <a:pt x="902831" y="649534"/>
                      </a:lnTo>
                      <a:lnTo>
                        <a:pt x="895419" y="653766"/>
                      </a:lnTo>
                      <a:lnTo>
                        <a:pt x="888008" y="657733"/>
                      </a:lnTo>
                      <a:lnTo>
                        <a:pt x="880068" y="661700"/>
                      </a:lnTo>
                      <a:lnTo>
                        <a:pt x="872392" y="665667"/>
                      </a:lnTo>
                      <a:lnTo>
                        <a:pt x="864452" y="669105"/>
                      </a:lnTo>
                      <a:lnTo>
                        <a:pt x="856511" y="672807"/>
                      </a:lnTo>
                      <a:lnTo>
                        <a:pt x="848306" y="675981"/>
                      </a:lnTo>
                      <a:lnTo>
                        <a:pt x="840366" y="678890"/>
                      </a:lnTo>
                      <a:lnTo>
                        <a:pt x="831896" y="681535"/>
                      </a:lnTo>
                      <a:lnTo>
                        <a:pt x="823691" y="684180"/>
                      </a:lnTo>
                      <a:lnTo>
                        <a:pt x="814956" y="687089"/>
                      </a:lnTo>
                      <a:lnTo>
                        <a:pt x="806751" y="688940"/>
                      </a:lnTo>
                      <a:lnTo>
                        <a:pt x="798016" y="691056"/>
                      </a:lnTo>
                      <a:lnTo>
                        <a:pt x="789017" y="692907"/>
                      </a:lnTo>
                      <a:lnTo>
                        <a:pt x="780547" y="694758"/>
                      </a:lnTo>
                      <a:lnTo>
                        <a:pt x="771548" y="696081"/>
                      </a:lnTo>
                      <a:lnTo>
                        <a:pt x="762549" y="697403"/>
                      </a:lnTo>
                      <a:lnTo>
                        <a:pt x="753550" y="698196"/>
                      </a:lnTo>
                      <a:lnTo>
                        <a:pt x="744286" y="699254"/>
                      </a:lnTo>
                      <a:lnTo>
                        <a:pt x="735552" y="699783"/>
                      </a:lnTo>
                      <a:lnTo>
                        <a:pt x="726288" y="700048"/>
                      </a:lnTo>
                      <a:lnTo>
                        <a:pt x="717024" y="700048"/>
                      </a:lnTo>
                      <a:lnTo>
                        <a:pt x="707760" y="700048"/>
                      </a:lnTo>
                      <a:lnTo>
                        <a:pt x="698496" y="699783"/>
                      </a:lnTo>
                      <a:lnTo>
                        <a:pt x="689232" y="699254"/>
                      </a:lnTo>
                      <a:lnTo>
                        <a:pt x="680498" y="698196"/>
                      </a:lnTo>
                      <a:lnTo>
                        <a:pt x="671234" y="697403"/>
                      </a:lnTo>
                      <a:lnTo>
                        <a:pt x="662235" y="696081"/>
                      </a:lnTo>
                      <a:lnTo>
                        <a:pt x="653235" y="694758"/>
                      </a:lnTo>
                      <a:lnTo>
                        <a:pt x="644766" y="692907"/>
                      </a:lnTo>
                      <a:lnTo>
                        <a:pt x="636031" y="691056"/>
                      </a:lnTo>
                      <a:lnTo>
                        <a:pt x="627561" y="688940"/>
                      </a:lnTo>
                      <a:lnTo>
                        <a:pt x="618827" y="687089"/>
                      </a:lnTo>
                      <a:lnTo>
                        <a:pt x="610092" y="684180"/>
                      </a:lnTo>
                      <a:lnTo>
                        <a:pt x="601887" y="681535"/>
                      </a:lnTo>
                      <a:lnTo>
                        <a:pt x="593417" y="678890"/>
                      </a:lnTo>
                      <a:lnTo>
                        <a:pt x="585477" y="675981"/>
                      </a:lnTo>
                      <a:lnTo>
                        <a:pt x="577536" y="672807"/>
                      </a:lnTo>
                      <a:lnTo>
                        <a:pt x="569331" y="669105"/>
                      </a:lnTo>
                      <a:lnTo>
                        <a:pt x="561391" y="665667"/>
                      </a:lnTo>
                      <a:lnTo>
                        <a:pt x="553715" y="661700"/>
                      </a:lnTo>
                      <a:lnTo>
                        <a:pt x="545775" y="657733"/>
                      </a:lnTo>
                      <a:lnTo>
                        <a:pt x="538363" y="653766"/>
                      </a:lnTo>
                      <a:lnTo>
                        <a:pt x="530952" y="649534"/>
                      </a:lnTo>
                      <a:lnTo>
                        <a:pt x="523541" y="645038"/>
                      </a:lnTo>
                      <a:lnTo>
                        <a:pt x="516395" y="640278"/>
                      </a:lnTo>
                      <a:lnTo>
                        <a:pt x="509248" y="635517"/>
                      </a:lnTo>
                      <a:lnTo>
                        <a:pt x="502367" y="630493"/>
                      </a:lnTo>
                      <a:lnTo>
                        <a:pt x="495485" y="625468"/>
                      </a:lnTo>
                      <a:lnTo>
                        <a:pt x="488603" y="620178"/>
                      </a:lnTo>
                      <a:lnTo>
                        <a:pt x="482251" y="614624"/>
                      </a:lnTo>
                      <a:lnTo>
                        <a:pt x="475898" y="609071"/>
                      </a:lnTo>
                      <a:lnTo>
                        <a:pt x="469546" y="603517"/>
                      </a:lnTo>
                      <a:lnTo>
                        <a:pt x="463458" y="597434"/>
                      </a:lnTo>
                      <a:lnTo>
                        <a:pt x="457371" y="591616"/>
                      </a:lnTo>
                      <a:lnTo>
                        <a:pt x="451548" y="585533"/>
                      </a:lnTo>
                      <a:lnTo>
                        <a:pt x="445989" y="578921"/>
                      </a:lnTo>
                      <a:lnTo>
                        <a:pt x="440166" y="572838"/>
                      </a:lnTo>
                      <a:lnTo>
                        <a:pt x="434873" y="566227"/>
                      </a:lnTo>
                      <a:lnTo>
                        <a:pt x="429579" y="559351"/>
                      </a:lnTo>
                      <a:lnTo>
                        <a:pt x="424550" y="552474"/>
                      </a:lnTo>
                      <a:lnTo>
                        <a:pt x="419786" y="545863"/>
                      </a:lnTo>
                      <a:lnTo>
                        <a:pt x="415022" y="538722"/>
                      </a:lnTo>
                      <a:lnTo>
                        <a:pt x="410257" y="531581"/>
                      </a:lnTo>
                      <a:lnTo>
                        <a:pt x="406022" y="524441"/>
                      </a:lnTo>
                      <a:lnTo>
                        <a:pt x="401523" y="516771"/>
                      </a:lnTo>
                      <a:lnTo>
                        <a:pt x="397553" y="509366"/>
                      </a:lnTo>
                      <a:lnTo>
                        <a:pt x="393847" y="501696"/>
                      </a:lnTo>
                      <a:lnTo>
                        <a:pt x="389877" y="494027"/>
                      </a:lnTo>
                      <a:lnTo>
                        <a:pt x="386701" y="486357"/>
                      </a:lnTo>
                      <a:lnTo>
                        <a:pt x="383260" y="478423"/>
                      </a:lnTo>
                      <a:lnTo>
                        <a:pt x="380084" y="470489"/>
                      </a:lnTo>
                      <a:lnTo>
                        <a:pt x="377172" y="462555"/>
                      </a:lnTo>
                      <a:lnTo>
                        <a:pt x="374525" y="454092"/>
                      </a:lnTo>
                      <a:lnTo>
                        <a:pt x="372143" y="445894"/>
                      </a:lnTo>
                      <a:lnTo>
                        <a:pt x="369761" y="437431"/>
                      </a:lnTo>
                      <a:lnTo>
                        <a:pt x="367644" y="429232"/>
                      </a:lnTo>
                      <a:lnTo>
                        <a:pt x="365791" y="420505"/>
                      </a:lnTo>
                      <a:lnTo>
                        <a:pt x="363938" y="412042"/>
                      </a:lnTo>
                      <a:lnTo>
                        <a:pt x="362615" y="403314"/>
                      </a:lnTo>
                      <a:lnTo>
                        <a:pt x="361291" y="394587"/>
                      </a:lnTo>
                      <a:lnTo>
                        <a:pt x="360232" y="385859"/>
                      </a:lnTo>
                      <a:lnTo>
                        <a:pt x="359438" y="377132"/>
                      </a:lnTo>
                      <a:lnTo>
                        <a:pt x="358909" y="368140"/>
                      </a:lnTo>
                      <a:lnTo>
                        <a:pt x="358380" y="359412"/>
                      </a:lnTo>
                      <a:lnTo>
                        <a:pt x="358380" y="350156"/>
                      </a:lnTo>
                      <a:lnTo>
                        <a:pt x="358380" y="341164"/>
                      </a:lnTo>
                      <a:lnTo>
                        <a:pt x="358909" y="332172"/>
                      </a:lnTo>
                      <a:lnTo>
                        <a:pt x="359438" y="323180"/>
                      </a:lnTo>
                      <a:lnTo>
                        <a:pt x="360232" y="314453"/>
                      </a:lnTo>
                      <a:lnTo>
                        <a:pt x="361291" y="305461"/>
                      </a:lnTo>
                      <a:lnTo>
                        <a:pt x="362615" y="296734"/>
                      </a:lnTo>
                      <a:lnTo>
                        <a:pt x="363938" y="288271"/>
                      </a:lnTo>
                      <a:lnTo>
                        <a:pt x="365791" y="279543"/>
                      </a:lnTo>
                      <a:lnTo>
                        <a:pt x="367644" y="271080"/>
                      </a:lnTo>
                      <a:lnTo>
                        <a:pt x="369761" y="262617"/>
                      </a:lnTo>
                      <a:lnTo>
                        <a:pt x="372143" y="254419"/>
                      </a:lnTo>
                      <a:lnTo>
                        <a:pt x="374525" y="245956"/>
                      </a:lnTo>
                      <a:lnTo>
                        <a:pt x="377172" y="238022"/>
                      </a:lnTo>
                      <a:lnTo>
                        <a:pt x="380084" y="229823"/>
                      </a:lnTo>
                      <a:lnTo>
                        <a:pt x="383260" y="221889"/>
                      </a:lnTo>
                      <a:lnTo>
                        <a:pt x="386701" y="213955"/>
                      </a:lnTo>
                      <a:lnTo>
                        <a:pt x="389877" y="206021"/>
                      </a:lnTo>
                      <a:lnTo>
                        <a:pt x="393847" y="198351"/>
                      </a:lnTo>
                      <a:lnTo>
                        <a:pt x="397553" y="190682"/>
                      </a:lnTo>
                      <a:lnTo>
                        <a:pt x="401523" y="183277"/>
                      </a:lnTo>
                      <a:lnTo>
                        <a:pt x="406022" y="175871"/>
                      </a:lnTo>
                      <a:lnTo>
                        <a:pt x="410257" y="168731"/>
                      </a:lnTo>
                      <a:lnTo>
                        <a:pt x="415022" y="161590"/>
                      </a:lnTo>
                      <a:lnTo>
                        <a:pt x="419786" y="154450"/>
                      </a:lnTo>
                      <a:lnTo>
                        <a:pt x="424550" y="147573"/>
                      </a:lnTo>
                      <a:lnTo>
                        <a:pt x="429579" y="140697"/>
                      </a:lnTo>
                      <a:lnTo>
                        <a:pt x="434873" y="134085"/>
                      </a:lnTo>
                      <a:lnTo>
                        <a:pt x="440166" y="127738"/>
                      </a:lnTo>
                      <a:lnTo>
                        <a:pt x="445989" y="121127"/>
                      </a:lnTo>
                      <a:lnTo>
                        <a:pt x="451548" y="114779"/>
                      </a:lnTo>
                      <a:lnTo>
                        <a:pt x="457371" y="108697"/>
                      </a:lnTo>
                      <a:lnTo>
                        <a:pt x="463458" y="102614"/>
                      </a:lnTo>
                      <a:lnTo>
                        <a:pt x="469546" y="96795"/>
                      </a:lnTo>
                      <a:lnTo>
                        <a:pt x="475898" y="90977"/>
                      </a:lnTo>
                      <a:lnTo>
                        <a:pt x="482251" y="85423"/>
                      </a:lnTo>
                      <a:lnTo>
                        <a:pt x="488603" y="80134"/>
                      </a:lnTo>
                      <a:lnTo>
                        <a:pt x="495485" y="74580"/>
                      </a:lnTo>
                      <a:lnTo>
                        <a:pt x="502367" y="69555"/>
                      </a:lnTo>
                      <a:lnTo>
                        <a:pt x="509248" y="64530"/>
                      </a:lnTo>
                      <a:lnTo>
                        <a:pt x="516395" y="59770"/>
                      </a:lnTo>
                      <a:lnTo>
                        <a:pt x="523541" y="55274"/>
                      </a:lnTo>
                      <a:lnTo>
                        <a:pt x="530952" y="50778"/>
                      </a:lnTo>
                      <a:lnTo>
                        <a:pt x="538363" y="46546"/>
                      </a:lnTo>
                      <a:lnTo>
                        <a:pt x="545775" y="42315"/>
                      </a:lnTo>
                      <a:lnTo>
                        <a:pt x="553715" y="38348"/>
                      </a:lnTo>
                      <a:lnTo>
                        <a:pt x="561391" y="34645"/>
                      </a:lnTo>
                      <a:lnTo>
                        <a:pt x="569331" y="30943"/>
                      </a:lnTo>
                      <a:lnTo>
                        <a:pt x="577536" y="27769"/>
                      </a:lnTo>
                      <a:lnTo>
                        <a:pt x="585477" y="24331"/>
                      </a:lnTo>
                      <a:lnTo>
                        <a:pt x="593417" y="21422"/>
                      </a:lnTo>
                      <a:lnTo>
                        <a:pt x="601887" y="18513"/>
                      </a:lnTo>
                      <a:lnTo>
                        <a:pt x="610092" y="15868"/>
                      </a:lnTo>
                      <a:lnTo>
                        <a:pt x="618827" y="13488"/>
                      </a:lnTo>
                      <a:lnTo>
                        <a:pt x="627561" y="11108"/>
                      </a:lnTo>
                      <a:lnTo>
                        <a:pt x="636031" y="8992"/>
                      </a:lnTo>
                      <a:lnTo>
                        <a:pt x="644766" y="7141"/>
                      </a:lnTo>
                      <a:lnTo>
                        <a:pt x="653235" y="5818"/>
                      </a:lnTo>
                      <a:lnTo>
                        <a:pt x="662235" y="4232"/>
                      </a:lnTo>
                      <a:lnTo>
                        <a:pt x="671234" y="2909"/>
                      </a:lnTo>
                      <a:lnTo>
                        <a:pt x="680498" y="1851"/>
                      </a:lnTo>
                      <a:lnTo>
                        <a:pt x="689232" y="1322"/>
                      </a:lnTo>
                      <a:lnTo>
                        <a:pt x="698496" y="529"/>
                      </a:lnTo>
                      <a:lnTo>
                        <a:pt x="707760" y="265"/>
                      </a:lnTo>
                      <a:lnTo>
                        <a:pt x="717024" y="0"/>
                      </a:lnTo>
                      <a:close/>
                    </a:path>
                  </a:pathLst>
                </a:custGeom>
                <a:grp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00">
                    <a:solidFill>
                      <a:srgbClr val="FFFFFF"/>
                    </a:solidFill>
                  </a:endParaRPr>
                </a:p>
              </p:txBody>
            </p:sp>
            <p:sp>
              <p:nvSpPr>
                <p:cNvPr id="42" name="圆角矩形 41"/>
                <p:cNvSpPr/>
                <p:nvPr/>
              </p:nvSpPr>
              <p:spPr>
                <a:xfrm>
                  <a:off x="1273802" y="1195431"/>
                  <a:ext cx="1280711" cy="604876"/>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部门</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负责人</a:t>
                  </a:r>
                </a:p>
              </p:txBody>
            </p:sp>
          </p:grpSp>
          <p:grpSp>
            <p:nvGrpSpPr>
              <p:cNvPr id="7" name="组合 12"/>
              <p:cNvGrpSpPr/>
              <p:nvPr/>
            </p:nvGrpSpPr>
            <p:grpSpPr>
              <a:xfrm>
                <a:off x="3735616" y="527496"/>
                <a:ext cx="1736271" cy="1150344"/>
                <a:chOff x="4446814" y="585554"/>
                <a:chExt cx="1736271" cy="1150344"/>
              </a:xfrm>
              <a:solidFill>
                <a:srgbClr val="A3C519"/>
              </a:solidFill>
            </p:grpSpPr>
            <p:sp>
              <p:nvSpPr>
                <p:cNvPr id="39" name="KSO_Shape"/>
                <p:cNvSpPr>
                  <a:spLocks/>
                </p:cNvSpPr>
                <p:nvPr/>
              </p:nvSpPr>
              <p:spPr bwMode="auto">
                <a:xfrm>
                  <a:off x="4492775" y="585554"/>
                  <a:ext cx="611961" cy="580342"/>
                </a:xfrm>
                <a:custGeom>
                  <a:avLst/>
                  <a:gdLst/>
                  <a:ahLst/>
                  <a:cxnLst/>
                  <a:rect l="0" t="0" r="r" b="b"/>
                  <a:pathLst>
                    <a:path w="1917701" h="1819275">
                      <a:moveTo>
                        <a:pt x="711992" y="795933"/>
                      </a:moveTo>
                      <a:lnTo>
                        <a:pt x="722042" y="796197"/>
                      </a:lnTo>
                      <a:lnTo>
                        <a:pt x="731828" y="796462"/>
                      </a:lnTo>
                      <a:lnTo>
                        <a:pt x="742143" y="796991"/>
                      </a:lnTo>
                      <a:lnTo>
                        <a:pt x="751929" y="797784"/>
                      </a:lnTo>
                      <a:lnTo>
                        <a:pt x="761979" y="798577"/>
                      </a:lnTo>
                      <a:lnTo>
                        <a:pt x="771765" y="799635"/>
                      </a:lnTo>
                      <a:lnTo>
                        <a:pt x="781551" y="800957"/>
                      </a:lnTo>
                      <a:lnTo>
                        <a:pt x="791337" y="802544"/>
                      </a:lnTo>
                      <a:lnTo>
                        <a:pt x="800858" y="804130"/>
                      </a:lnTo>
                      <a:lnTo>
                        <a:pt x="810644" y="805981"/>
                      </a:lnTo>
                      <a:lnTo>
                        <a:pt x="820166" y="807832"/>
                      </a:lnTo>
                      <a:lnTo>
                        <a:pt x="829687" y="810212"/>
                      </a:lnTo>
                      <a:lnTo>
                        <a:pt x="839473" y="812592"/>
                      </a:lnTo>
                      <a:lnTo>
                        <a:pt x="848994" y="814972"/>
                      </a:lnTo>
                      <a:lnTo>
                        <a:pt x="858252" y="817616"/>
                      </a:lnTo>
                      <a:lnTo>
                        <a:pt x="867773" y="820525"/>
                      </a:lnTo>
                      <a:lnTo>
                        <a:pt x="886551" y="826871"/>
                      </a:lnTo>
                      <a:lnTo>
                        <a:pt x="905065" y="833746"/>
                      </a:lnTo>
                      <a:lnTo>
                        <a:pt x="923315" y="841415"/>
                      </a:lnTo>
                      <a:lnTo>
                        <a:pt x="941300" y="849612"/>
                      </a:lnTo>
                      <a:lnTo>
                        <a:pt x="959284" y="858603"/>
                      </a:lnTo>
                      <a:lnTo>
                        <a:pt x="976740" y="868122"/>
                      </a:lnTo>
                      <a:lnTo>
                        <a:pt x="993932" y="878170"/>
                      </a:lnTo>
                      <a:lnTo>
                        <a:pt x="1011123" y="889012"/>
                      </a:lnTo>
                      <a:lnTo>
                        <a:pt x="1003189" y="891392"/>
                      </a:lnTo>
                      <a:lnTo>
                        <a:pt x="995254" y="893772"/>
                      </a:lnTo>
                      <a:lnTo>
                        <a:pt x="987055" y="896416"/>
                      </a:lnTo>
                      <a:lnTo>
                        <a:pt x="979121" y="899325"/>
                      </a:lnTo>
                      <a:lnTo>
                        <a:pt x="971186" y="902762"/>
                      </a:lnTo>
                      <a:lnTo>
                        <a:pt x="962987" y="905936"/>
                      </a:lnTo>
                      <a:lnTo>
                        <a:pt x="955053" y="909638"/>
                      </a:lnTo>
                      <a:lnTo>
                        <a:pt x="947383" y="913604"/>
                      </a:lnTo>
                      <a:lnTo>
                        <a:pt x="939448" y="917835"/>
                      </a:lnTo>
                      <a:lnTo>
                        <a:pt x="932043" y="922066"/>
                      </a:lnTo>
                      <a:lnTo>
                        <a:pt x="924637" y="926826"/>
                      </a:lnTo>
                      <a:lnTo>
                        <a:pt x="917231" y="931850"/>
                      </a:lnTo>
                      <a:lnTo>
                        <a:pt x="910090" y="936874"/>
                      </a:lnTo>
                      <a:lnTo>
                        <a:pt x="902949" y="942427"/>
                      </a:lnTo>
                      <a:lnTo>
                        <a:pt x="896073" y="948509"/>
                      </a:lnTo>
                      <a:lnTo>
                        <a:pt x="889461" y="954326"/>
                      </a:lnTo>
                      <a:lnTo>
                        <a:pt x="883113" y="960937"/>
                      </a:lnTo>
                      <a:lnTo>
                        <a:pt x="877030" y="967812"/>
                      </a:lnTo>
                      <a:lnTo>
                        <a:pt x="871211" y="974952"/>
                      </a:lnTo>
                      <a:lnTo>
                        <a:pt x="865393" y="982356"/>
                      </a:lnTo>
                      <a:lnTo>
                        <a:pt x="859838" y="990024"/>
                      </a:lnTo>
                      <a:lnTo>
                        <a:pt x="854813" y="998486"/>
                      </a:lnTo>
                      <a:lnTo>
                        <a:pt x="850052" y="1006683"/>
                      </a:lnTo>
                      <a:lnTo>
                        <a:pt x="845556" y="1015674"/>
                      </a:lnTo>
                      <a:lnTo>
                        <a:pt x="841324" y="1025193"/>
                      </a:lnTo>
                      <a:lnTo>
                        <a:pt x="837886" y="1034713"/>
                      </a:lnTo>
                      <a:lnTo>
                        <a:pt x="834183" y="1044761"/>
                      </a:lnTo>
                      <a:lnTo>
                        <a:pt x="831274" y="1055074"/>
                      </a:lnTo>
                      <a:lnTo>
                        <a:pt x="828629" y="1066180"/>
                      </a:lnTo>
                      <a:lnTo>
                        <a:pt x="826249" y="1077550"/>
                      </a:lnTo>
                      <a:lnTo>
                        <a:pt x="824398" y="1089185"/>
                      </a:lnTo>
                      <a:lnTo>
                        <a:pt x="823340" y="1101349"/>
                      </a:lnTo>
                      <a:lnTo>
                        <a:pt x="822017" y="1115893"/>
                      </a:lnTo>
                      <a:lnTo>
                        <a:pt x="821488" y="1129907"/>
                      </a:lnTo>
                      <a:lnTo>
                        <a:pt x="821488" y="1143129"/>
                      </a:lnTo>
                      <a:lnTo>
                        <a:pt x="821753" y="1156086"/>
                      </a:lnTo>
                      <a:lnTo>
                        <a:pt x="822546" y="1168514"/>
                      </a:lnTo>
                      <a:lnTo>
                        <a:pt x="824133" y="1180413"/>
                      </a:lnTo>
                      <a:lnTo>
                        <a:pt x="825984" y="1192048"/>
                      </a:lnTo>
                      <a:lnTo>
                        <a:pt x="828100" y="1203154"/>
                      </a:lnTo>
                      <a:lnTo>
                        <a:pt x="830745" y="1213731"/>
                      </a:lnTo>
                      <a:lnTo>
                        <a:pt x="833654" y="1224044"/>
                      </a:lnTo>
                      <a:lnTo>
                        <a:pt x="836828" y="1233828"/>
                      </a:lnTo>
                      <a:lnTo>
                        <a:pt x="840531" y="1243348"/>
                      </a:lnTo>
                      <a:lnTo>
                        <a:pt x="844763" y="1252338"/>
                      </a:lnTo>
                      <a:lnTo>
                        <a:pt x="848994" y="1260800"/>
                      </a:lnTo>
                      <a:lnTo>
                        <a:pt x="853491" y="1269262"/>
                      </a:lnTo>
                      <a:lnTo>
                        <a:pt x="858516" y="1276930"/>
                      </a:lnTo>
                      <a:lnTo>
                        <a:pt x="863806" y="1284334"/>
                      </a:lnTo>
                      <a:lnTo>
                        <a:pt x="869360" y="1291474"/>
                      </a:lnTo>
                      <a:lnTo>
                        <a:pt x="874914" y="1298349"/>
                      </a:lnTo>
                      <a:lnTo>
                        <a:pt x="880997" y="1304960"/>
                      </a:lnTo>
                      <a:lnTo>
                        <a:pt x="887080" y="1311042"/>
                      </a:lnTo>
                      <a:lnTo>
                        <a:pt x="893428" y="1316859"/>
                      </a:lnTo>
                      <a:lnTo>
                        <a:pt x="900040" y="1322412"/>
                      </a:lnTo>
                      <a:lnTo>
                        <a:pt x="906652" y="1327436"/>
                      </a:lnTo>
                      <a:lnTo>
                        <a:pt x="913264" y="1332196"/>
                      </a:lnTo>
                      <a:lnTo>
                        <a:pt x="920405" y="1336956"/>
                      </a:lnTo>
                      <a:lnTo>
                        <a:pt x="927546" y="1341187"/>
                      </a:lnTo>
                      <a:lnTo>
                        <a:pt x="934687" y="1345417"/>
                      </a:lnTo>
                      <a:lnTo>
                        <a:pt x="941828" y="1349119"/>
                      </a:lnTo>
                      <a:lnTo>
                        <a:pt x="949234" y="1352821"/>
                      </a:lnTo>
                      <a:lnTo>
                        <a:pt x="956904" y="1355995"/>
                      </a:lnTo>
                      <a:lnTo>
                        <a:pt x="964310" y="1358903"/>
                      </a:lnTo>
                      <a:lnTo>
                        <a:pt x="971715" y="1361812"/>
                      </a:lnTo>
                      <a:lnTo>
                        <a:pt x="979121" y="1364456"/>
                      </a:lnTo>
                      <a:lnTo>
                        <a:pt x="986526" y="1366836"/>
                      </a:lnTo>
                      <a:lnTo>
                        <a:pt x="993932" y="1368952"/>
                      </a:lnTo>
                      <a:lnTo>
                        <a:pt x="1008479" y="1372654"/>
                      </a:lnTo>
                      <a:lnTo>
                        <a:pt x="1023025" y="1375562"/>
                      </a:lnTo>
                      <a:lnTo>
                        <a:pt x="1037043" y="1378471"/>
                      </a:lnTo>
                      <a:lnTo>
                        <a:pt x="1050532" y="1380058"/>
                      </a:lnTo>
                      <a:lnTo>
                        <a:pt x="1063227" y="1381380"/>
                      </a:lnTo>
                      <a:lnTo>
                        <a:pt x="1075129" y="1382438"/>
                      </a:lnTo>
                      <a:lnTo>
                        <a:pt x="1086237" y="1382702"/>
                      </a:lnTo>
                      <a:lnTo>
                        <a:pt x="1096287" y="1383231"/>
                      </a:lnTo>
                      <a:lnTo>
                        <a:pt x="1105015" y="1383495"/>
                      </a:lnTo>
                      <a:lnTo>
                        <a:pt x="1112421" y="1383231"/>
                      </a:lnTo>
                      <a:lnTo>
                        <a:pt x="1122736" y="1382702"/>
                      </a:lnTo>
                      <a:lnTo>
                        <a:pt x="1126703" y="1382438"/>
                      </a:lnTo>
                      <a:lnTo>
                        <a:pt x="1126703" y="1394337"/>
                      </a:lnTo>
                      <a:lnTo>
                        <a:pt x="1126968" y="1406236"/>
                      </a:lnTo>
                      <a:lnTo>
                        <a:pt x="1127232" y="1417607"/>
                      </a:lnTo>
                      <a:lnTo>
                        <a:pt x="1128025" y="1428977"/>
                      </a:lnTo>
                      <a:lnTo>
                        <a:pt x="1129083" y="1439554"/>
                      </a:lnTo>
                      <a:lnTo>
                        <a:pt x="1130141" y="1450131"/>
                      </a:lnTo>
                      <a:lnTo>
                        <a:pt x="1131728" y="1460444"/>
                      </a:lnTo>
                      <a:lnTo>
                        <a:pt x="1133580" y="1470228"/>
                      </a:lnTo>
                      <a:lnTo>
                        <a:pt x="1135431" y="1480012"/>
                      </a:lnTo>
                      <a:lnTo>
                        <a:pt x="1137547" y="1489267"/>
                      </a:lnTo>
                      <a:lnTo>
                        <a:pt x="1139927" y="1498522"/>
                      </a:lnTo>
                      <a:lnTo>
                        <a:pt x="1142572" y="1507513"/>
                      </a:lnTo>
                      <a:lnTo>
                        <a:pt x="1145481" y="1515710"/>
                      </a:lnTo>
                      <a:lnTo>
                        <a:pt x="1148391" y="1524172"/>
                      </a:lnTo>
                      <a:lnTo>
                        <a:pt x="1151564" y="1532105"/>
                      </a:lnTo>
                      <a:lnTo>
                        <a:pt x="1155003" y="1539773"/>
                      </a:lnTo>
                      <a:lnTo>
                        <a:pt x="1158441" y="1547442"/>
                      </a:lnTo>
                      <a:lnTo>
                        <a:pt x="1162408" y="1554581"/>
                      </a:lnTo>
                      <a:lnTo>
                        <a:pt x="1166111" y="1561721"/>
                      </a:lnTo>
                      <a:lnTo>
                        <a:pt x="1170078" y="1568596"/>
                      </a:lnTo>
                      <a:lnTo>
                        <a:pt x="1174575" y="1575207"/>
                      </a:lnTo>
                      <a:lnTo>
                        <a:pt x="1178806" y="1581553"/>
                      </a:lnTo>
                      <a:lnTo>
                        <a:pt x="1183038" y="1587370"/>
                      </a:lnTo>
                      <a:lnTo>
                        <a:pt x="1187799" y="1593452"/>
                      </a:lnTo>
                      <a:lnTo>
                        <a:pt x="1192560" y="1599005"/>
                      </a:lnTo>
                      <a:lnTo>
                        <a:pt x="1197320" y="1604558"/>
                      </a:lnTo>
                      <a:lnTo>
                        <a:pt x="1202346" y="1609582"/>
                      </a:lnTo>
                      <a:lnTo>
                        <a:pt x="1207635" y="1614607"/>
                      </a:lnTo>
                      <a:lnTo>
                        <a:pt x="1212660" y="1619366"/>
                      </a:lnTo>
                      <a:lnTo>
                        <a:pt x="1217950" y="1624126"/>
                      </a:lnTo>
                      <a:lnTo>
                        <a:pt x="1223240" y="1628357"/>
                      </a:lnTo>
                      <a:lnTo>
                        <a:pt x="1229058" y="1632852"/>
                      </a:lnTo>
                      <a:lnTo>
                        <a:pt x="1234348" y="1636819"/>
                      </a:lnTo>
                      <a:lnTo>
                        <a:pt x="1239902" y="1640521"/>
                      </a:lnTo>
                      <a:lnTo>
                        <a:pt x="1245721" y="1644487"/>
                      </a:lnTo>
                      <a:lnTo>
                        <a:pt x="1251540" y="1647660"/>
                      </a:lnTo>
                      <a:lnTo>
                        <a:pt x="1263177" y="1654271"/>
                      </a:lnTo>
                      <a:lnTo>
                        <a:pt x="1274814" y="1660353"/>
                      </a:lnTo>
                      <a:lnTo>
                        <a:pt x="1286716" y="1665377"/>
                      </a:lnTo>
                      <a:lnTo>
                        <a:pt x="1298882" y="1670137"/>
                      </a:lnTo>
                      <a:lnTo>
                        <a:pt x="1310784" y="1673839"/>
                      </a:lnTo>
                      <a:lnTo>
                        <a:pt x="1322686" y="1677541"/>
                      </a:lnTo>
                      <a:lnTo>
                        <a:pt x="1334588" y="1680714"/>
                      </a:lnTo>
                      <a:lnTo>
                        <a:pt x="1346225" y="1683094"/>
                      </a:lnTo>
                      <a:lnTo>
                        <a:pt x="1357862" y="1685474"/>
                      </a:lnTo>
                      <a:lnTo>
                        <a:pt x="1368971" y="1687325"/>
                      </a:lnTo>
                      <a:lnTo>
                        <a:pt x="1380079" y="1688382"/>
                      </a:lnTo>
                      <a:lnTo>
                        <a:pt x="1390658" y="1689705"/>
                      </a:lnTo>
                      <a:lnTo>
                        <a:pt x="1401238" y="1690498"/>
                      </a:lnTo>
                      <a:lnTo>
                        <a:pt x="1411024" y="1690762"/>
                      </a:lnTo>
                      <a:lnTo>
                        <a:pt x="1411817" y="1709537"/>
                      </a:lnTo>
                      <a:lnTo>
                        <a:pt x="1412346" y="1728311"/>
                      </a:lnTo>
                      <a:lnTo>
                        <a:pt x="1412875" y="1747086"/>
                      </a:lnTo>
                      <a:lnTo>
                        <a:pt x="1412875" y="1766125"/>
                      </a:lnTo>
                      <a:lnTo>
                        <a:pt x="1412346" y="1792832"/>
                      </a:lnTo>
                      <a:lnTo>
                        <a:pt x="1411553" y="1819275"/>
                      </a:lnTo>
                      <a:lnTo>
                        <a:pt x="793" y="1811078"/>
                      </a:lnTo>
                      <a:lnTo>
                        <a:pt x="264" y="1784635"/>
                      </a:lnTo>
                      <a:lnTo>
                        <a:pt x="0" y="1757928"/>
                      </a:lnTo>
                      <a:lnTo>
                        <a:pt x="529" y="1733071"/>
                      </a:lnTo>
                      <a:lnTo>
                        <a:pt x="1058" y="1708215"/>
                      </a:lnTo>
                      <a:lnTo>
                        <a:pt x="2645" y="1683623"/>
                      </a:lnTo>
                      <a:lnTo>
                        <a:pt x="4232" y="1659031"/>
                      </a:lnTo>
                      <a:lnTo>
                        <a:pt x="6612" y="1634968"/>
                      </a:lnTo>
                      <a:lnTo>
                        <a:pt x="8992" y="1610905"/>
                      </a:lnTo>
                      <a:lnTo>
                        <a:pt x="12166" y="1587106"/>
                      </a:lnTo>
                      <a:lnTo>
                        <a:pt x="15340" y="1563307"/>
                      </a:lnTo>
                      <a:lnTo>
                        <a:pt x="19307" y="1539773"/>
                      </a:lnTo>
                      <a:lnTo>
                        <a:pt x="23804" y="1516503"/>
                      </a:lnTo>
                      <a:lnTo>
                        <a:pt x="28300" y="1493762"/>
                      </a:lnTo>
                      <a:lnTo>
                        <a:pt x="33590" y="1470757"/>
                      </a:lnTo>
                      <a:lnTo>
                        <a:pt x="38879" y="1448280"/>
                      </a:lnTo>
                      <a:lnTo>
                        <a:pt x="44962" y="1425804"/>
                      </a:lnTo>
                      <a:lnTo>
                        <a:pt x="51045" y="1403856"/>
                      </a:lnTo>
                      <a:lnTo>
                        <a:pt x="57658" y="1382173"/>
                      </a:lnTo>
                      <a:lnTo>
                        <a:pt x="64799" y="1360754"/>
                      </a:lnTo>
                      <a:lnTo>
                        <a:pt x="72204" y="1339336"/>
                      </a:lnTo>
                      <a:lnTo>
                        <a:pt x="79874" y="1318710"/>
                      </a:lnTo>
                      <a:lnTo>
                        <a:pt x="88073" y="1298085"/>
                      </a:lnTo>
                      <a:lnTo>
                        <a:pt x="96272" y="1277459"/>
                      </a:lnTo>
                      <a:lnTo>
                        <a:pt x="105265" y="1257627"/>
                      </a:lnTo>
                      <a:lnTo>
                        <a:pt x="114522" y="1238059"/>
                      </a:lnTo>
                      <a:lnTo>
                        <a:pt x="123779" y="1218491"/>
                      </a:lnTo>
                      <a:lnTo>
                        <a:pt x="133565" y="1199452"/>
                      </a:lnTo>
                      <a:lnTo>
                        <a:pt x="143615" y="1180678"/>
                      </a:lnTo>
                      <a:lnTo>
                        <a:pt x="153930" y="1162432"/>
                      </a:lnTo>
                      <a:lnTo>
                        <a:pt x="165038" y="1144451"/>
                      </a:lnTo>
                      <a:lnTo>
                        <a:pt x="176147" y="1126734"/>
                      </a:lnTo>
                      <a:lnTo>
                        <a:pt x="187255" y="1109546"/>
                      </a:lnTo>
                      <a:lnTo>
                        <a:pt x="198892" y="1092623"/>
                      </a:lnTo>
                      <a:lnTo>
                        <a:pt x="210794" y="1075964"/>
                      </a:lnTo>
                      <a:lnTo>
                        <a:pt x="222960" y="1059834"/>
                      </a:lnTo>
                      <a:lnTo>
                        <a:pt x="235391" y="1044232"/>
                      </a:lnTo>
                      <a:lnTo>
                        <a:pt x="248351" y="1028895"/>
                      </a:lnTo>
                      <a:lnTo>
                        <a:pt x="261310" y="1013823"/>
                      </a:lnTo>
                      <a:lnTo>
                        <a:pt x="274799" y="999544"/>
                      </a:lnTo>
                      <a:lnTo>
                        <a:pt x="288288" y="985529"/>
                      </a:lnTo>
                      <a:lnTo>
                        <a:pt x="302041" y="971779"/>
                      </a:lnTo>
                      <a:lnTo>
                        <a:pt x="316059" y="958557"/>
                      </a:lnTo>
                      <a:lnTo>
                        <a:pt x="330341" y="946129"/>
                      </a:lnTo>
                      <a:lnTo>
                        <a:pt x="344888" y="933965"/>
                      </a:lnTo>
                      <a:lnTo>
                        <a:pt x="359963" y="922066"/>
                      </a:lnTo>
                      <a:lnTo>
                        <a:pt x="374774" y="910695"/>
                      </a:lnTo>
                      <a:lnTo>
                        <a:pt x="389850" y="899589"/>
                      </a:lnTo>
                      <a:lnTo>
                        <a:pt x="405454" y="889541"/>
                      </a:lnTo>
                      <a:lnTo>
                        <a:pt x="420794" y="879757"/>
                      </a:lnTo>
                      <a:lnTo>
                        <a:pt x="436664" y="870238"/>
                      </a:lnTo>
                      <a:lnTo>
                        <a:pt x="452533" y="861511"/>
                      </a:lnTo>
                      <a:lnTo>
                        <a:pt x="468666" y="853314"/>
                      </a:lnTo>
                      <a:lnTo>
                        <a:pt x="485064" y="845646"/>
                      </a:lnTo>
                      <a:lnTo>
                        <a:pt x="501727" y="838242"/>
                      </a:lnTo>
                      <a:lnTo>
                        <a:pt x="518389" y="831631"/>
                      </a:lnTo>
                      <a:lnTo>
                        <a:pt x="535316" y="825285"/>
                      </a:lnTo>
                      <a:lnTo>
                        <a:pt x="552243" y="819732"/>
                      </a:lnTo>
                      <a:lnTo>
                        <a:pt x="569435" y="814972"/>
                      </a:lnTo>
                      <a:lnTo>
                        <a:pt x="586891" y="810477"/>
                      </a:lnTo>
                      <a:lnTo>
                        <a:pt x="604347" y="806510"/>
                      </a:lnTo>
                      <a:lnTo>
                        <a:pt x="622067" y="803337"/>
                      </a:lnTo>
                      <a:lnTo>
                        <a:pt x="639787" y="800693"/>
                      </a:lnTo>
                      <a:lnTo>
                        <a:pt x="657508" y="798577"/>
                      </a:lnTo>
                      <a:lnTo>
                        <a:pt x="675757" y="796991"/>
                      </a:lnTo>
                      <a:lnTo>
                        <a:pt x="693742" y="796197"/>
                      </a:lnTo>
                      <a:lnTo>
                        <a:pt x="711992" y="795933"/>
                      </a:lnTo>
                      <a:close/>
                      <a:moveTo>
                        <a:pt x="1463280" y="660400"/>
                      </a:moveTo>
                      <a:lnTo>
                        <a:pt x="1469893" y="660400"/>
                      </a:lnTo>
                      <a:lnTo>
                        <a:pt x="1477034" y="660665"/>
                      </a:lnTo>
                      <a:lnTo>
                        <a:pt x="1483912" y="660929"/>
                      </a:lnTo>
                      <a:lnTo>
                        <a:pt x="1490789" y="661988"/>
                      </a:lnTo>
                      <a:lnTo>
                        <a:pt x="1497666" y="663046"/>
                      </a:lnTo>
                      <a:lnTo>
                        <a:pt x="1504279" y="664898"/>
                      </a:lnTo>
                      <a:lnTo>
                        <a:pt x="1510891" y="666750"/>
                      </a:lnTo>
                      <a:lnTo>
                        <a:pt x="1516975" y="668867"/>
                      </a:lnTo>
                      <a:lnTo>
                        <a:pt x="1523323" y="671248"/>
                      </a:lnTo>
                      <a:lnTo>
                        <a:pt x="1529142" y="673894"/>
                      </a:lnTo>
                      <a:lnTo>
                        <a:pt x="1535226" y="676804"/>
                      </a:lnTo>
                      <a:lnTo>
                        <a:pt x="1540780" y="679979"/>
                      </a:lnTo>
                      <a:lnTo>
                        <a:pt x="1546599" y="683683"/>
                      </a:lnTo>
                      <a:lnTo>
                        <a:pt x="1551625" y="687123"/>
                      </a:lnTo>
                      <a:lnTo>
                        <a:pt x="1556915" y="691356"/>
                      </a:lnTo>
                      <a:lnTo>
                        <a:pt x="1561676" y="695590"/>
                      </a:lnTo>
                      <a:lnTo>
                        <a:pt x="1566437" y="700088"/>
                      </a:lnTo>
                      <a:lnTo>
                        <a:pt x="1570934" y="704850"/>
                      </a:lnTo>
                      <a:lnTo>
                        <a:pt x="1575431" y="709613"/>
                      </a:lnTo>
                      <a:lnTo>
                        <a:pt x="1579134" y="714640"/>
                      </a:lnTo>
                      <a:lnTo>
                        <a:pt x="1583101" y="719931"/>
                      </a:lnTo>
                      <a:lnTo>
                        <a:pt x="1586540" y="725223"/>
                      </a:lnTo>
                      <a:lnTo>
                        <a:pt x="1589978" y="731044"/>
                      </a:lnTo>
                      <a:lnTo>
                        <a:pt x="1592888" y="736600"/>
                      </a:lnTo>
                      <a:lnTo>
                        <a:pt x="1595533" y="742685"/>
                      </a:lnTo>
                      <a:lnTo>
                        <a:pt x="1597914" y="748771"/>
                      </a:lnTo>
                      <a:lnTo>
                        <a:pt x="1600030" y="754856"/>
                      </a:lnTo>
                      <a:lnTo>
                        <a:pt x="1601881" y="761206"/>
                      </a:lnTo>
                      <a:lnTo>
                        <a:pt x="1603204" y="767556"/>
                      </a:lnTo>
                      <a:lnTo>
                        <a:pt x="1604526" y="774435"/>
                      </a:lnTo>
                      <a:lnTo>
                        <a:pt x="1605320" y="781050"/>
                      </a:lnTo>
                      <a:lnTo>
                        <a:pt x="1605584" y="787665"/>
                      </a:lnTo>
                      <a:lnTo>
                        <a:pt x="1605849" y="794544"/>
                      </a:lnTo>
                      <a:lnTo>
                        <a:pt x="1604791" y="967581"/>
                      </a:lnTo>
                      <a:lnTo>
                        <a:pt x="1781745" y="968375"/>
                      </a:lnTo>
                      <a:lnTo>
                        <a:pt x="1788887" y="968640"/>
                      </a:lnTo>
                      <a:lnTo>
                        <a:pt x="1795764" y="969169"/>
                      </a:lnTo>
                      <a:lnTo>
                        <a:pt x="1802641" y="970227"/>
                      </a:lnTo>
                      <a:lnTo>
                        <a:pt x="1809518" y="971285"/>
                      </a:lnTo>
                      <a:lnTo>
                        <a:pt x="1815866" y="972873"/>
                      </a:lnTo>
                      <a:lnTo>
                        <a:pt x="1822479" y="974725"/>
                      </a:lnTo>
                      <a:lnTo>
                        <a:pt x="1828827" y="977106"/>
                      </a:lnTo>
                      <a:lnTo>
                        <a:pt x="1834911" y="979488"/>
                      </a:lnTo>
                      <a:lnTo>
                        <a:pt x="1840994" y="982133"/>
                      </a:lnTo>
                      <a:lnTo>
                        <a:pt x="1846813" y="985044"/>
                      </a:lnTo>
                      <a:lnTo>
                        <a:pt x="1852633" y="988219"/>
                      </a:lnTo>
                      <a:lnTo>
                        <a:pt x="1857923" y="991923"/>
                      </a:lnTo>
                      <a:lnTo>
                        <a:pt x="1863213" y="995363"/>
                      </a:lnTo>
                      <a:lnTo>
                        <a:pt x="1868503" y="999596"/>
                      </a:lnTo>
                      <a:lnTo>
                        <a:pt x="1873264" y="1003829"/>
                      </a:lnTo>
                      <a:lnTo>
                        <a:pt x="1878025" y="1008327"/>
                      </a:lnTo>
                      <a:lnTo>
                        <a:pt x="1882522" y="1012825"/>
                      </a:lnTo>
                      <a:lnTo>
                        <a:pt x="1886754" y="1017852"/>
                      </a:lnTo>
                      <a:lnTo>
                        <a:pt x="1890986" y="1022879"/>
                      </a:lnTo>
                      <a:lnTo>
                        <a:pt x="1894689" y="1027906"/>
                      </a:lnTo>
                      <a:lnTo>
                        <a:pt x="1898128" y="1033463"/>
                      </a:lnTo>
                      <a:lnTo>
                        <a:pt x="1901302" y="1039283"/>
                      </a:lnTo>
                      <a:lnTo>
                        <a:pt x="1904211" y="1044840"/>
                      </a:lnTo>
                      <a:lnTo>
                        <a:pt x="1907385" y="1050660"/>
                      </a:lnTo>
                      <a:lnTo>
                        <a:pt x="1909766" y="1056746"/>
                      </a:lnTo>
                      <a:lnTo>
                        <a:pt x="1911882" y="1063096"/>
                      </a:lnTo>
                      <a:lnTo>
                        <a:pt x="1913469" y="1069181"/>
                      </a:lnTo>
                      <a:lnTo>
                        <a:pt x="1915056" y="1075796"/>
                      </a:lnTo>
                      <a:lnTo>
                        <a:pt x="1916114" y="1082410"/>
                      </a:lnTo>
                      <a:lnTo>
                        <a:pt x="1916908" y="1089290"/>
                      </a:lnTo>
                      <a:lnTo>
                        <a:pt x="1917436" y="1095640"/>
                      </a:lnTo>
                      <a:lnTo>
                        <a:pt x="1917701" y="1102783"/>
                      </a:lnTo>
                      <a:lnTo>
                        <a:pt x="1917436" y="1109663"/>
                      </a:lnTo>
                      <a:lnTo>
                        <a:pt x="1916908" y="1116277"/>
                      </a:lnTo>
                      <a:lnTo>
                        <a:pt x="1915849" y="1123156"/>
                      </a:lnTo>
                      <a:lnTo>
                        <a:pt x="1914791" y="1129506"/>
                      </a:lnTo>
                      <a:lnTo>
                        <a:pt x="1913204" y="1136121"/>
                      </a:lnTo>
                      <a:lnTo>
                        <a:pt x="1911088" y="1142471"/>
                      </a:lnTo>
                      <a:lnTo>
                        <a:pt x="1908972" y="1148556"/>
                      </a:lnTo>
                      <a:lnTo>
                        <a:pt x="1906592" y="1154642"/>
                      </a:lnTo>
                      <a:lnTo>
                        <a:pt x="1903682" y="1160463"/>
                      </a:lnTo>
                      <a:lnTo>
                        <a:pt x="1900773" y="1166283"/>
                      </a:lnTo>
                      <a:lnTo>
                        <a:pt x="1897599" y="1171840"/>
                      </a:lnTo>
                      <a:lnTo>
                        <a:pt x="1893896" y="1177131"/>
                      </a:lnTo>
                      <a:lnTo>
                        <a:pt x="1889928" y="1182158"/>
                      </a:lnTo>
                      <a:lnTo>
                        <a:pt x="1885960" y="1187450"/>
                      </a:lnTo>
                      <a:lnTo>
                        <a:pt x="1881728" y="1192213"/>
                      </a:lnTo>
                      <a:lnTo>
                        <a:pt x="1876967" y="1196975"/>
                      </a:lnTo>
                      <a:lnTo>
                        <a:pt x="1872206" y="1201208"/>
                      </a:lnTo>
                      <a:lnTo>
                        <a:pt x="1867445" y="1205442"/>
                      </a:lnTo>
                      <a:lnTo>
                        <a:pt x="1862155" y="1209411"/>
                      </a:lnTo>
                      <a:lnTo>
                        <a:pt x="1856600" y="1212850"/>
                      </a:lnTo>
                      <a:lnTo>
                        <a:pt x="1851046" y="1216554"/>
                      </a:lnTo>
                      <a:lnTo>
                        <a:pt x="1845491" y="1219465"/>
                      </a:lnTo>
                      <a:lnTo>
                        <a:pt x="1839407" y="1222375"/>
                      </a:lnTo>
                      <a:lnTo>
                        <a:pt x="1833588" y="1225021"/>
                      </a:lnTo>
                      <a:lnTo>
                        <a:pt x="1827240" y="1227402"/>
                      </a:lnTo>
                      <a:lnTo>
                        <a:pt x="1821156" y="1229519"/>
                      </a:lnTo>
                      <a:lnTo>
                        <a:pt x="1814544" y="1231371"/>
                      </a:lnTo>
                      <a:lnTo>
                        <a:pt x="1807931" y="1232958"/>
                      </a:lnTo>
                      <a:lnTo>
                        <a:pt x="1801054" y="1234017"/>
                      </a:lnTo>
                      <a:lnTo>
                        <a:pt x="1794177" y="1234546"/>
                      </a:lnTo>
                      <a:lnTo>
                        <a:pt x="1787300" y="1235340"/>
                      </a:lnTo>
                      <a:lnTo>
                        <a:pt x="1780158" y="1235340"/>
                      </a:lnTo>
                      <a:lnTo>
                        <a:pt x="1603204" y="1234281"/>
                      </a:lnTo>
                      <a:lnTo>
                        <a:pt x="1602410" y="1407319"/>
                      </a:lnTo>
                      <a:lnTo>
                        <a:pt x="1602146" y="1413933"/>
                      </a:lnTo>
                      <a:lnTo>
                        <a:pt x="1601617" y="1420813"/>
                      </a:lnTo>
                      <a:lnTo>
                        <a:pt x="1600559" y="1427692"/>
                      </a:lnTo>
                      <a:lnTo>
                        <a:pt x="1599501" y="1434306"/>
                      </a:lnTo>
                      <a:lnTo>
                        <a:pt x="1597914" y="1440392"/>
                      </a:lnTo>
                      <a:lnTo>
                        <a:pt x="1595798" y="1446742"/>
                      </a:lnTo>
                      <a:lnTo>
                        <a:pt x="1593682" y="1453092"/>
                      </a:lnTo>
                      <a:lnTo>
                        <a:pt x="1591301" y="1459177"/>
                      </a:lnTo>
                      <a:lnTo>
                        <a:pt x="1588656" y="1464998"/>
                      </a:lnTo>
                      <a:lnTo>
                        <a:pt x="1585482" y="1470819"/>
                      </a:lnTo>
                      <a:lnTo>
                        <a:pt x="1582043" y="1476111"/>
                      </a:lnTo>
                      <a:lnTo>
                        <a:pt x="1578605" y="1481931"/>
                      </a:lnTo>
                      <a:lnTo>
                        <a:pt x="1574637" y="1486958"/>
                      </a:lnTo>
                      <a:lnTo>
                        <a:pt x="1570670" y="1491986"/>
                      </a:lnTo>
                      <a:lnTo>
                        <a:pt x="1566437" y="1496748"/>
                      </a:lnTo>
                      <a:lnTo>
                        <a:pt x="1561941" y="1501511"/>
                      </a:lnTo>
                      <a:lnTo>
                        <a:pt x="1557180" y="1505744"/>
                      </a:lnTo>
                      <a:lnTo>
                        <a:pt x="1552154" y="1509713"/>
                      </a:lnTo>
                      <a:lnTo>
                        <a:pt x="1546864" y="1513946"/>
                      </a:lnTo>
                      <a:lnTo>
                        <a:pt x="1541309" y="1517650"/>
                      </a:lnTo>
                      <a:lnTo>
                        <a:pt x="1536019" y="1521090"/>
                      </a:lnTo>
                      <a:lnTo>
                        <a:pt x="1530200" y="1524000"/>
                      </a:lnTo>
                      <a:lnTo>
                        <a:pt x="1524381" y="1527175"/>
                      </a:lnTo>
                      <a:lnTo>
                        <a:pt x="1518297" y="1529821"/>
                      </a:lnTo>
                      <a:lnTo>
                        <a:pt x="1511949" y="1532202"/>
                      </a:lnTo>
                      <a:lnTo>
                        <a:pt x="1505601" y="1534319"/>
                      </a:lnTo>
                      <a:lnTo>
                        <a:pt x="1499253" y="1535906"/>
                      </a:lnTo>
                      <a:lnTo>
                        <a:pt x="1492640" y="1537494"/>
                      </a:lnTo>
                      <a:lnTo>
                        <a:pt x="1485763" y="1538288"/>
                      </a:lnTo>
                      <a:lnTo>
                        <a:pt x="1478886" y="1539346"/>
                      </a:lnTo>
                      <a:lnTo>
                        <a:pt x="1472009" y="1539875"/>
                      </a:lnTo>
                      <a:lnTo>
                        <a:pt x="1464867" y="1539875"/>
                      </a:lnTo>
                      <a:lnTo>
                        <a:pt x="1458255" y="1539611"/>
                      </a:lnTo>
                      <a:lnTo>
                        <a:pt x="1451113" y="1539346"/>
                      </a:lnTo>
                      <a:lnTo>
                        <a:pt x="1444236" y="1538288"/>
                      </a:lnTo>
                      <a:lnTo>
                        <a:pt x="1437623" y="1536965"/>
                      </a:lnTo>
                      <a:lnTo>
                        <a:pt x="1431010" y="1535377"/>
                      </a:lnTo>
                      <a:lnTo>
                        <a:pt x="1424398" y="1533525"/>
                      </a:lnTo>
                      <a:lnTo>
                        <a:pt x="1418314" y="1531673"/>
                      </a:lnTo>
                      <a:lnTo>
                        <a:pt x="1411966" y="1529292"/>
                      </a:lnTo>
                      <a:lnTo>
                        <a:pt x="1406147" y="1526381"/>
                      </a:lnTo>
                      <a:lnTo>
                        <a:pt x="1400063" y="1523471"/>
                      </a:lnTo>
                      <a:lnTo>
                        <a:pt x="1394509" y="1520296"/>
                      </a:lnTo>
                      <a:lnTo>
                        <a:pt x="1388690" y="1516592"/>
                      </a:lnTo>
                      <a:lnTo>
                        <a:pt x="1383399" y="1512888"/>
                      </a:lnTo>
                      <a:lnTo>
                        <a:pt x="1378374" y="1508919"/>
                      </a:lnTo>
                      <a:lnTo>
                        <a:pt x="1373348" y="1504686"/>
                      </a:lnTo>
                      <a:lnTo>
                        <a:pt x="1368852" y="1500188"/>
                      </a:lnTo>
                      <a:lnTo>
                        <a:pt x="1364355" y="1495425"/>
                      </a:lnTo>
                      <a:lnTo>
                        <a:pt x="1359858" y="1490663"/>
                      </a:lnTo>
                      <a:lnTo>
                        <a:pt x="1356155" y="1485636"/>
                      </a:lnTo>
                      <a:lnTo>
                        <a:pt x="1352188" y="1480344"/>
                      </a:lnTo>
                      <a:lnTo>
                        <a:pt x="1348749" y="1475052"/>
                      </a:lnTo>
                      <a:lnTo>
                        <a:pt x="1345311" y="1469496"/>
                      </a:lnTo>
                      <a:lnTo>
                        <a:pt x="1342401" y="1463675"/>
                      </a:lnTo>
                      <a:lnTo>
                        <a:pt x="1339756" y="1457854"/>
                      </a:lnTo>
                      <a:lnTo>
                        <a:pt x="1337375" y="1451504"/>
                      </a:lnTo>
                      <a:lnTo>
                        <a:pt x="1335259" y="1445154"/>
                      </a:lnTo>
                      <a:lnTo>
                        <a:pt x="1333408" y="1439069"/>
                      </a:lnTo>
                      <a:lnTo>
                        <a:pt x="1332085" y="1432454"/>
                      </a:lnTo>
                      <a:lnTo>
                        <a:pt x="1330763" y="1425840"/>
                      </a:lnTo>
                      <a:lnTo>
                        <a:pt x="1329969" y="1419490"/>
                      </a:lnTo>
                      <a:lnTo>
                        <a:pt x="1329440" y="1412611"/>
                      </a:lnTo>
                      <a:lnTo>
                        <a:pt x="1329440" y="1405731"/>
                      </a:lnTo>
                      <a:lnTo>
                        <a:pt x="1330234" y="1232958"/>
                      </a:lnTo>
                      <a:lnTo>
                        <a:pt x="1153279" y="1231636"/>
                      </a:lnTo>
                      <a:lnTo>
                        <a:pt x="1146402" y="1231371"/>
                      </a:lnTo>
                      <a:lnTo>
                        <a:pt x="1139525" y="1231106"/>
                      </a:lnTo>
                      <a:lnTo>
                        <a:pt x="1132648" y="1230048"/>
                      </a:lnTo>
                      <a:lnTo>
                        <a:pt x="1125771" y="1228990"/>
                      </a:lnTo>
                      <a:lnTo>
                        <a:pt x="1119423" y="1227138"/>
                      </a:lnTo>
                      <a:lnTo>
                        <a:pt x="1112810" y="1225286"/>
                      </a:lnTo>
                      <a:lnTo>
                        <a:pt x="1106462" y="1223433"/>
                      </a:lnTo>
                      <a:lnTo>
                        <a:pt x="1100378" y="1221052"/>
                      </a:lnTo>
                      <a:lnTo>
                        <a:pt x="1094295" y="1218406"/>
                      </a:lnTo>
                      <a:lnTo>
                        <a:pt x="1088476" y="1215231"/>
                      </a:lnTo>
                      <a:lnTo>
                        <a:pt x="1082656" y="1212056"/>
                      </a:lnTo>
                      <a:lnTo>
                        <a:pt x="1077102" y="1208352"/>
                      </a:lnTo>
                      <a:lnTo>
                        <a:pt x="1071812" y="1204648"/>
                      </a:lnTo>
                      <a:lnTo>
                        <a:pt x="1066786" y="1200679"/>
                      </a:lnTo>
                      <a:lnTo>
                        <a:pt x="1062025" y="1196446"/>
                      </a:lnTo>
                      <a:lnTo>
                        <a:pt x="1057264" y="1192213"/>
                      </a:lnTo>
                      <a:lnTo>
                        <a:pt x="1052767" y="1187450"/>
                      </a:lnTo>
                      <a:lnTo>
                        <a:pt x="1048271" y="1182688"/>
                      </a:lnTo>
                      <a:lnTo>
                        <a:pt x="1044303" y="1177396"/>
                      </a:lnTo>
                      <a:lnTo>
                        <a:pt x="1040600" y="1172104"/>
                      </a:lnTo>
                      <a:lnTo>
                        <a:pt x="1036897" y="1166813"/>
                      </a:lnTo>
                      <a:lnTo>
                        <a:pt x="1033723" y="1161256"/>
                      </a:lnTo>
                      <a:lnTo>
                        <a:pt x="1030549" y="1155435"/>
                      </a:lnTo>
                      <a:lnTo>
                        <a:pt x="1027904" y="1149615"/>
                      </a:lnTo>
                      <a:lnTo>
                        <a:pt x="1025523" y="1143265"/>
                      </a:lnTo>
                      <a:lnTo>
                        <a:pt x="1023407" y="1137444"/>
                      </a:lnTo>
                      <a:lnTo>
                        <a:pt x="1021820" y="1130829"/>
                      </a:lnTo>
                      <a:lnTo>
                        <a:pt x="1020233" y="1124215"/>
                      </a:lnTo>
                      <a:lnTo>
                        <a:pt x="1019175" y="1117600"/>
                      </a:lnTo>
                      <a:lnTo>
                        <a:pt x="1018117" y="1111250"/>
                      </a:lnTo>
                      <a:lnTo>
                        <a:pt x="1017853" y="1104371"/>
                      </a:lnTo>
                      <a:lnTo>
                        <a:pt x="1017588" y="1097492"/>
                      </a:lnTo>
                      <a:lnTo>
                        <a:pt x="1017853" y="1090613"/>
                      </a:lnTo>
                      <a:lnTo>
                        <a:pt x="1018382" y="1083733"/>
                      </a:lnTo>
                      <a:lnTo>
                        <a:pt x="1019440" y="1077383"/>
                      </a:lnTo>
                      <a:lnTo>
                        <a:pt x="1020498" y="1070769"/>
                      </a:lnTo>
                      <a:lnTo>
                        <a:pt x="1022085" y="1064154"/>
                      </a:lnTo>
                      <a:lnTo>
                        <a:pt x="1024201" y="1057804"/>
                      </a:lnTo>
                      <a:lnTo>
                        <a:pt x="1026317" y="1051719"/>
                      </a:lnTo>
                      <a:lnTo>
                        <a:pt x="1028697" y="1045633"/>
                      </a:lnTo>
                      <a:lnTo>
                        <a:pt x="1031607" y="1039813"/>
                      </a:lnTo>
                      <a:lnTo>
                        <a:pt x="1034516" y="1033992"/>
                      </a:lnTo>
                      <a:lnTo>
                        <a:pt x="1037690" y="1028435"/>
                      </a:lnTo>
                      <a:lnTo>
                        <a:pt x="1041394" y="1023144"/>
                      </a:lnTo>
                      <a:lnTo>
                        <a:pt x="1045361" y="1017852"/>
                      </a:lnTo>
                      <a:lnTo>
                        <a:pt x="1049329" y="1012825"/>
                      </a:lnTo>
                      <a:lnTo>
                        <a:pt x="1053561" y="1008063"/>
                      </a:lnTo>
                      <a:lnTo>
                        <a:pt x="1058057" y="1003565"/>
                      </a:lnTo>
                      <a:lnTo>
                        <a:pt x="1062818" y="999067"/>
                      </a:lnTo>
                      <a:lnTo>
                        <a:pt x="1067844" y="994833"/>
                      </a:lnTo>
                      <a:lnTo>
                        <a:pt x="1073134" y="990865"/>
                      </a:lnTo>
                      <a:lnTo>
                        <a:pt x="1078689" y="987160"/>
                      </a:lnTo>
                      <a:lnTo>
                        <a:pt x="1083979" y="983721"/>
                      </a:lnTo>
                      <a:lnTo>
                        <a:pt x="1089798" y="980546"/>
                      </a:lnTo>
                      <a:lnTo>
                        <a:pt x="1095617" y="977635"/>
                      </a:lnTo>
                      <a:lnTo>
                        <a:pt x="1101701" y="975254"/>
                      </a:lnTo>
                      <a:lnTo>
                        <a:pt x="1108049" y="972873"/>
                      </a:lnTo>
                      <a:lnTo>
                        <a:pt x="1114133" y="970756"/>
                      </a:lnTo>
                      <a:lnTo>
                        <a:pt x="1120745" y="968904"/>
                      </a:lnTo>
                      <a:lnTo>
                        <a:pt x="1127358" y="967581"/>
                      </a:lnTo>
                      <a:lnTo>
                        <a:pt x="1134235" y="966258"/>
                      </a:lnTo>
                      <a:lnTo>
                        <a:pt x="1141112" y="965465"/>
                      </a:lnTo>
                      <a:lnTo>
                        <a:pt x="1147989" y="965200"/>
                      </a:lnTo>
                      <a:lnTo>
                        <a:pt x="1155131" y="964935"/>
                      </a:lnTo>
                      <a:lnTo>
                        <a:pt x="1332085" y="965994"/>
                      </a:lnTo>
                      <a:lnTo>
                        <a:pt x="1332879" y="793221"/>
                      </a:lnTo>
                      <a:lnTo>
                        <a:pt x="1333143" y="786342"/>
                      </a:lnTo>
                      <a:lnTo>
                        <a:pt x="1333672" y="779463"/>
                      </a:lnTo>
                      <a:lnTo>
                        <a:pt x="1334730" y="772583"/>
                      </a:lnTo>
                      <a:lnTo>
                        <a:pt x="1335788" y="765969"/>
                      </a:lnTo>
                      <a:lnTo>
                        <a:pt x="1337375" y="759883"/>
                      </a:lnTo>
                      <a:lnTo>
                        <a:pt x="1339227" y="753269"/>
                      </a:lnTo>
                      <a:lnTo>
                        <a:pt x="1341608" y="747448"/>
                      </a:lnTo>
                      <a:lnTo>
                        <a:pt x="1343988" y="741098"/>
                      </a:lnTo>
                      <a:lnTo>
                        <a:pt x="1346633" y="735013"/>
                      </a:lnTo>
                      <a:lnTo>
                        <a:pt x="1349807" y="729456"/>
                      </a:lnTo>
                      <a:lnTo>
                        <a:pt x="1353246" y="723900"/>
                      </a:lnTo>
                      <a:lnTo>
                        <a:pt x="1356684" y="718344"/>
                      </a:lnTo>
                      <a:lnTo>
                        <a:pt x="1360652" y="713317"/>
                      </a:lnTo>
                      <a:lnTo>
                        <a:pt x="1364355" y="708290"/>
                      </a:lnTo>
                      <a:lnTo>
                        <a:pt x="1368852" y="703527"/>
                      </a:lnTo>
                      <a:lnTo>
                        <a:pt x="1373348" y="698765"/>
                      </a:lnTo>
                      <a:lnTo>
                        <a:pt x="1378109" y="694267"/>
                      </a:lnTo>
                      <a:lnTo>
                        <a:pt x="1383135" y="690298"/>
                      </a:lnTo>
                      <a:lnTo>
                        <a:pt x="1388161" y="686329"/>
                      </a:lnTo>
                      <a:lnTo>
                        <a:pt x="1393451" y="682890"/>
                      </a:lnTo>
                      <a:lnTo>
                        <a:pt x="1399270" y="679186"/>
                      </a:lnTo>
                      <a:lnTo>
                        <a:pt x="1404824" y="676275"/>
                      </a:lnTo>
                      <a:lnTo>
                        <a:pt x="1410908" y="673365"/>
                      </a:lnTo>
                      <a:lnTo>
                        <a:pt x="1416992" y="670454"/>
                      </a:lnTo>
                      <a:lnTo>
                        <a:pt x="1423075" y="668073"/>
                      </a:lnTo>
                      <a:lnTo>
                        <a:pt x="1429688" y="666221"/>
                      </a:lnTo>
                      <a:lnTo>
                        <a:pt x="1436036" y="664369"/>
                      </a:lnTo>
                      <a:lnTo>
                        <a:pt x="1442649" y="662781"/>
                      </a:lnTo>
                      <a:lnTo>
                        <a:pt x="1449261" y="661988"/>
                      </a:lnTo>
                      <a:lnTo>
                        <a:pt x="1456138" y="660929"/>
                      </a:lnTo>
                      <a:lnTo>
                        <a:pt x="1463280" y="660400"/>
                      </a:lnTo>
                      <a:close/>
                      <a:moveTo>
                        <a:pt x="714108" y="0"/>
                      </a:moveTo>
                      <a:lnTo>
                        <a:pt x="723364" y="0"/>
                      </a:lnTo>
                      <a:lnTo>
                        <a:pt x="732621" y="264"/>
                      </a:lnTo>
                      <a:lnTo>
                        <a:pt x="741349" y="529"/>
                      </a:lnTo>
                      <a:lnTo>
                        <a:pt x="750606" y="1058"/>
                      </a:lnTo>
                      <a:lnTo>
                        <a:pt x="759599" y="2115"/>
                      </a:lnTo>
                      <a:lnTo>
                        <a:pt x="768591" y="3173"/>
                      </a:lnTo>
                      <a:lnTo>
                        <a:pt x="777319" y="4495"/>
                      </a:lnTo>
                      <a:lnTo>
                        <a:pt x="786312" y="5817"/>
                      </a:lnTo>
                      <a:lnTo>
                        <a:pt x="795040" y="7404"/>
                      </a:lnTo>
                      <a:lnTo>
                        <a:pt x="803503" y="9520"/>
                      </a:lnTo>
                      <a:lnTo>
                        <a:pt x="812231" y="11635"/>
                      </a:lnTo>
                      <a:lnTo>
                        <a:pt x="820959" y="14015"/>
                      </a:lnTo>
                      <a:lnTo>
                        <a:pt x="829158" y="16395"/>
                      </a:lnTo>
                      <a:lnTo>
                        <a:pt x="837622" y="19039"/>
                      </a:lnTo>
                      <a:lnTo>
                        <a:pt x="845821" y="21948"/>
                      </a:lnTo>
                      <a:lnTo>
                        <a:pt x="853755" y="24856"/>
                      </a:lnTo>
                      <a:lnTo>
                        <a:pt x="861954" y="28294"/>
                      </a:lnTo>
                      <a:lnTo>
                        <a:pt x="869889" y="31732"/>
                      </a:lnTo>
                      <a:lnTo>
                        <a:pt x="877559" y="35434"/>
                      </a:lnTo>
                      <a:lnTo>
                        <a:pt x="885493" y="39136"/>
                      </a:lnTo>
                      <a:lnTo>
                        <a:pt x="892899" y="43102"/>
                      </a:lnTo>
                      <a:lnTo>
                        <a:pt x="900569" y="47333"/>
                      </a:lnTo>
                      <a:lnTo>
                        <a:pt x="907710" y="51299"/>
                      </a:lnTo>
                      <a:lnTo>
                        <a:pt x="915116" y="56059"/>
                      </a:lnTo>
                      <a:lnTo>
                        <a:pt x="922257" y="60554"/>
                      </a:lnTo>
                      <a:lnTo>
                        <a:pt x="929398" y="65314"/>
                      </a:lnTo>
                      <a:lnTo>
                        <a:pt x="936274" y="70338"/>
                      </a:lnTo>
                      <a:lnTo>
                        <a:pt x="943151" y="75362"/>
                      </a:lnTo>
                      <a:lnTo>
                        <a:pt x="949763" y="80915"/>
                      </a:lnTo>
                      <a:lnTo>
                        <a:pt x="956111" y="86204"/>
                      </a:lnTo>
                      <a:lnTo>
                        <a:pt x="962458" y="91757"/>
                      </a:lnTo>
                      <a:lnTo>
                        <a:pt x="968806" y="97575"/>
                      </a:lnTo>
                      <a:lnTo>
                        <a:pt x="974889" y="103392"/>
                      </a:lnTo>
                      <a:lnTo>
                        <a:pt x="980972" y="109474"/>
                      </a:lnTo>
                      <a:lnTo>
                        <a:pt x="986526" y="115556"/>
                      </a:lnTo>
                      <a:lnTo>
                        <a:pt x="992080" y="121902"/>
                      </a:lnTo>
                      <a:lnTo>
                        <a:pt x="997635" y="128513"/>
                      </a:lnTo>
                      <a:lnTo>
                        <a:pt x="1002924" y="134859"/>
                      </a:lnTo>
                      <a:lnTo>
                        <a:pt x="1008214" y="141470"/>
                      </a:lnTo>
                      <a:lnTo>
                        <a:pt x="1013239" y="148345"/>
                      </a:lnTo>
                      <a:lnTo>
                        <a:pt x="1018000" y="155220"/>
                      </a:lnTo>
                      <a:lnTo>
                        <a:pt x="1022761" y="162360"/>
                      </a:lnTo>
                      <a:lnTo>
                        <a:pt x="1027257" y="169499"/>
                      </a:lnTo>
                      <a:lnTo>
                        <a:pt x="1031489" y="176903"/>
                      </a:lnTo>
                      <a:lnTo>
                        <a:pt x="1035720" y="184043"/>
                      </a:lnTo>
                      <a:lnTo>
                        <a:pt x="1039688" y="191711"/>
                      </a:lnTo>
                      <a:lnTo>
                        <a:pt x="1043655" y="199115"/>
                      </a:lnTo>
                      <a:lnTo>
                        <a:pt x="1047093" y="206784"/>
                      </a:lnTo>
                      <a:lnTo>
                        <a:pt x="1050532" y="214717"/>
                      </a:lnTo>
                      <a:lnTo>
                        <a:pt x="1053705" y="222650"/>
                      </a:lnTo>
                      <a:lnTo>
                        <a:pt x="1057144" y="230318"/>
                      </a:lnTo>
                      <a:lnTo>
                        <a:pt x="1059788" y="238780"/>
                      </a:lnTo>
                      <a:lnTo>
                        <a:pt x="1062433" y="246713"/>
                      </a:lnTo>
                      <a:lnTo>
                        <a:pt x="1064814" y="255175"/>
                      </a:lnTo>
                      <a:lnTo>
                        <a:pt x="1067194" y="263372"/>
                      </a:lnTo>
                      <a:lnTo>
                        <a:pt x="1069310" y="271834"/>
                      </a:lnTo>
                      <a:lnTo>
                        <a:pt x="1070897" y="280031"/>
                      </a:lnTo>
                      <a:lnTo>
                        <a:pt x="1072484" y="288757"/>
                      </a:lnTo>
                      <a:lnTo>
                        <a:pt x="1074071" y="297219"/>
                      </a:lnTo>
                      <a:lnTo>
                        <a:pt x="1075129" y="305945"/>
                      </a:lnTo>
                      <a:lnTo>
                        <a:pt x="1076186" y="314936"/>
                      </a:lnTo>
                      <a:lnTo>
                        <a:pt x="1076980" y="323397"/>
                      </a:lnTo>
                      <a:lnTo>
                        <a:pt x="1077509" y="332388"/>
                      </a:lnTo>
                      <a:lnTo>
                        <a:pt x="1077773" y="341379"/>
                      </a:lnTo>
                      <a:lnTo>
                        <a:pt x="1077773" y="350369"/>
                      </a:lnTo>
                      <a:lnTo>
                        <a:pt x="1077509" y="359360"/>
                      </a:lnTo>
                      <a:lnTo>
                        <a:pt x="1077244" y="368350"/>
                      </a:lnTo>
                      <a:lnTo>
                        <a:pt x="1076716" y="377341"/>
                      </a:lnTo>
                      <a:lnTo>
                        <a:pt x="1075658" y="385803"/>
                      </a:lnTo>
                      <a:lnTo>
                        <a:pt x="1074600" y="394793"/>
                      </a:lnTo>
                      <a:lnTo>
                        <a:pt x="1073277" y="403519"/>
                      </a:lnTo>
                      <a:lnTo>
                        <a:pt x="1071955" y="411981"/>
                      </a:lnTo>
                      <a:lnTo>
                        <a:pt x="1070103" y="420707"/>
                      </a:lnTo>
                      <a:lnTo>
                        <a:pt x="1068252" y="428905"/>
                      </a:lnTo>
                      <a:lnTo>
                        <a:pt x="1065872" y="437366"/>
                      </a:lnTo>
                      <a:lnTo>
                        <a:pt x="1063756" y="445564"/>
                      </a:lnTo>
                      <a:lnTo>
                        <a:pt x="1061111" y="454026"/>
                      </a:lnTo>
                      <a:lnTo>
                        <a:pt x="1058466" y="461958"/>
                      </a:lnTo>
                      <a:lnTo>
                        <a:pt x="1055557" y="469891"/>
                      </a:lnTo>
                      <a:lnTo>
                        <a:pt x="1052383" y="478089"/>
                      </a:lnTo>
                      <a:lnTo>
                        <a:pt x="1048945" y="485757"/>
                      </a:lnTo>
                      <a:lnTo>
                        <a:pt x="1045506" y="493426"/>
                      </a:lnTo>
                      <a:lnTo>
                        <a:pt x="1041804" y="501358"/>
                      </a:lnTo>
                      <a:lnTo>
                        <a:pt x="1038101" y="508762"/>
                      </a:lnTo>
                      <a:lnTo>
                        <a:pt x="1033869" y="516166"/>
                      </a:lnTo>
                      <a:lnTo>
                        <a:pt x="1029637" y="523570"/>
                      </a:lnTo>
                      <a:lnTo>
                        <a:pt x="1025141" y="530710"/>
                      </a:lnTo>
                      <a:lnTo>
                        <a:pt x="1020380" y="537850"/>
                      </a:lnTo>
                      <a:lnTo>
                        <a:pt x="1015620" y="544725"/>
                      </a:lnTo>
                      <a:lnTo>
                        <a:pt x="1010859" y="551864"/>
                      </a:lnTo>
                      <a:lnTo>
                        <a:pt x="1005834" y="558211"/>
                      </a:lnTo>
                      <a:lnTo>
                        <a:pt x="1000544" y="564821"/>
                      </a:lnTo>
                      <a:lnTo>
                        <a:pt x="995254" y="571432"/>
                      </a:lnTo>
                      <a:lnTo>
                        <a:pt x="989436" y="578043"/>
                      </a:lnTo>
                      <a:lnTo>
                        <a:pt x="983882" y="584125"/>
                      </a:lnTo>
                      <a:lnTo>
                        <a:pt x="977798" y="590207"/>
                      </a:lnTo>
                      <a:lnTo>
                        <a:pt x="971980" y="596024"/>
                      </a:lnTo>
                      <a:lnTo>
                        <a:pt x="965632" y="601842"/>
                      </a:lnTo>
                      <a:lnTo>
                        <a:pt x="959549" y="607659"/>
                      </a:lnTo>
                      <a:lnTo>
                        <a:pt x="953201" y="612948"/>
                      </a:lnTo>
                      <a:lnTo>
                        <a:pt x="946325" y="618501"/>
                      </a:lnTo>
                      <a:lnTo>
                        <a:pt x="939713" y="623789"/>
                      </a:lnTo>
                      <a:lnTo>
                        <a:pt x="933100" y="628813"/>
                      </a:lnTo>
                      <a:lnTo>
                        <a:pt x="926224" y="633573"/>
                      </a:lnTo>
                      <a:lnTo>
                        <a:pt x="919083" y="638333"/>
                      </a:lnTo>
                      <a:lnTo>
                        <a:pt x="911942" y="642828"/>
                      </a:lnTo>
                      <a:lnTo>
                        <a:pt x="904536" y="647323"/>
                      </a:lnTo>
                      <a:lnTo>
                        <a:pt x="897131" y="651290"/>
                      </a:lnTo>
                      <a:lnTo>
                        <a:pt x="889461" y="655521"/>
                      </a:lnTo>
                      <a:lnTo>
                        <a:pt x="881791" y="659487"/>
                      </a:lnTo>
                      <a:lnTo>
                        <a:pt x="874120" y="663189"/>
                      </a:lnTo>
                      <a:lnTo>
                        <a:pt x="866186" y="666627"/>
                      </a:lnTo>
                      <a:lnTo>
                        <a:pt x="857987" y="670064"/>
                      </a:lnTo>
                      <a:lnTo>
                        <a:pt x="850052" y="672973"/>
                      </a:lnTo>
                      <a:lnTo>
                        <a:pt x="841853" y="676146"/>
                      </a:lnTo>
                      <a:lnTo>
                        <a:pt x="833654" y="679055"/>
                      </a:lnTo>
                      <a:lnTo>
                        <a:pt x="825455" y="681699"/>
                      </a:lnTo>
                      <a:lnTo>
                        <a:pt x="816992" y="684079"/>
                      </a:lnTo>
                      <a:lnTo>
                        <a:pt x="808264" y="686195"/>
                      </a:lnTo>
                      <a:lnTo>
                        <a:pt x="799800" y="688310"/>
                      </a:lnTo>
                      <a:lnTo>
                        <a:pt x="791072" y="690161"/>
                      </a:lnTo>
                      <a:lnTo>
                        <a:pt x="782609" y="691483"/>
                      </a:lnTo>
                      <a:lnTo>
                        <a:pt x="773616" y="693070"/>
                      </a:lnTo>
                      <a:lnTo>
                        <a:pt x="764624" y="694128"/>
                      </a:lnTo>
                      <a:lnTo>
                        <a:pt x="755632" y="695185"/>
                      </a:lnTo>
                      <a:lnTo>
                        <a:pt x="746639" y="695714"/>
                      </a:lnTo>
                      <a:lnTo>
                        <a:pt x="737647" y="696243"/>
                      </a:lnTo>
                      <a:lnTo>
                        <a:pt x="728390" y="696507"/>
                      </a:lnTo>
                      <a:lnTo>
                        <a:pt x="719133" y="696507"/>
                      </a:lnTo>
                      <a:lnTo>
                        <a:pt x="709876" y="696507"/>
                      </a:lnTo>
                      <a:lnTo>
                        <a:pt x="700883" y="695979"/>
                      </a:lnTo>
                      <a:lnTo>
                        <a:pt x="691891" y="695450"/>
                      </a:lnTo>
                      <a:lnTo>
                        <a:pt x="682898" y="694392"/>
                      </a:lnTo>
                      <a:lnTo>
                        <a:pt x="673906" y="693599"/>
                      </a:lnTo>
                      <a:lnTo>
                        <a:pt x="664913" y="692541"/>
                      </a:lnTo>
                      <a:lnTo>
                        <a:pt x="656186" y="690954"/>
                      </a:lnTo>
                      <a:lnTo>
                        <a:pt x="647458" y="689103"/>
                      </a:lnTo>
                      <a:lnTo>
                        <a:pt x="638730" y="687252"/>
                      </a:lnTo>
                      <a:lnTo>
                        <a:pt x="630266" y="684872"/>
                      </a:lnTo>
                      <a:lnTo>
                        <a:pt x="621538" y="683021"/>
                      </a:lnTo>
                      <a:lnTo>
                        <a:pt x="613339" y="680113"/>
                      </a:lnTo>
                      <a:lnTo>
                        <a:pt x="604876" y="677468"/>
                      </a:lnTo>
                      <a:lnTo>
                        <a:pt x="596676" y="674824"/>
                      </a:lnTo>
                      <a:lnTo>
                        <a:pt x="588478" y="671651"/>
                      </a:lnTo>
                      <a:lnTo>
                        <a:pt x="580543" y="668213"/>
                      </a:lnTo>
                      <a:lnTo>
                        <a:pt x="572873" y="665040"/>
                      </a:lnTo>
                      <a:lnTo>
                        <a:pt x="564674" y="661603"/>
                      </a:lnTo>
                      <a:lnTo>
                        <a:pt x="557004" y="657636"/>
                      </a:lnTo>
                      <a:lnTo>
                        <a:pt x="549598" y="653405"/>
                      </a:lnTo>
                      <a:lnTo>
                        <a:pt x="541928" y="649439"/>
                      </a:lnTo>
                      <a:lnTo>
                        <a:pt x="534787" y="645208"/>
                      </a:lnTo>
                      <a:lnTo>
                        <a:pt x="527382" y="640713"/>
                      </a:lnTo>
                      <a:lnTo>
                        <a:pt x="520241" y="635953"/>
                      </a:lnTo>
                      <a:lnTo>
                        <a:pt x="513364" y="631193"/>
                      </a:lnTo>
                      <a:lnTo>
                        <a:pt x="506223" y="626169"/>
                      </a:lnTo>
                      <a:lnTo>
                        <a:pt x="499611" y="621145"/>
                      </a:lnTo>
                      <a:lnTo>
                        <a:pt x="492734" y="615592"/>
                      </a:lnTo>
                      <a:lnTo>
                        <a:pt x="486122" y="610303"/>
                      </a:lnTo>
                      <a:lnTo>
                        <a:pt x="480039" y="604750"/>
                      </a:lnTo>
                      <a:lnTo>
                        <a:pt x="473691" y="598933"/>
                      </a:lnTo>
                      <a:lnTo>
                        <a:pt x="467873" y="593115"/>
                      </a:lnTo>
                      <a:lnTo>
                        <a:pt x="461790" y="587298"/>
                      </a:lnTo>
                      <a:lnTo>
                        <a:pt x="455971" y="580952"/>
                      </a:lnTo>
                      <a:lnTo>
                        <a:pt x="450152" y="574605"/>
                      </a:lnTo>
                      <a:lnTo>
                        <a:pt x="444863" y="568523"/>
                      </a:lnTo>
                      <a:lnTo>
                        <a:pt x="439573" y="561913"/>
                      </a:lnTo>
                      <a:lnTo>
                        <a:pt x="434283" y="555038"/>
                      </a:lnTo>
                      <a:lnTo>
                        <a:pt x="429258" y="548162"/>
                      </a:lnTo>
                      <a:lnTo>
                        <a:pt x="424497" y="541287"/>
                      </a:lnTo>
                      <a:lnTo>
                        <a:pt x="419737" y="534148"/>
                      </a:lnTo>
                      <a:lnTo>
                        <a:pt x="415240" y="527008"/>
                      </a:lnTo>
                      <a:lnTo>
                        <a:pt x="411009" y="519868"/>
                      </a:lnTo>
                      <a:lnTo>
                        <a:pt x="406777" y="512464"/>
                      </a:lnTo>
                      <a:lnTo>
                        <a:pt x="402545" y="505060"/>
                      </a:lnTo>
                      <a:lnTo>
                        <a:pt x="398842" y="497392"/>
                      </a:lnTo>
                      <a:lnTo>
                        <a:pt x="395140" y="489988"/>
                      </a:lnTo>
                      <a:lnTo>
                        <a:pt x="391966" y="481791"/>
                      </a:lnTo>
                      <a:lnTo>
                        <a:pt x="388792" y="474122"/>
                      </a:lnTo>
                      <a:lnTo>
                        <a:pt x="385618" y="466189"/>
                      </a:lnTo>
                      <a:lnTo>
                        <a:pt x="382709" y="458256"/>
                      </a:lnTo>
                      <a:lnTo>
                        <a:pt x="380064" y="449795"/>
                      </a:lnTo>
                      <a:lnTo>
                        <a:pt x="377684" y="441862"/>
                      </a:lnTo>
                      <a:lnTo>
                        <a:pt x="375303" y="433400"/>
                      </a:lnTo>
                      <a:lnTo>
                        <a:pt x="373187" y="425203"/>
                      </a:lnTo>
                      <a:lnTo>
                        <a:pt x="371336" y="416477"/>
                      </a:lnTo>
                      <a:lnTo>
                        <a:pt x="370014" y="407750"/>
                      </a:lnTo>
                      <a:lnTo>
                        <a:pt x="368427" y="399289"/>
                      </a:lnTo>
                      <a:lnTo>
                        <a:pt x="367369" y="390562"/>
                      </a:lnTo>
                      <a:lnTo>
                        <a:pt x="366311" y="382101"/>
                      </a:lnTo>
                      <a:lnTo>
                        <a:pt x="365517" y="373110"/>
                      </a:lnTo>
                      <a:lnTo>
                        <a:pt x="364988" y="364120"/>
                      </a:lnTo>
                      <a:lnTo>
                        <a:pt x="364724" y="355129"/>
                      </a:lnTo>
                      <a:lnTo>
                        <a:pt x="364724" y="346403"/>
                      </a:lnTo>
                      <a:lnTo>
                        <a:pt x="364988" y="337412"/>
                      </a:lnTo>
                      <a:lnTo>
                        <a:pt x="365253" y="328422"/>
                      </a:lnTo>
                      <a:lnTo>
                        <a:pt x="365782" y="319695"/>
                      </a:lnTo>
                      <a:lnTo>
                        <a:pt x="366575" y="310705"/>
                      </a:lnTo>
                      <a:lnTo>
                        <a:pt x="367898" y="301979"/>
                      </a:lnTo>
                      <a:lnTo>
                        <a:pt x="368956" y="292988"/>
                      </a:lnTo>
                      <a:lnTo>
                        <a:pt x="370542" y="284791"/>
                      </a:lnTo>
                      <a:lnTo>
                        <a:pt x="372394" y="276064"/>
                      </a:lnTo>
                      <a:lnTo>
                        <a:pt x="374245" y="267603"/>
                      </a:lnTo>
                      <a:lnTo>
                        <a:pt x="376626" y="259141"/>
                      </a:lnTo>
                      <a:lnTo>
                        <a:pt x="378477" y="250944"/>
                      </a:lnTo>
                      <a:lnTo>
                        <a:pt x="381386" y="242746"/>
                      </a:lnTo>
                      <a:lnTo>
                        <a:pt x="384031" y="234549"/>
                      </a:lnTo>
                      <a:lnTo>
                        <a:pt x="386940" y="226616"/>
                      </a:lnTo>
                      <a:lnTo>
                        <a:pt x="390114" y="218683"/>
                      </a:lnTo>
                      <a:lnTo>
                        <a:pt x="393553" y="210750"/>
                      </a:lnTo>
                      <a:lnTo>
                        <a:pt x="396991" y="203082"/>
                      </a:lnTo>
                      <a:lnTo>
                        <a:pt x="400694" y="195678"/>
                      </a:lnTo>
                      <a:lnTo>
                        <a:pt x="404396" y="187745"/>
                      </a:lnTo>
                      <a:lnTo>
                        <a:pt x="408628" y="180341"/>
                      </a:lnTo>
                      <a:lnTo>
                        <a:pt x="412860" y="173201"/>
                      </a:lnTo>
                      <a:lnTo>
                        <a:pt x="417356" y="165797"/>
                      </a:lnTo>
                      <a:lnTo>
                        <a:pt x="422117" y="158658"/>
                      </a:lnTo>
                      <a:lnTo>
                        <a:pt x="426878" y="151783"/>
                      </a:lnTo>
                      <a:lnTo>
                        <a:pt x="431638" y="144907"/>
                      </a:lnTo>
                      <a:lnTo>
                        <a:pt x="436664" y="138297"/>
                      </a:lnTo>
                      <a:lnTo>
                        <a:pt x="441953" y="131686"/>
                      </a:lnTo>
                      <a:lnTo>
                        <a:pt x="447243" y="125075"/>
                      </a:lnTo>
                      <a:lnTo>
                        <a:pt x="453062" y="118993"/>
                      </a:lnTo>
                      <a:lnTo>
                        <a:pt x="458616" y="112647"/>
                      </a:lnTo>
                      <a:lnTo>
                        <a:pt x="464434" y="106301"/>
                      </a:lnTo>
                      <a:lnTo>
                        <a:pt x="470518" y="100483"/>
                      </a:lnTo>
                      <a:lnTo>
                        <a:pt x="476865" y="94666"/>
                      </a:lnTo>
                      <a:lnTo>
                        <a:pt x="482948" y="89113"/>
                      </a:lnTo>
                      <a:lnTo>
                        <a:pt x="489560" y="83560"/>
                      </a:lnTo>
                      <a:lnTo>
                        <a:pt x="496172" y="78271"/>
                      </a:lnTo>
                      <a:lnTo>
                        <a:pt x="502520" y="72983"/>
                      </a:lnTo>
                      <a:lnTo>
                        <a:pt x="509397" y="67958"/>
                      </a:lnTo>
                      <a:lnTo>
                        <a:pt x="516538" y="62934"/>
                      </a:lnTo>
                      <a:lnTo>
                        <a:pt x="523414" y="58175"/>
                      </a:lnTo>
                      <a:lnTo>
                        <a:pt x="530820" y="53679"/>
                      </a:lnTo>
                      <a:lnTo>
                        <a:pt x="537961" y="49184"/>
                      </a:lnTo>
                      <a:lnTo>
                        <a:pt x="545367" y="45217"/>
                      </a:lnTo>
                      <a:lnTo>
                        <a:pt x="553301" y="40987"/>
                      </a:lnTo>
                      <a:lnTo>
                        <a:pt x="560707" y="37020"/>
                      </a:lnTo>
                      <a:lnTo>
                        <a:pt x="568377" y="33583"/>
                      </a:lnTo>
                      <a:lnTo>
                        <a:pt x="576311" y="29881"/>
                      </a:lnTo>
                      <a:lnTo>
                        <a:pt x="584510" y="26707"/>
                      </a:lnTo>
                      <a:lnTo>
                        <a:pt x="592445" y="23534"/>
                      </a:lnTo>
                      <a:lnTo>
                        <a:pt x="600379" y="20361"/>
                      </a:lnTo>
                      <a:lnTo>
                        <a:pt x="608843" y="17717"/>
                      </a:lnTo>
                      <a:lnTo>
                        <a:pt x="617042" y="15073"/>
                      </a:lnTo>
                      <a:lnTo>
                        <a:pt x="625505" y="12693"/>
                      </a:lnTo>
                      <a:lnTo>
                        <a:pt x="633969" y="10313"/>
                      </a:lnTo>
                      <a:lnTo>
                        <a:pt x="642697" y="8462"/>
                      </a:lnTo>
                      <a:lnTo>
                        <a:pt x="651425" y="6875"/>
                      </a:lnTo>
                      <a:lnTo>
                        <a:pt x="659888" y="5024"/>
                      </a:lnTo>
                      <a:lnTo>
                        <a:pt x="668881" y="3702"/>
                      </a:lnTo>
                      <a:lnTo>
                        <a:pt x="677873" y="2644"/>
                      </a:lnTo>
                      <a:lnTo>
                        <a:pt x="686601" y="1851"/>
                      </a:lnTo>
                      <a:lnTo>
                        <a:pt x="695858" y="793"/>
                      </a:lnTo>
                      <a:lnTo>
                        <a:pt x="704851" y="264"/>
                      </a:lnTo>
                      <a:lnTo>
                        <a:pt x="714108" y="0"/>
                      </a:lnTo>
                      <a:close/>
                    </a:path>
                  </a:pathLst>
                </a:custGeom>
                <a:grp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00">
                    <a:solidFill>
                      <a:srgbClr val="FFFFFF"/>
                    </a:solidFill>
                  </a:endParaRPr>
                </a:p>
              </p:txBody>
            </p:sp>
            <p:sp>
              <p:nvSpPr>
                <p:cNvPr id="40" name="圆角矩形 39"/>
                <p:cNvSpPr/>
                <p:nvPr/>
              </p:nvSpPr>
              <p:spPr>
                <a:xfrm>
                  <a:off x="4446814" y="1078514"/>
                  <a:ext cx="1736271" cy="657384"/>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lnSpc>
                      <a:spcPts val="1350"/>
                    </a:lnSpc>
                  </a:pPr>
                  <a:r>
                    <a:rPr lang="zh-CN" altLang="zh-CN" sz="1200" kern="100" dirty="0">
                      <a:latin typeface="微软雅黑"/>
                      <a:ea typeface="微软雅黑"/>
                      <a:cs typeface="微软雅黑"/>
                    </a:rPr>
                    <a:t>主管领导或</a:t>
                  </a:r>
                  <a:r>
                    <a:rPr lang="en-US" altLang="zh-CN" sz="1200" kern="100" dirty="0">
                      <a:latin typeface="微软雅黑"/>
                      <a:ea typeface="微软雅黑"/>
                      <a:cs typeface="微软雅黑"/>
                    </a:rPr>
                    <a:t/>
                  </a:r>
                  <a:br>
                    <a:rPr lang="en-US" altLang="zh-CN" sz="1200" kern="100" dirty="0">
                      <a:latin typeface="微软雅黑"/>
                      <a:ea typeface="微软雅黑"/>
                      <a:cs typeface="微软雅黑"/>
                    </a:rPr>
                  </a:br>
                  <a:r>
                    <a:rPr lang="zh-CN" altLang="zh-CN" sz="1200" kern="100" dirty="0">
                      <a:latin typeface="微软雅黑"/>
                      <a:ea typeface="微软雅黑"/>
                      <a:cs typeface="微软雅黑"/>
                    </a:rPr>
                    <a:t>直接考核</a:t>
                  </a:r>
                  <a:endParaRPr lang="zh-CN" altLang="en-US" sz="1200" dirty="0"/>
                </a:p>
              </p:txBody>
            </p:sp>
          </p:grpSp>
          <p:sp>
            <p:nvSpPr>
              <p:cNvPr id="14" name="文本框 2"/>
              <p:cNvSpPr txBox="1">
                <a:spLocks noChangeArrowheads="1"/>
              </p:cNvSpPr>
              <p:nvPr/>
            </p:nvSpPr>
            <p:spPr bwMode="auto">
              <a:xfrm>
                <a:off x="3074034" y="1737966"/>
                <a:ext cx="616630" cy="445135"/>
              </a:xfrm>
              <a:prstGeom prst="rect">
                <a:avLst/>
              </a:prstGeom>
              <a:solidFill>
                <a:srgbClr val="FFFFFF"/>
              </a:solidFill>
              <a:ln w="9525">
                <a:noFill/>
                <a:miter lim="800000"/>
                <a:headEnd/>
                <a:tailEnd/>
              </a:ln>
            </p:spPr>
            <p:txBody>
              <a:bodyPr rot="0" vert="horz" wrap="square" lIns="68562" tIns="34281" rIns="68562" bIns="34281" anchor="ctr" anchorCtr="0">
                <a:noAutofit/>
              </a:bodyPr>
              <a:lstStyle/>
              <a:p>
                <a:pPr algn="ctr"/>
                <a:r>
                  <a:rPr lang="zh-CN" altLang="en-US" sz="1200" b="1" kern="100" dirty="0">
                    <a:latin typeface="微软雅黑"/>
                    <a:ea typeface="微软雅黑"/>
                    <a:cs typeface="微软雅黑"/>
                  </a:rPr>
                  <a:t>协同</a:t>
                </a:r>
              </a:p>
            </p:txBody>
          </p:sp>
          <p:sp>
            <p:nvSpPr>
              <p:cNvPr id="15" name="圆角矩形 14"/>
              <p:cNvSpPr/>
              <p:nvPr/>
            </p:nvSpPr>
            <p:spPr>
              <a:xfrm>
                <a:off x="2353723" y="2321381"/>
                <a:ext cx="1958671" cy="970401"/>
              </a:xfrm>
              <a:prstGeom prst="roundRect">
                <a:avLst>
                  <a:gd name="adj" fmla="val 7693"/>
                </a:avLst>
              </a:prstGeom>
              <a:noFill/>
              <a:ln>
                <a:solidFill>
                  <a:srgbClr val="324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kern="100" dirty="0">
                    <a:solidFill>
                      <a:schemeClr val="tx1"/>
                    </a:solidFill>
                    <a:latin typeface="微软雅黑"/>
                    <a:ea typeface="微软雅黑"/>
                    <a:cs typeface="微软雅黑"/>
                  </a:rPr>
                  <a:t>      </a:t>
                </a:r>
                <a:r>
                  <a:rPr lang="zh-CN" altLang="zh-CN" sz="1200" kern="100" dirty="0" smtClean="0">
                    <a:solidFill>
                      <a:schemeClr val="tx1"/>
                    </a:solidFill>
                    <a:latin typeface="微软雅黑"/>
                    <a:ea typeface="微软雅黑"/>
                    <a:cs typeface="微软雅黑"/>
                  </a:rPr>
                  <a:t>制定</a:t>
                </a:r>
                <a:r>
                  <a:rPr lang="zh-CN" altLang="en-US" sz="1200" kern="100" dirty="0" smtClean="0">
                    <a:solidFill>
                      <a:schemeClr val="tx1"/>
                    </a:solidFill>
                    <a:latin typeface="微软雅黑"/>
                    <a:ea typeface="微软雅黑"/>
                    <a:cs typeface="微软雅黑"/>
                  </a:rPr>
                  <a:t>Ａ、Ｂ、Ｃ</a:t>
                </a:r>
                <a:r>
                  <a:rPr lang="zh-CN" altLang="zh-CN" sz="1200" kern="100" dirty="0" smtClean="0">
                    <a:solidFill>
                      <a:schemeClr val="tx1"/>
                    </a:solidFill>
                    <a:latin typeface="微软雅黑"/>
                    <a:ea typeface="微软雅黑"/>
                    <a:cs typeface="微软雅黑"/>
                  </a:rPr>
                  <a:t>目标任务和项目</a:t>
                </a:r>
                <a:r>
                  <a:rPr lang="zh-CN" altLang="zh-CN" sz="1200" kern="100" dirty="0">
                    <a:solidFill>
                      <a:schemeClr val="tx1"/>
                    </a:solidFill>
                    <a:latin typeface="微软雅黑"/>
                    <a:ea typeface="微软雅黑"/>
                    <a:cs typeface="微软雅黑"/>
                  </a:rPr>
                  <a:t>（量化、可执行、适度）</a:t>
                </a:r>
              </a:p>
            </p:txBody>
          </p:sp>
          <p:sp>
            <p:nvSpPr>
              <p:cNvPr id="16" name="椭圆 15"/>
              <p:cNvSpPr/>
              <p:nvPr/>
            </p:nvSpPr>
            <p:spPr>
              <a:xfrm>
                <a:off x="2089152" y="2158351"/>
                <a:ext cx="465361" cy="465361"/>
              </a:xfrm>
              <a:prstGeom prst="ellipse">
                <a:avLst/>
              </a:prstGeom>
              <a:solidFill>
                <a:srgbClr val="324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Segoe UI Black" panose="020B0A02040204020203" pitchFamily="34" charset="0"/>
                    <a:ea typeface="Segoe UI Black" panose="020B0A02040204020203" pitchFamily="34" charset="0"/>
                    <a:cs typeface="Segoe UI Black" panose="020B0A02040204020203" pitchFamily="34" charset="0"/>
                  </a:rPr>
                  <a:t>1</a:t>
                </a:r>
                <a:endParaRPr lang="zh-CN" altLang="en-US" sz="1300" dirty="0">
                  <a:latin typeface="Segoe UI Black" panose="020B0A02040204020203" pitchFamily="34" charset="0"/>
                  <a:cs typeface="Segoe UI Black" panose="020B0A02040204020203" pitchFamily="34" charset="0"/>
                </a:endParaRPr>
              </a:p>
            </p:txBody>
          </p:sp>
          <p:sp>
            <p:nvSpPr>
              <p:cNvPr id="17" name="圆角矩形 16"/>
              <p:cNvSpPr/>
              <p:nvPr/>
            </p:nvSpPr>
            <p:spPr>
              <a:xfrm>
                <a:off x="2353723" y="4148077"/>
                <a:ext cx="1958671" cy="970401"/>
              </a:xfrm>
              <a:prstGeom prst="roundRect">
                <a:avLst>
                  <a:gd name="adj" fmla="val 7693"/>
                </a:avLst>
              </a:prstGeom>
              <a:noFill/>
              <a:ln>
                <a:solidFill>
                  <a:srgbClr val="324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kern="100" dirty="0">
                    <a:solidFill>
                      <a:schemeClr val="tx1"/>
                    </a:solidFill>
                    <a:latin typeface="微软雅黑"/>
                    <a:ea typeface="微软雅黑"/>
                    <a:cs typeface="微软雅黑"/>
                  </a:rPr>
                  <a:t>        制定考核标准（时间、质量、效益，可检验）</a:t>
                </a:r>
              </a:p>
            </p:txBody>
          </p:sp>
          <p:sp>
            <p:nvSpPr>
              <p:cNvPr id="18" name="椭圆 17"/>
              <p:cNvSpPr/>
              <p:nvPr/>
            </p:nvSpPr>
            <p:spPr>
              <a:xfrm>
                <a:off x="2089152" y="3985046"/>
                <a:ext cx="465361" cy="465361"/>
              </a:xfrm>
              <a:prstGeom prst="ellipse">
                <a:avLst/>
              </a:prstGeom>
              <a:solidFill>
                <a:srgbClr val="324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Segoe UI Black" panose="020B0A02040204020203" pitchFamily="34" charset="0"/>
                    <a:cs typeface="Segoe UI Black" panose="020B0A02040204020203" pitchFamily="34" charset="0"/>
                  </a:rPr>
                  <a:t>2</a:t>
                </a:r>
                <a:endParaRPr lang="zh-CN" altLang="en-US" sz="1300" dirty="0">
                  <a:latin typeface="Segoe UI Black" panose="020B0A02040204020203" pitchFamily="34" charset="0"/>
                  <a:cs typeface="Segoe UI Black" panose="020B0A02040204020203" pitchFamily="34" charset="0"/>
                </a:endParaRPr>
              </a:p>
            </p:txBody>
          </p:sp>
          <p:sp>
            <p:nvSpPr>
              <p:cNvPr id="19" name="圆角矩形 18"/>
              <p:cNvSpPr/>
              <p:nvPr/>
            </p:nvSpPr>
            <p:spPr>
              <a:xfrm>
                <a:off x="2353723" y="5640943"/>
                <a:ext cx="1958671" cy="970401"/>
              </a:xfrm>
              <a:prstGeom prst="roundRect">
                <a:avLst>
                  <a:gd name="adj" fmla="val 7693"/>
                </a:avLst>
              </a:prstGeom>
              <a:noFill/>
              <a:ln>
                <a:solidFill>
                  <a:srgbClr val="324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kern="100" dirty="0">
                    <a:solidFill>
                      <a:schemeClr val="tx1"/>
                    </a:solidFill>
                    <a:latin typeface="微软雅黑"/>
                    <a:ea typeface="微软雅黑"/>
                    <a:cs typeface="微软雅黑"/>
                  </a:rPr>
                  <a:t>        制定执行计划（执行步骤、责任人、完成时限）</a:t>
                </a:r>
              </a:p>
            </p:txBody>
          </p:sp>
          <p:sp>
            <p:nvSpPr>
              <p:cNvPr id="20" name="椭圆 19"/>
              <p:cNvSpPr/>
              <p:nvPr/>
            </p:nvSpPr>
            <p:spPr>
              <a:xfrm>
                <a:off x="2089152" y="5475293"/>
                <a:ext cx="465361" cy="465361"/>
              </a:xfrm>
              <a:prstGeom prst="ellipse">
                <a:avLst/>
              </a:prstGeom>
              <a:solidFill>
                <a:srgbClr val="324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Segoe UI Black" panose="020B0A02040204020203" pitchFamily="34" charset="0"/>
                    <a:cs typeface="Segoe UI Black" panose="020B0A02040204020203" pitchFamily="34" charset="0"/>
                  </a:rPr>
                  <a:t>3</a:t>
                </a:r>
                <a:endParaRPr lang="zh-CN" altLang="en-US" sz="1300" dirty="0">
                  <a:latin typeface="Segoe UI Black" panose="020B0A02040204020203" pitchFamily="34" charset="0"/>
                  <a:cs typeface="Segoe UI Black" panose="020B0A02040204020203" pitchFamily="34" charset="0"/>
                </a:endParaRPr>
              </a:p>
            </p:txBody>
          </p:sp>
          <p:sp>
            <p:nvSpPr>
              <p:cNvPr id="21" name="圆角矩形 20"/>
              <p:cNvSpPr/>
              <p:nvPr/>
            </p:nvSpPr>
            <p:spPr>
              <a:xfrm>
                <a:off x="5753781" y="5640943"/>
                <a:ext cx="1983572" cy="1195010"/>
              </a:xfrm>
              <a:prstGeom prst="roundRect">
                <a:avLst>
                  <a:gd name="adj" fmla="val 7693"/>
                </a:avLst>
              </a:prstGeom>
              <a:noFill/>
              <a:ln>
                <a:solidFill>
                  <a:srgbClr val="324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kern="100" dirty="0" smtClean="0">
                    <a:solidFill>
                      <a:schemeClr val="tx1"/>
                    </a:solidFill>
                    <a:latin typeface="微软雅黑"/>
                    <a:ea typeface="微软雅黑"/>
                    <a:cs typeface="微软雅黑"/>
                  </a:rPr>
                  <a:t>数据源头、实时采集、监测、预警（作为考核性诊断依据）</a:t>
                </a:r>
                <a:endParaRPr lang="zh-CN" altLang="en-US" sz="1200" kern="100" dirty="0">
                  <a:solidFill>
                    <a:schemeClr val="tx1"/>
                  </a:solidFill>
                  <a:latin typeface="微软雅黑"/>
                  <a:ea typeface="微软雅黑"/>
                  <a:cs typeface="微软雅黑"/>
                </a:endParaRPr>
              </a:p>
            </p:txBody>
          </p:sp>
          <p:sp>
            <p:nvSpPr>
              <p:cNvPr id="22" name="椭圆 21"/>
              <p:cNvSpPr/>
              <p:nvPr/>
            </p:nvSpPr>
            <p:spPr>
              <a:xfrm>
                <a:off x="7479771" y="5475293"/>
                <a:ext cx="465361" cy="465361"/>
              </a:xfrm>
              <a:prstGeom prst="ellipse">
                <a:avLst/>
              </a:prstGeom>
              <a:solidFill>
                <a:srgbClr val="324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Segoe UI Black" panose="020B0A02040204020203" pitchFamily="34" charset="0"/>
                    <a:cs typeface="Segoe UI Black" panose="020B0A02040204020203" pitchFamily="34" charset="0"/>
                  </a:rPr>
                  <a:t>4</a:t>
                </a:r>
                <a:endParaRPr lang="zh-CN" altLang="en-US" sz="1300" dirty="0">
                  <a:latin typeface="Segoe UI Black" panose="020B0A02040204020203" pitchFamily="34" charset="0"/>
                  <a:cs typeface="Segoe UI Black" panose="020B0A02040204020203" pitchFamily="34" charset="0"/>
                </a:endParaRPr>
              </a:p>
            </p:txBody>
          </p:sp>
          <p:sp>
            <p:nvSpPr>
              <p:cNvPr id="23" name="圆角矩形 22"/>
              <p:cNvSpPr/>
              <p:nvPr/>
            </p:nvSpPr>
            <p:spPr>
              <a:xfrm>
                <a:off x="5753781" y="4299242"/>
                <a:ext cx="1958671" cy="668070"/>
              </a:xfrm>
              <a:prstGeom prst="roundRect">
                <a:avLst>
                  <a:gd name="adj" fmla="val 7693"/>
                </a:avLst>
              </a:prstGeom>
              <a:noFill/>
              <a:ln>
                <a:solidFill>
                  <a:srgbClr val="324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kern="100" dirty="0" smtClean="0">
                    <a:solidFill>
                      <a:schemeClr val="tx1"/>
                    </a:solidFill>
                    <a:latin typeface="微软雅黑"/>
                    <a:ea typeface="微软雅黑"/>
                    <a:cs typeface="微软雅黑"/>
                  </a:rPr>
                  <a:t>进行</a:t>
                </a:r>
                <a:endParaRPr lang="en-US" altLang="zh-CN" sz="1200" kern="100" dirty="0" smtClean="0">
                  <a:solidFill>
                    <a:schemeClr val="tx1"/>
                  </a:solidFill>
                  <a:latin typeface="微软雅黑"/>
                  <a:ea typeface="微软雅黑"/>
                  <a:cs typeface="微软雅黑"/>
                </a:endParaRPr>
              </a:p>
              <a:p>
                <a:pPr algn="ctr"/>
                <a:r>
                  <a:rPr lang="zh-CN" altLang="en-US" sz="1200" kern="100" dirty="0" smtClean="0">
                    <a:solidFill>
                      <a:schemeClr val="tx1"/>
                    </a:solidFill>
                    <a:latin typeface="微软雅黑"/>
                    <a:ea typeface="微软雅黑"/>
                    <a:cs typeface="微软雅黑"/>
                  </a:rPr>
                  <a:t>绩效考核</a:t>
                </a:r>
                <a:endParaRPr lang="en-US" altLang="zh-CN" sz="1200" kern="100" dirty="0" smtClean="0">
                  <a:solidFill>
                    <a:schemeClr val="tx1"/>
                  </a:solidFill>
                  <a:latin typeface="微软雅黑"/>
                  <a:ea typeface="微软雅黑"/>
                  <a:cs typeface="微软雅黑"/>
                </a:endParaRPr>
              </a:p>
            </p:txBody>
          </p:sp>
          <p:sp>
            <p:nvSpPr>
              <p:cNvPr id="24" name="椭圆 23"/>
              <p:cNvSpPr/>
              <p:nvPr/>
            </p:nvSpPr>
            <p:spPr>
              <a:xfrm>
                <a:off x="7479771" y="4202759"/>
                <a:ext cx="465361" cy="465361"/>
              </a:xfrm>
              <a:prstGeom prst="ellipse">
                <a:avLst/>
              </a:prstGeom>
              <a:solidFill>
                <a:srgbClr val="324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Segoe UI Black" panose="020B0A02040204020203" pitchFamily="34" charset="0"/>
                    <a:cs typeface="Segoe UI Black" panose="020B0A02040204020203" pitchFamily="34" charset="0"/>
                  </a:rPr>
                  <a:t>5</a:t>
                </a:r>
                <a:endParaRPr lang="zh-CN" altLang="en-US" sz="1300" dirty="0">
                  <a:latin typeface="Segoe UI Black" panose="020B0A02040204020203" pitchFamily="34" charset="0"/>
                  <a:cs typeface="Segoe UI Black" panose="020B0A02040204020203" pitchFamily="34" charset="0"/>
                </a:endParaRPr>
              </a:p>
            </p:txBody>
          </p:sp>
          <p:sp>
            <p:nvSpPr>
              <p:cNvPr id="25" name="圆角矩形 24"/>
              <p:cNvSpPr/>
              <p:nvPr/>
            </p:nvSpPr>
            <p:spPr>
              <a:xfrm>
                <a:off x="5753781" y="3284614"/>
                <a:ext cx="1958671" cy="645793"/>
              </a:xfrm>
              <a:prstGeom prst="roundRect">
                <a:avLst>
                  <a:gd name="adj" fmla="val 7693"/>
                </a:avLst>
              </a:prstGeom>
              <a:noFill/>
              <a:ln>
                <a:solidFill>
                  <a:srgbClr val="324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kern="100" dirty="0" smtClean="0">
                    <a:solidFill>
                      <a:schemeClr val="tx1"/>
                    </a:solidFill>
                    <a:latin typeface="微软雅黑"/>
                    <a:ea typeface="微软雅黑"/>
                    <a:cs typeface="微软雅黑"/>
                  </a:rPr>
                  <a:t>诊断改进</a:t>
                </a:r>
                <a:endParaRPr lang="en-US" altLang="zh-CN" sz="1200" kern="100" dirty="0">
                  <a:solidFill>
                    <a:schemeClr val="tx1"/>
                  </a:solidFill>
                  <a:latin typeface="微软雅黑"/>
                  <a:ea typeface="微软雅黑"/>
                  <a:cs typeface="微软雅黑"/>
                </a:endParaRPr>
              </a:p>
              <a:p>
                <a:pPr algn="ctr"/>
                <a:r>
                  <a:rPr lang="zh-CN" altLang="en-US" sz="1200" kern="100" dirty="0">
                    <a:solidFill>
                      <a:schemeClr val="tx1"/>
                    </a:solidFill>
                    <a:latin typeface="微软雅黑"/>
                    <a:ea typeface="微软雅黑"/>
                    <a:cs typeface="微软雅黑"/>
                  </a:rPr>
                  <a:t>目标调整</a:t>
                </a:r>
              </a:p>
            </p:txBody>
          </p:sp>
          <p:sp>
            <p:nvSpPr>
              <p:cNvPr id="26" name="椭圆 25"/>
              <p:cNvSpPr/>
              <p:nvPr/>
            </p:nvSpPr>
            <p:spPr>
              <a:xfrm>
                <a:off x="7479771" y="3000179"/>
                <a:ext cx="465361" cy="465361"/>
              </a:xfrm>
              <a:prstGeom prst="ellipse">
                <a:avLst/>
              </a:prstGeom>
              <a:solidFill>
                <a:srgbClr val="324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Segoe UI Black" panose="020B0A02040204020203" pitchFamily="34" charset="0"/>
                    <a:cs typeface="Segoe UI Black" panose="020B0A02040204020203" pitchFamily="34" charset="0"/>
                  </a:rPr>
                  <a:t>6</a:t>
                </a:r>
                <a:endParaRPr lang="zh-CN" altLang="en-US" sz="1300" dirty="0">
                  <a:latin typeface="Segoe UI Black" panose="020B0A02040204020203" pitchFamily="34" charset="0"/>
                  <a:cs typeface="Segoe UI Black" panose="020B0A02040204020203" pitchFamily="34" charset="0"/>
                </a:endParaRPr>
              </a:p>
            </p:txBody>
          </p:sp>
          <p:cxnSp>
            <p:nvCxnSpPr>
              <p:cNvPr id="27" name="直接箭头连接符 28"/>
              <p:cNvCxnSpPr>
                <a:endCxn id="15" idx="0"/>
              </p:cNvCxnSpPr>
              <p:nvPr/>
            </p:nvCxnSpPr>
            <p:spPr>
              <a:xfrm>
                <a:off x="2355609" y="1626957"/>
                <a:ext cx="977450" cy="694424"/>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30"/>
              <p:cNvCxnSpPr>
                <a:endCxn id="15" idx="0"/>
              </p:cNvCxnSpPr>
              <p:nvPr/>
            </p:nvCxnSpPr>
            <p:spPr>
              <a:xfrm flipH="1">
                <a:off x="3333059" y="1699595"/>
                <a:ext cx="894758" cy="621786"/>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048"/>
              <p:cNvCxnSpPr>
                <a:stCxn id="15" idx="2"/>
                <a:endCxn id="17" idx="0"/>
              </p:cNvCxnSpPr>
              <p:nvPr/>
            </p:nvCxnSpPr>
            <p:spPr>
              <a:xfrm>
                <a:off x="3333059" y="3291782"/>
                <a:ext cx="0" cy="856295"/>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051"/>
              <p:cNvCxnSpPr>
                <a:stCxn id="17" idx="2"/>
                <a:endCxn id="19" idx="0"/>
              </p:cNvCxnSpPr>
              <p:nvPr/>
            </p:nvCxnSpPr>
            <p:spPr>
              <a:xfrm>
                <a:off x="3333059" y="5118478"/>
                <a:ext cx="0" cy="522465"/>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2053"/>
              <p:cNvCxnSpPr>
                <a:stCxn id="17" idx="3"/>
                <a:endCxn id="23" idx="1"/>
              </p:cNvCxnSpPr>
              <p:nvPr/>
            </p:nvCxnSpPr>
            <p:spPr>
              <a:xfrm flipV="1">
                <a:off x="4312394" y="4633277"/>
                <a:ext cx="1441387" cy="1"/>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2055"/>
              <p:cNvCxnSpPr>
                <a:stCxn id="19" idx="3"/>
                <a:endCxn id="21" idx="1"/>
              </p:cNvCxnSpPr>
              <p:nvPr/>
            </p:nvCxnSpPr>
            <p:spPr>
              <a:xfrm>
                <a:off x="4312393" y="6126144"/>
                <a:ext cx="1441387" cy="0"/>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2057"/>
              <p:cNvCxnSpPr>
                <a:stCxn id="21" idx="0"/>
                <a:endCxn id="23" idx="2"/>
              </p:cNvCxnSpPr>
              <p:nvPr/>
            </p:nvCxnSpPr>
            <p:spPr>
              <a:xfrm flipH="1" flipV="1">
                <a:off x="6733116" y="4967313"/>
                <a:ext cx="12450" cy="673631"/>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2059"/>
              <p:cNvCxnSpPr>
                <a:stCxn id="23" idx="0"/>
                <a:endCxn id="25" idx="2"/>
              </p:cNvCxnSpPr>
              <p:nvPr/>
            </p:nvCxnSpPr>
            <p:spPr>
              <a:xfrm flipV="1">
                <a:off x="6733117" y="3930407"/>
                <a:ext cx="0" cy="368835"/>
              </a:xfrm>
              <a:prstGeom prst="straightConnector1">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肘形连接符 34"/>
              <p:cNvCxnSpPr>
                <a:stCxn id="25" idx="0"/>
                <a:endCxn id="15" idx="3"/>
              </p:cNvCxnSpPr>
              <p:nvPr/>
            </p:nvCxnSpPr>
            <p:spPr>
              <a:xfrm rot="16200000" flipV="1">
                <a:off x="5283740" y="1835236"/>
                <a:ext cx="478032" cy="2420723"/>
              </a:xfrm>
              <a:prstGeom prst="bentConnector2">
                <a:avLst/>
              </a:prstGeom>
              <a:ln w="28575">
                <a:solidFill>
                  <a:srgbClr val="32454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468333" y="5814608"/>
                <a:ext cx="912121" cy="190104"/>
              </a:xfrm>
              <a:prstGeom prst="rect">
                <a:avLst/>
              </a:prstGeom>
              <a:solidFill>
                <a:srgbClr val="FFFFFF"/>
              </a:solidFill>
              <a:ln w="9525">
                <a:noFill/>
                <a:miter lim="800000"/>
                <a:headEnd/>
                <a:tailEnd/>
              </a:ln>
            </p:spPr>
            <p:txBody>
              <a:bodyPr rot="0" vert="horz" wrap="square" lIns="68562" tIns="34281" rIns="68562" bIns="34281" anchor="ctr" anchorCtr="0">
                <a:noAutofit/>
              </a:bodyPr>
              <a:lstStyle>
                <a:defPPr>
                  <a:defRPr lang="zh-CN"/>
                </a:defPPr>
                <a:lvl1pPr algn="ctr">
                  <a:spcAft>
                    <a:spcPts val="0"/>
                  </a:spcAft>
                  <a:defRPr sz="1600" b="1" kern="100">
                    <a:solidFill>
                      <a:schemeClr val="tx1"/>
                    </a:solidFill>
                    <a:effectLst/>
                    <a:latin typeface="微软雅黑"/>
                    <a:ea typeface="微软雅黑"/>
                    <a:cs typeface="微软雅黑"/>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1200" dirty="0"/>
                  <a:t>考核人</a:t>
                </a:r>
              </a:p>
            </p:txBody>
          </p:sp>
          <p:sp>
            <p:nvSpPr>
              <p:cNvPr id="37" name="文本框 36"/>
              <p:cNvSpPr txBox="1"/>
              <p:nvPr/>
            </p:nvSpPr>
            <p:spPr>
              <a:xfrm>
                <a:off x="4551073" y="4340387"/>
                <a:ext cx="912121" cy="190104"/>
              </a:xfrm>
              <a:prstGeom prst="rect">
                <a:avLst/>
              </a:prstGeom>
              <a:solidFill>
                <a:srgbClr val="FFFFFF"/>
              </a:solidFill>
              <a:ln w="9525">
                <a:noFill/>
                <a:miter lim="800000"/>
                <a:headEnd/>
                <a:tailEnd/>
              </a:ln>
            </p:spPr>
            <p:txBody>
              <a:bodyPr rot="0" vert="horz" wrap="square" lIns="68562" tIns="34281" rIns="68562" bIns="34281" anchor="ctr" anchorCtr="0">
                <a:noAutofit/>
              </a:bodyPr>
              <a:lstStyle>
                <a:defPPr>
                  <a:defRPr lang="zh-CN"/>
                </a:defPPr>
                <a:lvl1pPr algn="ctr">
                  <a:spcAft>
                    <a:spcPts val="0"/>
                  </a:spcAft>
                  <a:defRPr sz="1600" b="1" kern="100">
                    <a:solidFill>
                      <a:schemeClr val="tx1"/>
                    </a:solidFill>
                    <a:effectLst/>
                    <a:latin typeface="微软雅黑"/>
                    <a:ea typeface="微软雅黑"/>
                    <a:cs typeface="微软雅黑"/>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1200" dirty="0"/>
                  <a:t>依据</a:t>
                </a:r>
              </a:p>
            </p:txBody>
          </p:sp>
          <p:sp>
            <p:nvSpPr>
              <p:cNvPr id="38" name="文本框 37"/>
              <p:cNvSpPr txBox="1"/>
              <p:nvPr/>
            </p:nvSpPr>
            <p:spPr>
              <a:xfrm>
                <a:off x="6849459" y="5004495"/>
                <a:ext cx="410598" cy="597635"/>
              </a:xfrm>
              <a:prstGeom prst="rect">
                <a:avLst/>
              </a:prstGeom>
              <a:solidFill>
                <a:srgbClr val="FFFFFF"/>
              </a:solidFill>
              <a:ln w="9525">
                <a:noFill/>
                <a:miter lim="800000"/>
                <a:headEnd/>
                <a:tailEnd/>
              </a:ln>
            </p:spPr>
            <p:txBody>
              <a:bodyPr rot="0" vert="eaVert" wrap="square" lIns="68562" tIns="34281" rIns="68562" bIns="34281" anchor="ctr" anchorCtr="0">
                <a:noAutofit/>
              </a:bodyPr>
              <a:lstStyle>
                <a:defPPr>
                  <a:defRPr lang="zh-CN"/>
                </a:defPPr>
                <a:lvl1pPr algn="ctr">
                  <a:spcAft>
                    <a:spcPts val="0"/>
                  </a:spcAft>
                  <a:defRPr sz="1600" b="1" kern="100">
                    <a:solidFill>
                      <a:schemeClr val="tx1"/>
                    </a:solidFill>
                    <a:effectLst/>
                    <a:latin typeface="微软雅黑"/>
                    <a:ea typeface="微软雅黑"/>
                    <a:cs typeface="微软雅黑"/>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1200" dirty="0"/>
                  <a:t>依据</a:t>
                </a:r>
              </a:p>
            </p:txBody>
          </p:sp>
        </p:grpSp>
        <p:sp>
          <p:nvSpPr>
            <p:cNvPr id="9" name="文本框 8"/>
            <p:cNvSpPr txBox="1"/>
            <p:nvPr/>
          </p:nvSpPr>
          <p:spPr>
            <a:xfrm>
              <a:off x="2273202" y="3624655"/>
              <a:ext cx="912121" cy="190104"/>
            </a:xfrm>
            <a:prstGeom prst="rect">
              <a:avLst/>
            </a:prstGeom>
            <a:solidFill>
              <a:srgbClr val="FFFFFF"/>
            </a:solidFill>
            <a:ln w="9525">
              <a:noFill/>
              <a:miter lim="800000"/>
              <a:headEnd/>
              <a:tailEnd/>
            </a:ln>
          </p:spPr>
          <p:txBody>
            <a:bodyPr rot="0" vert="horz" wrap="square" lIns="68562" tIns="34281" rIns="68562" bIns="34281" anchor="ctr" anchorCtr="0">
              <a:noAutofit/>
            </a:bodyPr>
            <a:lstStyle>
              <a:defPPr>
                <a:defRPr lang="zh-CN"/>
              </a:defPPr>
              <a:lvl1pPr algn="ctr">
                <a:spcAft>
                  <a:spcPts val="0"/>
                </a:spcAft>
                <a:defRPr sz="1600" b="1" kern="100">
                  <a:solidFill>
                    <a:schemeClr val="tx1"/>
                  </a:solidFill>
                  <a:effectLst/>
                  <a:latin typeface="微软雅黑"/>
                  <a:ea typeface="微软雅黑"/>
                  <a:cs typeface="微软雅黑"/>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r"/>
              <a:r>
                <a:rPr lang="zh-CN" altLang="en-US" sz="1200" dirty="0"/>
                <a:t>考核人</a:t>
              </a:r>
            </a:p>
          </p:txBody>
        </p:sp>
        <p:sp>
          <p:nvSpPr>
            <p:cNvPr id="10" name="文本框 9"/>
            <p:cNvSpPr txBox="1"/>
            <p:nvPr/>
          </p:nvSpPr>
          <p:spPr>
            <a:xfrm>
              <a:off x="3460604" y="3624655"/>
              <a:ext cx="1143148" cy="190104"/>
            </a:xfrm>
            <a:prstGeom prst="rect">
              <a:avLst/>
            </a:prstGeom>
            <a:solidFill>
              <a:srgbClr val="FFFFFF"/>
            </a:solidFill>
            <a:ln w="9525">
              <a:noFill/>
              <a:miter lim="800000"/>
              <a:headEnd/>
              <a:tailEnd/>
            </a:ln>
          </p:spPr>
          <p:txBody>
            <a:bodyPr rot="0" vert="horz" wrap="square" lIns="68562" tIns="34281" rIns="68562" bIns="34281" anchor="ctr" anchorCtr="0">
              <a:noAutofit/>
            </a:bodyPr>
            <a:lstStyle>
              <a:defPPr>
                <a:defRPr lang="zh-CN"/>
              </a:defPPr>
              <a:lvl1pPr algn="ctr">
                <a:spcAft>
                  <a:spcPts val="0"/>
                </a:spcAft>
                <a:defRPr sz="1600" b="1" kern="100">
                  <a:solidFill>
                    <a:schemeClr val="tx1"/>
                  </a:solidFill>
                  <a:effectLst/>
                  <a:latin typeface="微软雅黑"/>
                  <a:ea typeface="微软雅黑"/>
                  <a:cs typeface="微软雅黑"/>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zh-CN" altLang="en-US" sz="1200" dirty="0"/>
                <a:t>被考核人</a:t>
              </a:r>
            </a:p>
          </p:txBody>
        </p:sp>
        <p:sp>
          <p:nvSpPr>
            <p:cNvPr id="11" name="文本框 10"/>
            <p:cNvSpPr txBox="1"/>
            <p:nvPr/>
          </p:nvSpPr>
          <p:spPr>
            <a:xfrm>
              <a:off x="3407925" y="5286069"/>
              <a:ext cx="1143148" cy="190104"/>
            </a:xfrm>
            <a:prstGeom prst="rect">
              <a:avLst/>
            </a:prstGeom>
            <a:solidFill>
              <a:srgbClr val="FFFFFF"/>
            </a:solidFill>
            <a:ln w="9525">
              <a:noFill/>
              <a:miter lim="800000"/>
              <a:headEnd/>
              <a:tailEnd/>
            </a:ln>
          </p:spPr>
          <p:txBody>
            <a:bodyPr rot="0" vert="horz" wrap="square" lIns="68562" tIns="34281" rIns="68562" bIns="34281" anchor="ctr" anchorCtr="0">
              <a:noAutofit/>
            </a:bodyPr>
            <a:lstStyle>
              <a:defPPr>
                <a:defRPr lang="zh-CN"/>
              </a:defPPr>
              <a:lvl1pPr algn="ctr">
                <a:spcAft>
                  <a:spcPts val="0"/>
                </a:spcAft>
                <a:defRPr sz="1600" b="1" kern="100">
                  <a:solidFill>
                    <a:schemeClr val="tx1"/>
                  </a:solidFill>
                  <a:effectLst/>
                  <a:latin typeface="微软雅黑"/>
                  <a:ea typeface="微软雅黑"/>
                  <a:cs typeface="微软雅黑"/>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zh-CN" altLang="en-US" sz="1200" dirty="0"/>
                <a:t>被考核人</a:t>
              </a:r>
            </a:p>
          </p:txBody>
        </p:sp>
      </p:grpSp>
      <p:sp>
        <p:nvSpPr>
          <p:cNvPr id="45" name="TextBox 6"/>
          <p:cNvSpPr txBox="1"/>
          <p:nvPr/>
        </p:nvSpPr>
        <p:spPr>
          <a:xfrm>
            <a:off x="807816" y="863228"/>
            <a:ext cx="5681885" cy="292388"/>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1900" dirty="0"/>
              <a:t>（</a:t>
            </a:r>
            <a:r>
              <a:rPr lang="zh-CN" altLang="en-US" sz="1900" dirty="0"/>
              <a:t>一）学校层面，按纵向</a:t>
            </a:r>
            <a:r>
              <a:rPr lang="en-US" altLang="zh-CN" sz="1900" dirty="0"/>
              <a:t>5</a:t>
            </a:r>
            <a:r>
              <a:rPr lang="zh-CN" altLang="en-US" sz="1900" dirty="0"/>
              <a:t>个系统开展考核性</a:t>
            </a:r>
            <a:r>
              <a:rPr lang="zh-CN" altLang="en-US" sz="1900" dirty="0" smtClean="0"/>
              <a:t>诊断</a:t>
            </a:r>
            <a:endParaRPr lang="en-US" altLang="zh-CN" sz="1900" dirty="0"/>
          </a:p>
        </p:txBody>
      </p:sp>
      <p:sp>
        <p:nvSpPr>
          <p:cNvPr id="44" name="Rectangle 2"/>
          <p:cNvSpPr txBox="1">
            <a:spLocks noChangeArrowheads="1"/>
          </p:cNvSpPr>
          <p:nvPr/>
        </p:nvSpPr>
        <p:spPr>
          <a:xfrm>
            <a:off x="198653" y="1517830"/>
            <a:ext cx="3023993" cy="859993"/>
          </a:xfrm>
          <a:prstGeom prst="rect">
            <a:avLst/>
          </a:prstGeom>
        </p:spPr>
        <p:txBody>
          <a:bodyPr vert="horz" lIns="68533" tIns="34266" rIns="68533" bIns="34266"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pPr>
              <a:lnSpc>
                <a:spcPct val="130000"/>
              </a:lnSpc>
            </a:pPr>
            <a:r>
              <a:rPr lang="en-US" altLang="zh-CN" sz="1800" dirty="0"/>
              <a:t>1､</a:t>
            </a:r>
            <a:r>
              <a:rPr lang="zh-CN" altLang="en-US" sz="1800" dirty="0"/>
              <a:t>实施</a:t>
            </a:r>
            <a:r>
              <a:rPr lang="zh-CN" altLang="en-US" sz="1800" dirty="0">
                <a:hlinkClick r:id="rId2" action="ppaction://hlinkpres?slideindex=1&amp;slidetitle="/>
              </a:rPr>
              <a:t>目标管理与部门绩效考核</a:t>
            </a:r>
            <a:r>
              <a:rPr lang="zh-CN" altLang="en-US" sz="1800" dirty="0"/>
              <a:t>，保证各项工作运行质量</a:t>
            </a:r>
          </a:p>
        </p:txBody>
      </p:sp>
    </p:spTree>
    <p:extLst>
      <p:ext uri="{BB962C8B-B14F-4D97-AF65-F5344CB8AC3E}">
        <p14:creationId xmlns:p14="http://schemas.microsoft.com/office/powerpoint/2010/main" xmlns="" val="40154456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 y="4455585"/>
            <a:ext cx="9160327" cy="1259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1"/>
          <p:cNvSpPr>
            <a:spLocks noGrp="1"/>
          </p:cNvSpPr>
          <p:nvPr>
            <p:ph type="title"/>
          </p:nvPr>
        </p:nvSpPr>
        <p:spPr/>
        <p:txBody>
          <a:bodyPr>
            <a:normAutofit/>
          </a:bodyPr>
          <a:lstStyle/>
          <a:p>
            <a:r>
              <a:rPr lang="zh-CN" altLang="en-US" sz="2700" b="1" dirty="0">
                <a:solidFill>
                  <a:srgbClr val="FC0124"/>
                </a:solidFill>
                <a:latin typeface="微软雅黑" panose="020B0503020204020204" pitchFamily="34" charset="-122"/>
                <a:ea typeface="微软雅黑" panose="020B0503020204020204" pitchFamily="34" charset="-122"/>
              </a:rPr>
              <a:t>诊改工作进展情况</a:t>
            </a:r>
          </a:p>
        </p:txBody>
      </p:sp>
      <p:pic>
        <p:nvPicPr>
          <p:cNvPr id="4" name="图片 3"/>
          <p:cNvPicPr>
            <a:picLocks noChangeAspect="1"/>
          </p:cNvPicPr>
          <p:nvPr/>
        </p:nvPicPr>
        <p:blipFill rotWithShape="1">
          <a:blip r:embed="rId3" cstate="print">
            <a:extLst>
              <a:ext uri="{28A0092B-C50C-407E-A947-70E740481C1C}">
                <a14:useLocalDpi xmlns="" xmlns:a14="http://schemas.microsoft.com/office/drawing/2010/main" val="0"/>
              </a:ext>
            </a:extLst>
          </a:blip>
          <a:srcRect t="849" b="5080"/>
          <a:stretch/>
        </p:blipFill>
        <p:spPr>
          <a:xfrm>
            <a:off x="2795" y="812431"/>
            <a:ext cx="9160523" cy="4312634"/>
          </a:xfrm>
          <a:prstGeom prst="rect">
            <a:avLst/>
          </a:prstGeom>
        </p:spPr>
      </p:pic>
      <p:sp>
        <p:nvSpPr>
          <p:cNvPr id="6" name="矩形 5"/>
          <p:cNvSpPr/>
          <p:nvPr/>
        </p:nvSpPr>
        <p:spPr>
          <a:xfrm>
            <a:off x="1186543" y="1305591"/>
            <a:ext cx="2976610" cy="741820"/>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1500" dirty="0">
                <a:latin typeface="微软雅黑" panose="020B0503020204020204" pitchFamily="34" charset="-122"/>
                <a:ea typeface="微软雅黑" panose="020B0503020204020204" pitchFamily="34" charset="-122"/>
              </a:rPr>
              <a:t>2016</a:t>
            </a:r>
            <a:r>
              <a:rPr lang="zh-CN" altLang="en-US" sz="1500" dirty="0">
                <a:latin typeface="微软雅黑" panose="020B0503020204020204" pitchFamily="34" charset="-122"/>
                <a:ea typeface="微软雅黑" panose="020B0503020204020204" pitchFamily="34" charset="-122"/>
              </a:rPr>
              <a:t>年</a:t>
            </a:r>
            <a:r>
              <a:rPr lang="en-US" altLang="zh-CN" sz="1500" dirty="0">
                <a:latin typeface="微软雅黑" panose="020B0503020204020204" pitchFamily="34" charset="-122"/>
                <a:ea typeface="微软雅黑" panose="020B0503020204020204" pitchFamily="34" charset="-122"/>
              </a:rPr>
              <a:t>1</a:t>
            </a:r>
            <a:r>
              <a:rPr lang="zh-CN" altLang="en-US" sz="1500" dirty="0">
                <a:latin typeface="微软雅黑" panose="020B0503020204020204" pitchFamily="34" charset="-122"/>
                <a:ea typeface="微软雅黑" panose="020B0503020204020204" pitchFamily="34" charset="-122"/>
              </a:rPr>
              <a:t>月</a:t>
            </a:r>
            <a:r>
              <a:rPr lang="en-US" altLang="zh-CN" sz="1500" dirty="0">
                <a:latin typeface="微软雅黑" panose="020B0503020204020204" pitchFamily="34" charset="-122"/>
                <a:ea typeface="微软雅黑" panose="020B0503020204020204" pitchFamily="34" charset="-122"/>
              </a:rPr>
              <a:t>30</a:t>
            </a:r>
            <a:r>
              <a:rPr lang="zh-CN" altLang="en-US" sz="1500" dirty="0">
                <a:latin typeface="微软雅黑" panose="020B0503020204020204" pitchFamily="34" charset="-122"/>
                <a:ea typeface="微软雅黑" panose="020B0503020204020204" pitchFamily="34" charset="-122"/>
              </a:rPr>
              <a:t>日，高等职业院校教学工作诊断与改进制度建设座谈会在常州召开。</a:t>
            </a:r>
          </a:p>
        </p:txBody>
      </p:sp>
      <p:sp>
        <p:nvSpPr>
          <p:cNvPr id="7" name="KSO_Shape"/>
          <p:cNvSpPr/>
          <p:nvPr/>
        </p:nvSpPr>
        <p:spPr>
          <a:xfrm>
            <a:off x="634571" y="1357683"/>
            <a:ext cx="516695" cy="430579"/>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9" name="矩形 8"/>
          <p:cNvSpPr/>
          <p:nvPr/>
        </p:nvSpPr>
        <p:spPr>
          <a:xfrm>
            <a:off x="460191" y="4638151"/>
            <a:ext cx="8683811" cy="1082604"/>
          </a:xfrm>
          <a:prstGeom prst="rect">
            <a:avLst/>
          </a:prstGeom>
          <a:solidFill>
            <a:srgbClr val="FFC000"/>
          </a:solidFill>
        </p:spPr>
        <p:txBody>
          <a:bodyPr wrap="square">
            <a:spAutoFit/>
          </a:bodyPr>
          <a:lstStyle/>
          <a:p>
            <a:pPr>
              <a:lnSpc>
                <a:spcPct val="130000"/>
              </a:lnSpc>
            </a:pPr>
            <a:r>
              <a:rPr lang="zh-CN" altLang="en-US" sz="1650" dirty="0">
                <a:latin typeface="微软雅黑" panose="020B0503020204020204" pitchFamily="34" charset="-122"/>
                <a:ea typeface="微软雅黑" panose="020B0503020204020204" pitchFamily="34" charset="-122"/>
              </a:rPr>
              <a:t>葛道凯司长阐述了职业院校教学工作诊断与改进制度与“管、办、评”分离背景下的评估在</a:t>
            </a:r>
            <a:r>
              <a:rPr lang="zh-CN" altLang="en-US" sz="1650" b="1" dirty="0">
                <a:latin typeface="微软雅黑" panose="020B0503020204020204" pitchFamily="34" charset="-122"/>
                <a:ea typeface="微软雅黑" panose="020B0503020204020204" pitchFamily="34" charset="-122"/>
              </a:rPr>
              <a:t>结果、标准、动力</a:t>
            </a:r>
            <a:r>
              <a:rPr lang="zh-CN" altLang="en-US" sz="1650" dirty="0">
                <a:latin typeface="微软雅黑" panose="020B0503020204020204" pitchFamily="34" charset="-122"/>
                <a:ea typeface="微软雅黑" panose="020B0503020204020204" pitchFamily="34" charset="-122"/>
              </a:rPr>
              <a:t>等方面的差异</a:t>
            </a:r>
            <a:r>
              <a:rPr lang="zh-CN" altLang="en-US" sz="1650" dirty="0" smtClean="0">
                <a:latin typeface="微软雅黑" panose="020B0503020204020204" pitchFamily="34" charset="-122"/>
                <a:ea typeface="微软雅黑" panose="020B0503020204020204" pitchFamily="34" charset="-122"/>
              </a:rPr>
              <a:t>。杨应崧解读文件，提出诊改与评估在</a:t>
            </a:r>
            <a:r>
              <a:rPr lang="zh-CN" altLang="en-US" sz="1650" b="1" dirty="0" smtClean="0">
                <a:latin typeface="微软雅黑" panose="020B0503020204020204" pitchFamily="34" charset="-122"/>
                <a:ea typeface="微软雅黑" panose="020B0503020204020204" pitchFamily="34" charset="-122"/>
              </a:rPr>
              <a:t>主体、标准、动力、形态和作用</a:t>
            </a:r>
            <a:r>
              <a:rPr lang="zh-CN" altLang="en-US" sz="1650" dirty="0" smtClean="0">
                <a:latin typeface="微软雅黑" panose="020B0503020204020204" pitchFamily="34" charset="-122"/>
                <a:ea typeface="微软雅黑" panose="020B0503020204020204" pitchFamily="34" charset="-122"/>
              </a:rPr>
              <a:t>等五个方面的不同，对诊改体系构建提出了五纵五横一平台的设想。</a:t>
            </a:r>
            <a:endParaRPr lang="zh-CN" altLang="en-US" sz="1650" dirty="0">
              <a:latin typeface="微软雅黑" panose="020B0503020204020204" pitchFamily="34" charset="-122"/>
              <a:ea typeface="微软雅黑" panose="020B0503020204020204" pitchFamily="34" charset="-122"/>
            </a:endParaRPr>
          </a:p>
        </p:txBody>
      </p:sp>
      <p:grpSp>
        <p:nvGrpSpPr>
          <p:cNvPr id="2" name="组合 11"/>
          <p:cNvGrpSpPr/>
          <p:nvPr/>
        </p:nvGrpSpPr>
        <p:grpSpPr>
          <a:xfrm>
            <a:off x="2796" y="4973814"/>
            <a:ext cx="550529" cy="627096"/>
            <a:chOff x="5463557" y="5777389"/>
            <a:chExt cx="734039" cy="1107996"/>
          </a:xfrm>
          <a:solidFill>
            <a:srgbClr val="EA0130"/>
          </a:solidFill>
        </p:grpSpPr>
        <p:sp>
          <p:nvSpPr>
            <p:cNvPr id="10" name="文本框 9"/>
            <p:cNvSpPr txBox="1"/>
            <p:nvPr/>
          </p:nvSpPr>
          <p:spPr>
            <a:xfrm>
              <a:off x="5463557" y="5777389"/>
              <a:ext cx="615554" cy="1107996"/>
            </a:xfrm>
            <a:prstGeom prst="rect">
              <a:avLst/>
            </a:prstGeom>
            <a:grpFill/>
          </p:spPr>
          <p:txBody>
            <a:bodyPr vert="eaVert"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成效</a:t>
              </a:r>
            </a:p>
          </p:txBody>
        </p:sp>
        <p:sp>
          <p:nvSpPr>
            <p:cNvPr id="11" name="等腰三角形 10"/>
            <p:cNvSpPr/>
            <p:nvPr/>
          </p:nvSpPr>
          <p:spPr>
            <a:xfrm rot="5400000">
              <a:off x="5806728" y="6231091"/>
              <a:ext cx="556513" cy="2252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 xmlns:p14="http://schemas.microsoft.com/office/powerpoint/2010/main" val="36822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66645" y="237391"/>
            <a:ext cx="5662929" cy="452894"/>
          </a:xfrm>
          <a:prstGeom prst="rect">
            <a:avLst/>
          </a:prstGeom>
          <a:solidFill>
            <a:schemeClr val="bg1"/>
          </a:solidFill>
        </p:spPr>
        <p:txBody>
          <a:bodyPr vert="horz" lIns="84875" tIns="42437" rIns="84875" bIns="42437" rtlCol="0" anchor="ctr">
            <a:normAutofit fontScale="97500"/>
          </a:bodyPr>
          <a:lstStyle/>
          <a:p>
            <a:pPr defTabSz="685513">
              <a:lnSpc>
                <a:spcPct val="90000"/>
              </a:lnSpc>
              <a:spcBef>
                <a:spcPct val="0"/>
              </a:spcBef>
            </a:pPr>
            <a:r>
              <a:rPr lang="zh-CN" altLang="zh-CN" sz="2000" b="1" dirty="0">
                <a:solidFill>
                  <a:schemeClr val="accent1"/>
                </a:solidFill>
                <a:latin typeface="微软雅黑" panose="020B0503020204020204" pitchFamily="34" charset="-122"/>
                <a:ea typeface="微软雅黑" panose="020B0503020204020204" pitchFamily="34" charset="-122"/>
                <a:cs typeface="+mj-cs"/>
              </a:rPr>
              <a:t>学院</a:t>
            </a:r>
            <a:r>
              <a:rPr lang="zh-CN" altLang="zh-CN" sz="2000" b="1" dirty="0" smtClean="0">
                <a:solidFill>
                  <a:schemeClr val="accent1"/>
                </a:solidFill>
                <a:latin typeface="微软雅黑" panose="020B0503020204020204" pitchFamily="34" charset="-122"/>
                <a:ea typeface="微软雅黑" panose="020B0503020204020204" pitchFamily="34" charset="-122"/>
                <a:cs typeface="+mj-cs"/>
              </a:rPr>
              <a:t>发展</a:t>
            </a:r>
            <a:r>
              <a:rPr lang="zh-CN" altLang="en-US" sz="2000" b="1" dirty="0" smtClean="0">
                <a:solidFill>
                  <a:schemeClr val="accent1"/>
                </a:solidFill>
                <a:latin typeface="微软雅黑" panose="020B0503020204020204" pitchFamily="34" charset="-122"/>
                <a:ea typeface="微软雅黑" panose="020B0503020204020204" pitchFamily="34" charset="-122"/>
                <a:cs typeface="+mj-cs"/>
              </a:rPr>
              <a:t>规划</a:t>
            </a:r>
            <a:r>
              <a:rPr lang="zh-CN" altLang="zh-CN" sz="2000" b="1" dirty="0" smtClean="0">
                <a:solidFill>
                  <a:schemeClr val="accent1"/>
                </a:solidFill>
                <a:latin typeface="微软雅黑" panose="020B0503020204020204" pitchFamily="34" charset="-122"/>
                <a:ea typeface="微软雅黑" panose="020B0503020204020204" pitchFamily="34" charset="-122"/>
                <a:cs typeface="+mj-cs"/>
              </a:rPr>
              <a:t>执行</a:t>
            </a:r>
            <a:r>
              <a:rPr lang="zh-CN" altLang="en-US" sz="2000" b="1" dirty="0" smtClean="0">
                <a:solidFill>
                  <a:schemeClr val="accent1"/>
                </a:solidFill>
                <a:latin typeface="微软雅黑" panose="020B0503020204020204" pitchFamily="34" charset="-122"/>
                <a:ea typeface="微软雅黑" panose="020B0503020204020204" pitchFamily="34" charset="-122"/>
                <a:cs typeface="+mj-cs"/>
              </a:rPr>
              <a:t>诊</a:t>
            </a:r>
            <a:r>
              <a:rPr lang="zh-CN" altLang="zh-CN" sz="2000" b="1" dirty="0" smtClean="0">
                <a:solidFill>
                  <a:schemeClr val="accent1"/>
                </a:solidFill>
                <a:latin typeface="微软雅黑" panose="020B0503020204020204" pitchFamily="34" charset="-122"/>
                <a:ea typeface="微软雅黑" panose="020B0503020204020204" pitchFamily="34" charset="-122"/>
                <a:cs typeface="+mj-cs"/>
              </a:rPr>
              <a:t>改运行</a:t>
            </a:r>
            <a:r>
              <a:rPr lang="zh-CN" altLang="zh-CN" sz="2000" b="1" dirty="0">
                <a:solidFill>
                  <a:schemeClr val="accent1"/>
                </a:solidFill>
                <a:latin typeface="微软雅黑" panose="020B0503020204020204" pitchFamily="34" charset="-122"/>
                <a:ea typeface="微软雅黑" panose="020B0503020204020204" pitchFamily="34" charset="-122"/>
                <a:cs typeface="+mj-cs"/>
              </a:rPr>
              <a:t>示意图</a:t>
            </a:r>
          </a:p>
        </p:txBody>
      </p:sp>
      <p:grpSp>
        <p:nvGrpSpPr>
          <p:cNvPr id="2" name="组 22"/>
          <p:cNvGrpSpPr/>
          <p:nvPr/>
        </p:nvGrpSpPr>
        <p:grpSpPr>
          <a:xfrm>
            <a:off x="224021" y="1181768"/>
            <a:ext cx="8747256" cy="3637241"/>
            <a:chOff x="293229" y="1336480"/>
            <a:chExt cx="11663008" cy="4364689"/>
          </a:xfrm>
        </p:grpSpPr>
        <p:grpSp>
          <p:nvGrpSpPr>
            <p:cNvPr id="3" name="组 23"/>
            <p:cNvGrpSpPr/>
            <p:nvPr/>
          </p:nvGrpSpPr>
          <p:grpSpPr>
            <a:xfrm>
              <a:off x="293229" y="1336480"/>
              <a:ext cx="11663008" cy="4364689"/>
              <a:chOff x="293229" y="1336480"/>
              <a:chExt cx="11663008" cy="4364689"/>
            </a:xfrm>
          </p:grpSpPr>
          <p:grpSp>
            <p:nvGrpSpPr>
              <p:cNvPr id="4" name="组合 121"/>
              <p:cNvGrpSpPr/>
              <p:nvPr/>
            </p:nvGrpSpPr>
            <p:grpSpPr>
              <a:xfrm>
                <a:off x="293229" y="1336480"/>
                <a:ext cx="11451293" cy="4337219"/>
                <a:chOff x="536682" y="668810"/>
                <a:chExt cx="7710238" cy="3140363"/>
              </a:xfrm>
            </p:grpSpPr>
            <p:sp>
              <p:nvSpPr>
                <p:cNvPr id="35" name="椭圆 34"/>
                <p:cNvSpPr/>
                <p:nvPr/>
              </p:nvSpPr>
              <p:spPr>
                <a:xfrm rot="193667">
                  <a:off x="4178611" y="2479196"/>
                  <a:ext cx="1230361" cy="64142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35"/>
                <p:cNvSpPr/>
                <p:nvPr/>
              </p:nvSpPr>
              <p:spPr>
                <a:xfrm>
                  <a:off x="844558" y="1449032"/>
                  <a:ext cx="6430280" cy="185101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6"/>
                <p:cNvSpPr/>
                <p:nvPr/>
              </p:nvSpPr>
              <p:spPr>
                <a:xfrm>
                  <a:off x="592604" y="1811075"/>
                  <a:ext cx="717838" cy="72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矩形 37"/>
                <p:cNvSpPr/>
                <p:nvPr/>
              </p:nvSpPr>
              <p:spPr>
                <a:xfrm>
                  <a:off x="7038181" y="827982"/>
                  <a:ext cx="1057519" cy="485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FFFFF"/>
                      </a:solidFill>
                      <a:latin typeface="微软雅黑" panose="020B0503020204020204" pitchFamily="34" charset="-122"/>
                      <a:ea typeface="微软雅黑" panose="020B0503020204020204" pitchFamily="34" charset="-122"/>
                    </a:rPr>
                    <a:t>专业建设方案</a:t>
                  </a:r>
                </a:p>
              </p:txBody>
            </p:sp>
            <p:sp>
              <p:nvSpPr>
                <p:cNvPr id="39" name="矩形 38"/>
                <p:cNvSpPr/>
                <p:nvPr/>
              </p:nvSpPr>
              <p:spPr>
                <a:xfrm>
                  <a:off x="670732" y="827982"/>
                  <a:ext cx="1265296" cy="485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学院发展</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600" dirty="0" smtClean="0">
                      <a:solidFill>
                        <a:schemeClr val="bg1"/>
                      </a:solidFill>
                      <a:latin typeface="微软雅黑" panose="020B0503020204020204" pitchFamily="34" charset="-122"/>
                      <a:ea typeface="微软雅黑" panose="020B0503020204020204" pitchFamily="34" charset="-122"/>
                    </a:rPr>
                    <a:t>总规划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2364040" y="827982"/>
                  <a:ext cx="1424272" cy="485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rgbClr val="FFFFFF"/>
                      </a:solidFill>
                      <a:latin typeface="微软雅黑" panose="020B0503020204020204" pitchFamily="34" charset="-122"/>
                      <a:ea typeface="微软雅黑" panose="020B0503020204020204" pitchFamily="34" charset="-122"/>
                    </a:rPr>
                    <a:t>专项分规划</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41" name="矩形 40"/>
                <p:cNvSpPr/>
                <p:nvPr/>
              </p:nvSpPr>
              <p:spPr>
                <a:xfrm>
                  <a:off x="4785361" y="827982"/>
                  <a:ext cx="1282311" cy="485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FFFFF"/>
                      </a:solidFill>
                      <a:latin typeface="微软雅黑" panose="020B0503020204020204" pitchFamily="34" charset="-122"/>
                      <a:ea typeface="微软雅黑" panose="020B0503020204020204" pitchFamily="34" charset="-122"/>
                    </a:rPr>
                    <a:t>二级学院</a:t>
                  </a:r>
                  <a:endParaRPr lang="en-US" altLang="zh-CN" sz="1600" dirty="0">
                    <a:solidFill>
                      <a:srgbClr val="FFFFFF"/>
                    </a:solidFill>
                    <a:latin typeface="微软雅黑" panose="020B0503020204020204" pitchFamily="34" charset="-122"/>
                    <a:ea typeface="微软雅黑" panose="020B0503020204020204" pitchFamily="34" charset="-122"/>
                  </a:endParaRPr>
                </a:p>
                <a:p>
                  <a:pPr algn="ctr"/>
                  <a:r>
                    <a:rPr lang="zh-CN" altLang="en-US" sz="1600" dirty="0">
                      <a:solidFill>
                        <a:srgbClr val="FFFFFF"/>
                      </a:solidFill>
                      <a:latin typeface="微软雅黑" panose="020B0503020204020204" pitchFamily="34" charset="-122"/>
                      <a:ea typeface="微软雅黑" panose="020B0503020204020204" pitchFamily="34" charset="-122"/>
                    </a:rPr>
                    <a:t>专业建设规划</a:t>
                  </a:r>
                </a:p>
              </p:txBody>
            </p:sp>
            <p:sp>
              <p:nvSpPr>
                <p:cNvPr id="42" name="矩形 41"/>
                <p:cNvSpPr/>
                <p:nvPr/>
              </p:nvSpPr>
              <p:spPr>
                <a:xfrm>
                  <a:off x="3930531" y="1104105"/>
                  <a:ext cx="678168" cy="245130"/>
                </a:xfrm>
                <a:prstGeom prst="rect">
                  <a:avLst/>
                </a:prstGeom>
                <a:solidFill>
                  <a:schemeClr val="bg1"/>
                </a:solid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归并</a:t>
                  </a:r>
                </a:p>
              </p:txBody>
            </p:sp>
            <p:sp>
              <p:nvSpPr>
                <p:cNvPr id="43" name="矩形 42"/>
                <p:cNvSpPr/>
                <p:nvPr/>
              </p:nvSpPr>
              <p:spPr>
                <a:xfrm>
                  <a:off x="3892764" y="794323"/>
                  <a:ext cx="762077" cy="240673"/>
                </a:xfrm>
                <a:prstGeom prst="rect">
                  <a:avLst/>
                </a:prstGeom>
                <a:solidFill>
                  <a:schemeClr val="bg1"/>
                </a:solid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分解</a:t>
                  </a:r>
                </a:p>
              </p:txBody>
            </p:sp>
            <p:sp>
              <p:nvSpPr>
                <p:cNvPr id="44" name="矩形 43"/>
                <p:cNvSpPr/>
                <p:nvPr/>
              </p:nvSpPr>
              <p:spPr>
                <a:xfrm>
                  <a:off x="1554685" y="2009496"/>
                  <a:ext cx="1282311" cy="485332"/>
                </a:xfrm>
                <a:prstGeom prst="rect">
                  <a:avLst/>
                </a:prstGeom>
                <a:solidFill>
                  <a:srgbClr val="AE0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年度规划任务</a:t>
                  </a:r>
                  <a:endParaRPr lang="zh-CN" altLang="en-US" sz="1600" dirty="0">
                    <a:solidFill>
                      <a:schemeClr val="bg1"/>
                    </a:solidFill>
                    <a:latin typeface="微软雅黑" panose="020B0503020204020204" pitchFamily="34" charset="-122"/>
                    <a:ea typeface="微软雅黑" panose="020B0503020204020204" pitchFamily="34" charset="-122"/>
                  </a:endParaRPr>
                </a:p>
              </p:txBody>
            </p:sp>
            <p:cxnSp>
              <p:nvCxnSpPr>
                <p:cNvPr id="45" name="肘形连接符 44"/>
                <p:cNvCxnSpPr>
                  <a:stCxn id="39" idx="2"/>
                  <a:endCxn id="40" idx="2"/>
                </p:cNvCxnSpPr>
                <p:nvPr/>
              </p:nvCxnSpPr>
              <p:spPr>
                <a:xfrm rot="16200000" flipH="1">
                  <a:off x="2189778" y="426915"/>
                  <a:ext cx="12700" cy="1772796"/>
                </a:xfrm>
                <a:prstGeom prst="bentConnector3">
                  <a:avLst>
                    <a:gd name="adj1" fmla="val 1800000"/>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33"/>
                <p:cNvCxnSpPr>
                  <a:stCxn id="44" idx="0"/>
                </p:cNvCxnSpPr>
                <p:nvPr/>
              </p:nvCxnSpPr>
              <p:spPr>
                <a:xfrm flipH="1" flipV="1">
                  <a:off x="2188028" y="1534887"/>
                  <a:ext cx="7812" cy="474609"/>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47" name="直接连接符 35"/>
                <p:cNvCxnSpPr>
                  <a:stCxn id="39" idx="3"/>
                  <a:endCxn id="40" idx="1"/>
                </p:cNvCxnSpPr>
                <p:nvPr/>
              </p:nvCxnSpPr>
              <p:spPr>
                <a:xfrm>
                  <a:off x="1936028" y="1070648"/>
                  <a:ext cx="428013" cy="0"/>
                </a:xfrm>
                <a:prstGeom prst="line">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37"/>
                <p:cNvCxnSpPr>
                  <a:stCxn id="40" idx="3"/>
                  <a:endCxn id="41" idx="1"/>
                </p:cNvCxnSpPr>
                <p:nvPr/>
              </p:nvCxnSpPr>
              <p:spPr>
                <a:xfrm>
                  <a:off x="3788312" y="1070648"/>
                  <a:ext cx="997049"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2"/>
                <p:cNvCxnSpPr>
                  <a:stCxn id="41" idx="3"/>
                  <a:endCxn id="38" idx="1"/>
                </p:cNvCxnSpPr>
                <p:nvPr/>
              </p:nvCxnSpPr>
              <p:spPr>
                <a:xfrm>
                  <a:off x="6067672" y="1070648"/>
                  <a:ext cx="970508"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6095998" y="668810"/>
                  <a:ext cx="762077" cy="240673"/>
                </a:xfrm>
                <a:prstGeom prst="rect">
                  <a:avLst/>
                </a:prstGeom>
                <a:solidFill>
                  <a:schemeClr val="bg1"/>
                </a:solid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输入</a:t>
                  </a:r>
                </a:p>
              </p:txBody>
            </p:sp>
            <p:sp>
              <p:nvSpPr>
                <p:cNvPr id="51" name="矩形 50"/>
                <p:cNvSpPr/>
                <p:nvPr/>
              </p:nvSpPr>
              <p:spPr>
                <a:xfrm>
                  <a:off x="3338691" y="2009496"/>
                  <a:ext cx="1201248" cy="485332"/>
                </a:xfrm>
                <a:prstGeom prst="rect">
                  <a:avLst/>
                </a:prstGeom>
                <a:solidFill>
                  <a:srgbClr val="AE0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职能部门</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年度工作计划</a:t>
                  </a:r>
                </a:p>
              </p:txBody>
            </p:sp>
            <p:sp>
              <p:nvSpPr>
                <p:cNvPr id="52" name="矩形 51"/>
                <p:cNvSpPr/>
                <p:nvPr/>
              </p:nvSpPr>
              <p:spPr>
                <a:xfrm>
                  <a:off x="4897757" y="2009496"/>
                  <a:ext cx="1184084" cy="485332"/>
                </a:xfrm>
                <a:prstGeom prst="rect">
                  <a:avLst/>
                </a:prstGeom>
                <a:solidFill>
                  <a:srgbClr val="AE0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二级学院</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rPr>
                    <a:t>年度工作计划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6980104" y="2009496"/>
                  <a:ext cx="1110142" cy="485332"/>
                </a:xfrm>
                <a:prstGeom prst="rect">
                  <a:avLst/>
                </a:prstGeom>
                <a:solidFill>
                  <a:srgbClr val="AE0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专业建设</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600" dirty="0" smtClean="0">
                      <a:solidFill>
                        <a:schemeClr val="bg1"/>
                      </a:solidFill>
                      <a:latin typeface="微软雅黑" panose="020B0503020204020204" pitchFamily="34" charset="-122"/>
                      <a:ea typeface="微软雅黑" panose="020B0503020204020204" pitchFamily="34" charset="-122"/>
                    </a:rPr>
                    <a:t>年度工作</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4" name="矩形 53"/>
                <p:cNvSpPr/>
                <p:nvPr/>
              </p:nvSpPr>
              <p:spPr>
                <a:xfrm>
                  <a:off x="7032725" y="3136252"/>
                  <a:ext cx="1057519" cy="672921"/>
                </a:xfrm>
                <a:prstGeom prst="rect">
                  <a:avLst/>
                </a:prstGeom>
                <a:solidFill>
                  <a:srgbClr val="E9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FFFFF"/>
                      </a:solidFill>
                      <a:latin typeface="微软雅黑" panose="020B0503020204020204" pitchFamily="34" charset="-122"/>
                      <a:ea typeface="微软雅黑" panose="020B0503020204020204" pitchFamily="34" charset="-122"/>
                    </a:rPr>
                    <a:t>专业年度建设成效</a:t>
                  </a:r>
                </a:p>
              </p:txBody>
            </p:sp>
            <p:sp>
              <p:nvSpPr>
                <p:cNvPr id="55" name="矩形 54"/>
                <p:cNvSpPr/>
                <p:nvPr/>
              </p:nvSpPr>
              <p:spPr>
                <a:xfrm>
                  <a:off x="4987864" y="3136252"/>
                  <a:ext cx="1167985" cy="672921"/>
                </a:xfrm>
                <a:prstGeom prst="rect">
                  <a:avLst/>
                </a:prstGeom>
                <a:solidFill>
                  <a:srgbClr val="E9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FFF"/>
                      </a:solidFill>
                      <a:latin typeface="微软雅黑" panose="020B0503020204020204" pitchFamily="34" charset="-122"/>
                      <a:ea typeface="微软雅黑" panose="020B0503020204020204" pitchFamily="34" charset="-122"/>
                    </a:rPr>
                    <a:t>二级学院专业建设年度成效</a:t>
                  </a:r>
                </a:p>
              </p:txBody>
            </p:sp>
            <p:sp>
              <p:nvSpPr>
                <p:cNvPr id="56" name="矩形 55"/>
                <p:cNvSpPr/>
                <p:nvPr/>
              </p:nvSpPr>
              <p:spPr>
                <a:xfrm>
                  <a:off x="3321207" y="3136251"/>
                  <a:ext cx="1057519" cy="672921"/>
                </a:xfrm>
                <a:prstGeom prst="rect">
                  <a:avLst/>
                </a:prstGeom>
                <a:solidFill>
                  <a:srgbClr val="E9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FFFFF"/>
                      </a:solidFill>
                      <a:latin typeface="微软雅黑" panose="020B0503020204020204" pitchFamily="34" charset="-122"/>
                      <a:ea typeface="微软雅黑" panose="020B0503020204020204" pitchFamily="34" charset="-122"/>
                    </a:rPr>
                    <a:t>规划年度执行成效</a:t>
                  </a:r>
                </a:p>
              </p:txBody>
            </p:sp>
            <p:cxnSp>
              <p:nvCxnSpPr>
                <p:cNvPr id="57" name="肘形连接符 56"/>
                <p:cNvCxnSpPr>
                  <a:endCxn id="39" idx="1"/>
                </p:cNvCxnSpPr>
                <p:nvPr/>
              </p:nvCxnSpPr>
              <p:spPr>
                <a:xfrm rot="16200000" flipV="1">
                  <a:off x="261699" y="1479682"/>
                  <a:ext cx="2365632" cy="1547565"/>
                </a:xfrm>
                <a:prstGeom prst="bentConnector4">
                  <a:avLst>
                    <a:gd name="adj1" fmla="val -1681"/>
                    <a:gd name="adj2" fmla="val 109946"/>
                  </a:avLst>
                </a:prstGeom>
                <a:ln w="28575" cmpd="sng">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811510" y="3292136"/>
                  <a:ext cx="607990" cy="240673"/>
                </a:xfrm>
                <a:prstGeom prst="rect">
                  <a:avLst/>
                </a:prstGeom>
                <a:solidFill>
                  <a:schemeClr val="bg1"/>
                </a:solid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修正</a:t>
                  </a:r>
                </a:p>
              </p:txBody>
            </p:sp>
            <p:sp>
              <p:nvSpPr>
                <p:cNvPr id="59" name="矩形 58"/>
                <p:cNvSpPr/>
                <p:nvPr/>
              </p:nvSpPr>
              <p:spPr>
                <a:xfrm>
                  <a:off x="2109577" y="1665524"/>
                  <a:ext cx="762077" cy="240673"/>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输入</a:t>
                  </a:r>
                </a:p>
              </p:txBody>
            </p:sp>
            <p:cxnSp>
              <p:nvCxnSpPr>
                <p:cNvPr id="60" name="直接箭头连接符 56"/>
                <p:cNvCxnSpPr>
                  <a:stCxn id="41" idx="2"/>
                  <a:endCxn id="52" idx="0"/>
                </p:cNvCxnSpPr>
                <p:nvPr/>
              </p:nvCxnSpPr>
              <p:spPr>
                <a:xfrm>
                  <a:off x="5426516" y="1313314"/>
                  <a:ext cx="0" cy="696182"/>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59"/>
                <p:cNvCxnSpPr>
                  <a:stCxn id="44" idx="3"/>
                  <a:endCxn id="51" idx="1"/>
                </p:cNvCxnSpPr>
                <p:nvPr/>
              </p:nvCxnSpPr>
              <p:spPr>
                <a:xfrm>
                  <a:off x="2836996" y="2252162"/>
                  <a:ext cx="501696"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4"/>
                <p:cNvCxnSpPr>
                  <a:stCxn id="51" idx="3"/>
                  <a:endCxn id="52" idx="1"/>
                </p:cNvCxnSpPr>
                <p:nvPr/>
              </p:nvCxnSpPr>
              <p:spPr>
                <a:xfrm>
                  <a:off x="4539939" y="2252162"/>
                  <a:ext cx="357818"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6"/>
                <p:cNvCxnSpPr>
                  <a:stCxn id="52" idx="3"/>
                  <a:endCxn id="53" idx="1"/>
                </p:cNvCxnSpPr>
                <p:nvPr/>
              </p:nvCxnSpPr>
              <p:spPr>
                <a:xfrm>
                  <a:off x="6081842" y="2252162"/>
                  <a:ext cx="898263"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2743790" y="1944843"/>
                  <a:ext cx="762077" cy="240673"/>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输入</a:t>
                  </a:r>
                </a:p>
              </p:txBody>
            </p:sp>
            <p:cxnSp>
              <p:nvCxnSpPr>
                <p:cNvPr id="65" name="直接箭头连接符 71"/>
                <p:cNvCxnSpPr>
                  <a:stCxn id="38" idx="2"/>
                  <a:endCxn id="53" idx="0"/>
                </p:cNvCxnSpPr>
                <p:nvPr/>
              </p:nvCxnSpPr>
              <p:spPr>
                <a:xfrm flipH="1">
                  <a:off x="7535175" y="1313314"/>
                  <a:ext cx="0" cy="696182"/>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7484843" y="1475529"/>
                  <a:ext cx="762077" cy="240673"/>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输入</a:t>
                  </a:r>
                </a:p>
              </p:txBody>
            </p:sp>
            <p:cxnSp>
              <p:nvCxnSpPr>
                <p:cNvPr id="67" name="直接箭头连接符 79"/>
                <p:cNvCxnSpPr>
                  <a:stCxn id="53" idx="2"/>
                  <a:endCxn id="54" idx="0"/>
                </p:cNvCxnSpPr>
                <p:nvPr/>
              </p:nvCxnSpPr>
              <p:spPr>
                <a:xfrm>
                  <a:off x="7535175" y="2494828"/>
                  <a:ext cx="0" cy="641424"/>
                </a:xfrm>
                <a:prstGeom prst="straightConnector1">
                  <a:avLst/>
                </a:prstGeom>
                <a:ln w="28575"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87"/>
                <p:cNvCxnSpPr>
                  <a:stCxn id="54" idx="1"/>
                </p:cNvCxnSpPr>
                <p:nvPr/>
              </p:nvCxnSpPr>
              <p:spPr>
                <a:xfrm flipH="1" flipV="1">
                  <a:off x="6155854" y="3470340"/>
                  <a:ext cx="876871" cy="2373"/>
                </a:xfrm>
                <a:prstGeom prst="straightConnector1">
                  <a:avLst/>
                </a:prstGeom>
                <a:ln w="28575"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4330808" y="1944842"/>
                  <a:ext cx="762077" cy="240673"/>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输入</a:t>
                  </a:r>
                </a:p>
              </p:txBody>
            </p:sp>
            <p:cxnSp>
              <p:nvCxnSpPr>
                <p:cNvPr id="70" name="直接箭头连接符 92"/>
                <p:cNvCxnSpPr>
                  <a:stCxn id="55" idx="1"/>
                  <a:endCxn id="56" idx="3"/>
                </p:cNvCxnSpPr>
                <p:nvPr/>
              </p:nvCxnSpPr>
              <p:spPr>
                <a:xfrm flipH="1" flipV="1">
                  <a:off x="4378725" y="3472712"/>
                  <a:ext cx="609138" cy="1"/>
                </a:xfrm>
                <a:prstGeom prst="straightConnector1">
                  <a:avLst/>
                </a:prstGeom>
                <a:ln w="28575"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肘形连接符 70"/>
                <p:cNvCxnSpPr>
                  <a:stCxn id="56" idx="1"/>
                  <a:endCxn id="44" idx="2"/>
                </p:cNvCxnSpPr>
                <p:nvPr/>
              </p:nvCxnSpPr>
              <p:spPr>
                <a:xfrm rot="10800000">
                  <a:off x="2195840" y="2494827"/>
                  <a:ext cx="1125366" cy="977883"/>
                </a:xfrm>
                <a:prstGeom prst="bentConnector2">
                  <a:avLst/>
                </a:prstGeom>
                <a:ln w="28575"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2299336" y="3178407"/>
                  <a:ext cx="762077" cy="245130"/>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输出</a:t>
                  </a:r>
                </a:p>
              </p:txBody>
            </p:sp>
            <p:sp>
              <p:nvSpPr>
                <p:cNvPr id="73" name="矩形 72"/>
                <p:cNvSpPr/>
                <p:nvPr/>
              </p:nvSpPr>
              <p:spPr>
                <a:xfrm>
                  <a:off x="536682" y="2173107"/>
                  <a:ext cx="884144" cy="240673"/>
                </a:xfrm>
                <a:prstGeom prst="rect">
                  <a:avLst/>
                </a:prstGeom>
                <a:solidFill>
                  <a:schemeClr val="bg1"/>
                </a:solid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大循环</a:t>
                  </a:r>
                </a:p>
              </p:txBody>
            </p:sp>
            <p:sp>
              <p:nvSpPr>
                <p:cNvPr id="74" name="矩形 73"/>
                <p:cNvSpPr/>
                <p:nvPr/>
              </p:nvSpPr>
              <p:spPr>
                <a:xfrm>
                  <a:off x="5092885" y="2660864"/>
                  <a:ext cx="132759" cy="295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75" name="直接连接符 114"/>
                <p:cNvCxnSpPr/>
                <p:nvPr/>
              </p:nvCxnSpPr>
              <p:spPr>
                <a:xfrm>
                  <a:off x="888181" y="2528038"/>
                  <a:ext cx="158350" cy="567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接连接符 116"/>
                <p:cNvCxnSpPr/>
                <p:nvPr/>
              </p:nvCxnSpPr>
              <p:spPr>
                <a:xfrm>
                  <a:off x="877626" y="2550744"/>
                  <a:ext cx="42226" cy="1589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组合 120"/>
                <p:cNvGrpSpPr/>
                <p:nvPr/>
              </p:nvGrpSpPr>
              <p:grpSpPr>
                <a:xfrm rot="4557266">
                  <a:off x="5167884" y="2536062"/>
                  <a:ext cx="147771" cy="146354"/>
                  <a:chOff x="4657013" y="2583397"/>
                  <a:chExt cx="147771" cy="146354"/>
                </a:xfrm>
              </p:grpSpPr>
              <p:cxnSp>
                <p:nvCxnSpPr>
                  <p:cNvPr id="79" name="直接连接符 123"/>
                  <p:cNvCxnSpPr/>
                  <p:nvPr/>
                </p:nvCxnSpPr>
                <p:spPr>
                  <a:xfrm rot="17042734">
                    <a:off x="4708801" y="2531609"/>
                    <a:ext cx="31627" cy="1352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接连接符 124"/>
                  <p:cNvCxnSpPr/>
                  <p:nvPr/>
                </p:nvCxnSpPr>
                <p:spPr>
                  <a:xfrm>
                    <a:off x="4804255" y="2603590"/>
                    <a:ext cx="529" cy="126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8" name="矩形 77"/>
                <p:cNvSpPr/>
                <p:nvPr/>
              </p:nvSpPr>
              <p:spPr>
                <a:xfrm>
                  <a:off x="4946366" y="2708524"/>
                  <a:ext cx="884144" cy="240673"/>
                </a:xfrm>
                <a:prstGeom prst="rect">
                  <a:avLst/>
                </a:prstGeom>
                <a:solidFill>
                  <a:schemeClr val="bg1"/>
                </a:solid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小循环</a:t>
                  </a:r>
                </a:p>
              </p:txBody>
            </p:sp>
          </p:grpSp>
          <p:sp>
            <p:nvSpPr>
              <p:cNvPr id="30" name="矩形 29"/>
              <p:cNvSpPr/>
              <p:nvPr/>
            </p:nvSpPr>
            <p:spPr>
              <a:xfrm>
                <a:off x="8902976" y="3083642"/>
                <a:ext cx="762077" cy="338554"/>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输入</a:t>
                </a:r>
              </a:p>
            </p:txBody>
          </p:sp>
          <p:sp>
            <p:nvSpPr>
              <p:cNvPr id="31" name="矩形 30"/>
              <p:cNvSpPr/>
              <p:nvPr/>
            </p:nvSpPr>
            <p:spPr>
              <a:xfrm>
                <a:off x="10824396" y="4123902"/>
                <a:ext cx="1131841" cy="338554"/>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输出</a:t>
                </a:r>
              </a:p>
            </p:txBody>
          </p:sp>
          <p:sp>
            <p:nvSpPr>
              <p:cNvPr id="32" name="矩形 31"/>
              <p:cNvSpPr/>
              <p:nvPr/>
            </p:nvSpPr>
            <p:spPr>
              <a:xfrm>
                <a:off x="8754833" y="5362615"/>
                <a:ext cx="1131841" cy="338554"/>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输出</a:t>
                </a:r>
              </a:p>
            </p:txBody>
          </p:sp>
          <p:sp>
            <p:nvSpPr>
              <p:cNvPr id="33" name="矩形 32"/>
              <p:cNvSpPr/>
              <p:nvPr/>
            </p:nvSpPr>
            <p:spPr>
              <a:xfrm>
                <a:off x="5979737" y="5346935"/>
                <a:ext cx="1131841" cy="338554"/>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输出</a:t>
                </a:r>
              </a:p>
            </p:txBody>
          </p:sp>
          <p:sp>
            <p:nvSpPr>
              <p:cNvPr id="34" name="矩形 33"/>
              <p:cNvSpPr/>
              <p:nvPr/>
            </p:nvSpPr>
            <p:spPr>
              <a:xfrm>
                <a:off x="7659982" y="2561806"/>
                <a:ext cx="762077" cy="338554"/>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输入</a:t>
                </a:r>
              </a:p>
            </p:txBody>
          </p:sp>
        </p:grpSp>
        <p:cxnSp>
          <p:nvCxnSpPr>
            <p:cNvPr id="25" name="直接箭头连接符 33"/>
            <p:cNvCxnSpPr/>
            <p:nvPr/>
          </p:nvCxnSpPr>
          <p:spPr>
            <a:xfrm flipV="1">
              <a:off x="7745182" y="3798311"/>
              <a:ext cx="0" cy="670464"/>
            </a:xfrm>
            <a:prstGeom prst="straightConnector1">
              <a:avLst/>
            </a:prstGeom>
            <a:ln>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nvCxnSpPr>
          <p:spPr>
            <a:xfrm rot="10800000">
              <a:off x="5252301" y="3919978"/>
              <a:ext cx="5424765" cy="517439"/>
            </a:xfrm>
            <a:prstGeom prst="bentConnector3">
              <a:avLst>
                <a:gd name="adj1" fmla="val 9913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8303555" y="4061288"/>
              <a:ext cx="1887475" cy="338554"/>
            </a:xfrm>
            <a:prstGeom prst="rect">
              <a:avLst/>
            </a:prstGeom>
            <a:noFill/>
          </p:spPr>
          <p:txBody>
            <a:bodyPr wrap="square" lIns="91440" tIns="45720" rIns="91440" bIns="45720">
              <a:spAutoFit/>
            </a:bodyPr>
            <a:lstStyle/>
            <a:p>
              <a:pPr algn="ctr"/>
              <a:r>
                <a:rPr lang="zh-CN" altLang="en-US" sz="1200" dirty="0">
                  <a:ln w="0"/>
                  <a:solidFill>
                    <a:srgbClr val="3366FF"/>
                  </a:solidFill>
                  <a:latin typeface="微软雅黑" panose="020B0503020204020204" pitchFamily="34" charset="-122"/>
                  <a:ea typeface="微软雅黑" panose="020B0503020204020204" pitchFamily="34" charset="-122"/>
                </a:rPr>
                <a:t>月度反馈沟通</a:t>
              </a:r>
            </a:p>
          </p:txBody>
        </p:sp>
        <p:sp>
          <p:nvSpPr>
            <p:cNvPr id="28" name="矩形 27"/>
            <p:cNvSpPr/>
            <p:nvPr/>
          </p:nvSpPr>
          <p:spPr>
            <a:xfrm>
              <a:off x="5194836" y="4072569"/>
              <a:ext cx="1887475" cy="338554"/>
            </a:xfrm>
            <a:prstGeom prst="rect">
              <a:avLst/>
            </a:prstGeom>
            <a:noFill/>
          </p:spPr>
          <p:txBody>
            <a:bodyPr wrap="square" lIns="91440" tIns="45720" rIns="91440" bIns="45720">
              <a:spAutoFit/>
            </a:bodyPr>
            <a:lstStyle/>
            <a:p>
              <a:pPr algn="ctr"/>
              <a:r>
                <a:rPr lang="zh-CN" altLang="en-US" sz="1200" dirty="0">
                  <a:ln w="0"/>
                  <a:solidFill>
                    <a:srgbClr val="3366FF"/>
                  </a:solidFill>
                  <a:latin typeface="微软雅黑" panose="020B0503020204020204" pitchFamily="34" charset="-122"/>
                  <a:ea typeface="微软雅黑" panose="020B0503020204020204" pitchFamily="34" charset="-122"/>
                </a:rPr>
                <a:t>季度考核诊改</a:t>
              </a:r>
            </a:p>
          </p:txBody>
        </p:sp>
      </p:grpSp>
    </p:spTree>
    <p:extLst>
      <p:ext uri="{BB962C8B-B14F-4D97-AF65-F5344CB8AC3E}">
        <p14:creationId xmlns:p14="http://schemas.microsoft.com/office/powerpoint/2010/main" xmlns="" val="15188208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72874" y="1423108"/>
            <a:ext cx="8471126"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zh-CN" altLang="en-US" sz="1800" dirty="0"/>
              <a:t>依托数据平台，建立基于数据分析的诊改与报告</a:t>
            </a:r>
            <a:r>
              <a:rPr lang="zh-CN" altLang="en-US" sz="1800" dirty="0" smtClean="0"/>
              <a:t>机制</a:t>
            </a:r>
            <a:endParaRPr lang="zh-CN" altLang="en-US" sz="2800" dirty="0">
              <a:solidFill>
                <a:srgbClr val="FF0000"/>
              </a:solidFill>
            </a:endParaRPr>
          </a:p>
        </p:txBody>
      </p:sp>
      <p:grpSp>
        <p:nvGrpSpPr>
          <p:cNvPr id="2" name="组合 10"/>
          <p:cNvGrpSpPr>
            <a:grpSpLocks/>
          </p:cNvGrpSpPr>
          <p:nvPr/>
        </p:nvGrpSpPr>
        <p:grpSpPr bwMode="auto">
          <a:xfrm>
            <a:off x="371037" y="2732779"/>
            <a:ext cx="1710681" cy="2037246"/>
            <a:chOff x="3336876" y="2908348"/>
            <a:chExt cx="1787857" cy="2715904"/>
          </a:xfrm>
        </p:grpSpPr>
        <p:grpSp>
          <p:nvGrpSpPr>
            <p:cNvPr id="4" name="组合 3"/>
            <p:cNvGrpSpPr>
              <a:grpSpLocks/>
            </p:cNvGrpSpPr>
            <p:nvPr/>
          </p:nvGrpSpPr>
          <p:grpSpPr bwMode="auto">
            <a:xfrm>
              <a:off x="3336876" y="2908348"/>
              <a:ext cx="1787857" cy="2715904"/>
              <a:chOff x="3336876" y="2908348"/>
              <a:chExt cx="1787857" cy="2715904"/>
            </a:xfrm>
          </p:grpSpPr>
          <p:sp>
            <p:nvSpPr>
              <p:cNvPr id="8" name="圆角矩形 7"/>
              <p:cNvSpPr/>
              <p:nvPr/>
            </p:nvSpPr>
            <p:spPr>
              <a:xfrm>
                <a:off x="3336876" y="2908348"/>
                <a:ext cx="1787857" cy="2715904"/>
              </a:xfrm>
              <a:prstGeom prst="roundRect">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sp>
            <p:nvSpPr>
              <p:cNvPr id="9" name="圆角矩形 8"/>
              <p:cNvSpPr/>
              <p:nvPr/>
            </p:nvSpPr>
            <p:spPr>
              <a:xfrm>
                <a:off x="3419440" y="3046037"/>
                <a:ext cx="1622726" cy="328136"/>
              </a:xfrm>
              <a:prstGeom prst="roundRect">
                <a:avLst>
                  <a:gd name="adj" fmla="val 24503"/>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grpSp>
        <p:sp>
          <p:nvSpPr>
            <p:cNvPr id="7" name="TextBox 8"/>
            <p:cNvSpPr txBox="1">
              <a:spLocks noChangeArrowheads="1"/>
            </p:cNvSpPr>
            <p:nvPr/>
          </p:nvSpPr>
          <p:spPr bwMode="auto">
            <a:xfrm>
              <a:off x="3468805" y="3059372"/>
              <a:ext cx="1501255" cy="399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349" b="1" dirty="0">
                  <a:solidFill>
                    <a:schemeClr val="bg1"/>
                  </a:solidFill>
                  <a:latin typeface="微软雅黑" panose="020B0503020204020204" pitchFamily="34" charset="-122"/>
                  <a:ea typeface="微软雅黑" panose="020B0503020204020204" pitchFamily="34" charset="-122"/>
                </a:rPr>
                <a:t>年度工作</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grpSp>
      <p:sp>
        <p:nvSpPr>
          <p:cNvPr id="10" name="TextBox 14"/>
          <p:cNvSpPr txBox="1">
            <a:spLocks noChangeArrowheads="1"/>
          </p:cNvSpPr>
          <p:nvPr/>
        </p:nvSpPr>
        <p:spPr bwMode="auto">
          <a:xfrm>
            <a:off x="2343839" y="3509785"/>
            <a:ext cx="1125438" cy="299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349" b="1">
                <a:solidFill>
                  <a:schemeClr val="bg1"/>
                </a:solidFill>
                <a:latin typeface="Calibri" panose="020F0502020204030204" pitchFamily="34" charset="0"/>
              </a:rPr>
              <a:t>文字</a:t>
            </a:r>
            <a:endParaRPr lang="en-US" altLang="zh-CN" sz="1349" b="1">
              <a:solidFill>
                <a:schemeClr val="bg1"/>
              </a:solidFill>
              <a:latin typeface="Calibri" panose="020F0502020204030204" pitchFamily="34" charset="0"/>
            </a:endParaRPr>
          </a:p>
        </p:txBody>
      </p:sp>
      <p:sp>
        <p:nvSpPr>
          <p:cNvPr id="11" name="圆角矩形 10"/>
          <p:cNvSpPr/>
          <p:nvPr/>
        </p:nvSpPr>
        <p:spPr bwMode="auto">
          <a:xfrm>
            <a:off x="433562" y="3341056"/>
            <a:ext cx="1585618" cy="272567"/>
          </a:xfrm>
          <a:prstGeom prst="roundRect">
            <a:avLst>
              <a:gd name="adj" fmla="val 24503"/>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sz="1349">
              <a:solidFill>
                <a:srgbClr val="FFFFFF"/>
              </a:solidFill>
            </a:endParaRPr>
          </a:p>
        </p:txBody>
      </p:sp>
      <p:sp>
        <p:nvSpPr>
          <p:cNvPr id="12" name="TextBox 8"/>
          <p:cNvSpPr txBox="1">
            <a:spLocks noChangeArrowheads="1"/>
          </p:cNvSpPr>
          <p:nvPr/>
        </p:nvSpPr>
        <p:spPr bwMode="auto">
          <a:xfrm>
            <a:off x="444622" y="3357811"/>
            <a:ext cx="1563498" cy="2999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349" b="1" dirty="0">
                <a:solidFill>
                  <a:schemeClr val="bg1"/>
                </a:solidFill>
                <a:latin typeface="微软雅黑" panose="020B0503020204020204" pitchFamily="34" charset="-122"/>
                <a:ea typeface="微软雅黑" panose="020B0503020204020204" pitchFamily="34" charset="-122"/>
              </a:rPr>
              <a:t>明确执行主体</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13" name="圆角矩形 12"/>
          <p:cNvSpPr/>
          <p:nvPr/>
        </p:nvSpPr>
        <p:spPr bwMode="auto">
          <a:xfrm>
            <a:off x="445178" y="3858932"/>
            <a:ext cx="1562399" cy="272567"/>
          </a:xfrm>
          <a:prstGeom prst="roundRect">
            <a:avLst>
              <a:gd name="adj" fmla="val 24503"/>
            </a:avLst>
          </a:prstGeom>
          <a:solidFill>
            <a:srgbClr val="E29C1E"/>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sz="1349">
              <a:solidFill>
                <a:srgbClr val="FFFFFF"/>
              </a:solidFill>
            </a:endParaRPr>
          </a:p>
        </p:txBody>
      </p:sp>
      <p:sp>
        <p:nvSpPr>
          <p:cNvPr id="14" name="文本框 13"/>
          <p:cNvSpPr txBox="1"/>
          <p:nvPr/>
        </p:nvSpPr>
        <p:spPr>
          <a:xfrm>
            <a:off x="455418" y="3880246"/>
            <a:ext cx="1541919" cy="2999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defPPr>
              <a:defRPr lang="zh-CN"/>
            </a:defPPr>
            <a:lvl1pPr algn="ctr">
              <a:defRPr b="1">
                <a:solidFill>
                  <a:schemeClr val="bg1"/>
                </a:solidFill>
                <a:latin typeface="Calibri" panose="020F050202020403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sz="1349" dirty="0">
                <a:latin typeface="微软雅黑" panose="020B0503020204020204" pitchFamily="34" charset="-122"/>
                <a:ea typeface="微软雅黑" panose="020B0503020204020204" pitchFamily="34" charset="-122"/>
              </a:rPr>
              <a:t>确定标准</a:t>
            </a:r>
          </a:p>
        </p:txBody>
      </p:sp>
      <p:sp>
        <p:nvSpPr>
          <p:cNvPr id="15" name="圆角矩形 14"/>
          <p:cNvSpPr/>
          <p:nvPr/>
        </p:nvSpPr>
        <p:spPr bwMode="auto">
          <a:xfrm>
            <a:off x="462589" y="4373513"/>
            <a:ext cx="1527564" cy="272567"/>
          </a:xfrm>
          <a:prstGeom prst="roundRect">
            <a:avLst>
              <a:gd name="adj" fmla="val 24503"/>
            </a:avLst>
          </a:prstGeom>
          <a:solidFill>
            <a:srgbClr val="993366"/>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sz="1349">
              <a:solidFill>
                <a:srgbClr val="FFFFFF"/>
              </a:solidFill>
            </a:endParaRPr>
          </a:p>
        </p:txBody>
      </p:sp>
      <p:sp>
        <p:nvSpPr>
          <p:cNvPr id="16" name="文本框 15"/>
          <p:cNvSpPr txBox="1"/>
          <p:nvPr/>
        </p:nvSpPr>
        <p:spPr>
          <a:xfrm>
            <a:off x="683719" y="4396118"/>
            <a:ext cx="1085304" cy="2999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defPPr>
              <a:defRPr lang="zh-CN"/>
            </a:defPPr>
            <a:lvl1pPr algn="ctr">
              <a:defRPr b="1">
                <a:solidFill>
                  <a:schemeClr val="bg1"/>
                </a:solidFill>
                <a:latin typeface="Calibri" panose="020F050202020403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sz="1349" dirty="0">
                <a:latin typeface="微软雅黑" panose="020B0503020204020204" pitchFamily="34" charset="-122"/>
                <a:ea typeface="微软雅黑" panose="020B0503020204020204" pitchFamily="34" charset="-122"/>
              </a:rPr>
              <a:t>建立坐标系</a:t>
            </a:r>
          </a:p>
        </p:txBody>
      </p:sp>
      <p:sp>
        <p:nvSpPr>
          <p:cNvPr id="17" name="文本框 16"/>
          <p:cNvSpPr txBox="1"/>
          <p:nvPr/>
        </p:nvSpPr>
        <p:spPr>
          <a:xfrm>
            <a:off x="2629601" y="2755786"/>
            <a:ext cx="552360" cy="299954"/>
          </a:xfrm>
          <a:prstGeom prst="rect">
            <a:avLst/>
          </a:prstGeom>
          <a:noFill/>
        </p:spPr>
        <p:txBody>
          <a:bodyPr wrap="square" rtlCol="0">
            <a:spAutoFit/>
          </a:bodyPr>
          <a:lstStyle/>
          <a:p>
            <a:r>
              <a:rPr lang="zh-CN" altLang="en-US" sz="1349" b="1" dirty="0">
                <a:solidFill>
                  <a:srgbClr val="0070C0"/>
                </a:solidFill>
                <a:latin typeface="微软雅黑" panose="020B0503020204020204" pitchFamily="34" charset="-122"/>
                <a:ea typeface="微软雅黑" panose="020B0503020204020204" pitchFamily="34" charset="-122"/>
              </a:rPr>
              <a:t>输入</a:t>
            </a:r>
          </a:p>
        </p:txBody>
      </p:sp>
      <p:sp>
        <p:nvSpPr>
          <p:cNvPr id="18" name="右箭头 17"/>
          <p:cNvSpPr/>
          <p:nvPr/>
        </p:nvSpPr>
        <p:spPr bwMode="auto">
          <a:xfrm rot="5400000">
            <a:off x="1146281" y="3095480"/>
            <a:ext cx="160189" cy="2690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sp>
        <p:nvSpPr>
          <p:cNvPr id="19" name="右箭头 18"/>
          <p:cNvSpPr/>
          <p:nvPr/>
        </p:nvSpPr>
        <p:spPr bwMode="auto">
          <a:xfrm rot="5400000">
            <a:off x="1146281" y="3600232"/>
            <a:ext cx="160189" cy="2690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sp>
        <p:nvSpPr>
          <p:cNvPr id="20" name="右箭头 19"/>
          <p:cNvSpPr/>
          <p:nvPr/>
        </p:nvSpPr>
        <p:spPr bwMode="auto">
          <a:xfrm rot="5400000">
            <a:off x="1146281" y="4115064"/>
            <a:ext cx="160189" cy="2690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grpSp>
        <p:nvGrpSpPr>
          <p:cNvPr id="5" name="组合 10"/>
          <p:cNvGrpSpPr>
            <a:grpSpLocks/>
          </p:cNvGrpSpPr>
          <p:nvPr/>
        </p:nvGrpSpPr>
        <p:grpSpPr bwMode="auto">
          <a:xfrm>
            <a:off x="3152519" y="2694108"/>
            <a:ext cx="1340295" cy="2037246"/>
            <a:chOff x="3336876" y="2908348"/>
            <a:chExt cx="1787857" cy="2715904"/>
          </a:xfrm>
        </p:grpSpPr>
        <p:grpSp>
          <p:nvGrpSpPr>
            <p:cNvPr id="6" name="组合 19"/>
            <p:cNvGrpSpPr>
              <a:grpSpLocks/>
            </p:cNvGrpSpPr>
            <p:nvPr/>
          </p:nvGrpSpPr>
          <p:grpSpPr bwMode="auto">
            <a:xfrm>
              <a:off x="3336876" y="2908348"/>
              <a:ext cx="1787857" cy="2715904"/>
              <a:chOff x="3336876" y="2908348"/>
              <a:chExt cx="1787857" cy="2715904"/>
            </a:xfrm>
          </p:grpSpPr>
          <p:sp>
            <p:nvSpPr>
              <p:cNvPr id="24" name="圆角矩形 23"/>
              <p:cNvSpPr/>
              <p:nvPr/>
            </p:nvSpPr>
            <p:spPr>
              <a:xfrm>
                <a:off x="3336876" y="2908348"/>
                <a:ext cx="1787857" cy="2715904"/>
              </a:xfrm>
              <a:prstGeom prst="roundRect">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sp>
            <p:nvSpPr>
              <p:cNvPr id="25" name="圆角矩形 24"/>
              <p:cNvSpPr/>
              <p:nvPr/>
            </p:nvSpPr>
            <p:spPr>
              <a:xfrm>
                <a:off x="3419440" y="3046037"/>
                <a:ext cx="1622726" cy="502536"/>
              </a:xfrm>
              <a:prstGeom prst="roundRect">
                <a:avLst>
                  <a:gd name="adj" fmla="val 24503"/>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grpSp>
        <p:sp>
          <p:nvSpPr>
            <p:cNvPr id="23" name="TextBox 8"/>
            <p:cNvSpPr txBox="1">
              <a:spLocks noChangeArrowheads="1"/>
            </p:cNvSpPr>
            <p:nvPr/>
          </p:nvSpPr>
          <p:spPr bwMode="auto">
            <a:xfrm>
              <a:off x="3480176" y="3138865"/>
              <a:ext cx="1501255" cy="399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349" b="1" dirty="0">
                  <a:solidFill>
                    <a:schemeClr val="bg1"/>
                  </a:solidFill>
                  <a:latin typeface="微软雅黑" panose="020B0503020204020204" pitchFamily="34" charset="-122"/>
                  <a:ea typeface="微软雅黑" panose="020B0503020204020204" pitchFamily="34" charset="-122"/>
                </a:rPr>
                <a:t>信息数据</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grpSp>
      <p:sp>
        <p:nvSpPr>
          <p:cNvPr id="26" name="TextBox 8"/>
          <p:cNvSpPr txBox="1">
            <a:spLocks noChangeArrowheads="1"/>
          </p:cNvSpPr>
          <p:nvPr/>
        </p:nvSpPr>
        <p:spPr bwMode="auto">
          <a:xfrm>
            <a:off x="3183383" y="3292782"/>
            <a:ext cx="1228476" cy="2999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349" b="1" dirty="0">
                <a:solidFill>
                  <a:schemeClr val="bg1"/>
                </a:solidFill>
                <a:latin typeface="微软雅黑" panose="020B0503020204020204" pitchFamily="34" charset="-122"/>
                <a:ea typeface="微软雅黑" panose="020B0503020204020204" pitchFamily="34" charset="-122"/>
              </a:rPr>
              <a:t>明确执行主体</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27" name="右箭头 26"/>
          <p:cNvSpPr/>
          <p:nvPr/>
        </p:nvSpPr>
        <p:spPr bwMode="auto">
          <a:xfrm rot="5400000">
            <a:off x="3750646" y="3193570"/>
            <a:ext cx="160189" cy="2690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sp>
        <p:nvSpPr>
          <p:cNvPr id="28" name="圆角矩形 27"/>
          <p:cNvSpPr/>
          <p:nvPr/>
        </p:nvSpPr>
        <p:spPr bwMode="auto">
          <a:xfrm>
            <a:off x="3222487" y="3481750"/>
            <a:ext cx="1216502" cy="398499"/>
          </a:xfrm>
          <a:prstGeom prst="roundRect">
            <a:avLst>
              <a:gd name="adj" fmla="val 24503"/>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sz="1349">
              <a:solidFill>
                <a:srgbClr val="FFFFFF"/>
              </a:solidFill>
            </a:endParaRPr>
          </a:p>
        </p:txBody>
      </p:sp>
      <p:sp>
        <p:nvSpPr>
          <p:cNvPr id="29" name="TextBox 8"/>
          <p:cNvSpPr txBox="1">
            <a:spLocks noChangeArrowheads="1"/>
          </p:cNvSpPr>
          <p:nvPr/>
        </p:nvSpPr>
        <p:spPr bwMode="auto">
          <a:xfrm>
            <a:off x="3236006" y="3556268"/>
            <a:ext cx="1228476" cy="2999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349" b="1" dirty="0">
                <a:solidFill>
                  <a:schemeClr val="bg1"/>
                </a:solidFill>
                <a:latin typeface="微软雅黑" panose="020B0503020204020204" pitchFamily="34" charset="-122"/>
                <a:ea typeface="微软雅黑" panose="020B0503020204020204" pitchFamily="34" charset="-122"/>
              </a:rPr>
              <a:t>诊断分析改进</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30" name="右箭头 29"/>
          <p:cNvSpPr/>
          <p:nvPr/>
        </p:nvSpPr>
        <p:spPr bwMode="auto">
          <a:xfrm rot="5400000">
            <a:off x="3734042" y="3888425"/>
            <a:ext cx="177236" cy="2690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49">
              <a:solidFill>
                <a:srgbClr val="FFFFFF"/>
              </a:solidFill>
            </a:endParaRPr>
          </a:p>
        </p:txBody>
      </p:sp>
      <p:sp>
        <p:nvSpPr>
          <p:cNvPr id="31" name="圆角矩形 30"/>
          <p:cNvSpPr/>
          <p:nvPr/>
        </p:nvSpPr>
        <p:spPr bwMode="auto">
          <a:xfrm>
            <a:off x="3225519" y="4183120"/>
            <a:ext cx="1216502" cy="444229"/>
          </a:xfrm>
          <a:prstGeom prst="roundRect">
            <a:avLst>
              <a:gd name="adj" fmla="val 24503"/>
            </a:avLst>
          </a:prstGeom>
          <a:solidFill>
            <a:srgbClr val="ED9513"/>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zh-CN" altLang="en-US" sz="1349" b="1" dirty="0">
                <a:solidFill>
                  <a:srgbClr val="FFFFFF"/>
                </a:solidFill>
                <a:latin typeface="微软雅黑" panose="020B0503020204020204" pitchFamily="34" charset="-122"/>
                <a:ea typeface="微软雅黑" panose="020B0503020204020204" pitchFamily="34" charset="-122"/>
              </a:rPr>
              <a:t>报表与报告</a:t>
            </a:r>
            <a:endParaRPr lang="en-US" altLang="zh-CN" sz="1349" b="1" dirty="0">
              <a:solidFill>
                <a:srgbClr val="FFFFFF"/>
              </a:solidFill>
              <a:latin typeface="微软雅黑" panose="020B0503020204020204" pitchFamily="34" charset="-122"/>
              <a:ea typeface="微软雅黑" panose="020B0503020204020204" pitchFamily="34" charset="-122"/>
            </a:endParaRPr>
          </a:p>
          <a:p>
            <a:pPr algn="ctr">
              <a:defRPr/>
            </a:pPr>
            <a:r>
              <a:rPr lang="zh-CN" altLang="en-US" sz="1349" b="1" dirty="0">
                <a:solidFill>
                  <a:srgbClr val="FFFFFF"/>
                </a:solidFill>
                <a:latin typeface="微软雅黑" panose="020B0503020204020204" pitchFamily="34" charset="-122"/>
                <a:ea typeface="微软雅黑" panose="020B0503020204020204" pitchFamily="34" charset="-122"/>
              </a:rPr>
              <a:t>（质量记录）</a:t>
            </a:r>
          </a:p>
        </p:txBody>
      </p:sp>
      <p:sp>
        <p:nvSpPr>
          <p:cNvPr id="32" name="文本框 31"/>
          <p:cNvSpPr txBox="1"/>
          <p:nvPr/>
        </p:nvSpPr>
        <p:spPr>
          <a:xfrm>
            <a:off x="3948805" y="3907542"/>
            <a:ext cx="552360" cy="299954"/>
          </a:xfrm>
          <a:prstGeom prst="rect">
            <a:avLst/>
          </a:prstGeom>
          <a:noFill/>
        </p:spPr>
        <p:txBody>
          <a:bodyPr wrap="square" rtlCol="0">
            <a:spAutoFit/>
          </a:bodyPr>
          <a:lstStyle/>
          <a:p>
            <a:r>
              <a:rPr lang="zh-CN" altLang="en-US" sz="1349" b="1" dirty="0">
                <a:solidFill>
                  <a:srgbClr val="0070C0"/>
                </a:solidFill>
                <a:latin typeface="微软雅黑" panose="020B0503020204020204" pitchFamily="34" charset="-122"/>
                <a:ea typeface="微软雅黑" panose="020B0503020204020204" pitchFamily="34" charset="-122"/>
              </a:rPr>
              <a:t>反映</a:t>
            </a:r>
          </a:p>
        </p:txBody>
      </p:sp>
      <p:cxnSp>
        <p:nvCxnSpPr>
          <p:cNvPr id="33" name="肘形连接符 32"/>
          <p:cNvCxnSpPr/>
          <p:nvPr/>
        </p:nvCxnSpPr>
        <p:spPr>
          <a:xfrm rot="10800000" flipV="1">
            <a:off x="4438175" y="2867024"/>
            <a:ext cx="623494" cy="811839"/>
          </a:xfrm>
          <a:prstGeom prst="bentConnector3">
            <a:avLst/>
          </a:prstGeom>
          <a:ln w="38100"/>
        </p:spPr>
        <p:style>
          <a:lnRef idx="1">
            <a:schemeClr val="accent6"/>
          </a:lnRef>
          <a:fillRef idx="0">
            <a:schemeClr val="accent6"/>
          </a:fillRef>
          <a:effectRef idx="0">
            <a:schemeClr val="accent6"/>
          </a:effectRef>
          <a:fontRef idx="minor">
            <a:schemeClr val="tx1"/>
          </a:fontRef>
        </p:style>
      </p:cxnSp>
      <p:cxnSp>
        <p:nvCxnSpPr>
          <p:cNvPr id="34" name="肘形连接符 33"/>
          <p:cNvCxnSpPr/>
          <p:nvPr/>
        </p:nvCxnSpPr>
        <p:spPr>
          <a:xfrm>
            <a:off x="4438174" y="3678862"/>
            <a:ext cx="1048454" cy="808654"/>
          </a:xfrm>
          <a:prstGeom prst="bentConnector3">
            <a:avLst>
              <a:gd name="adj1" fmla="val 30927"/>
            </a:avLst>
          </a:prstGeom>
          <a:ln w="38100"/>
        </p:spPr>
        <p:style>
          <a:lnRef idx="1">
            <a:schemeClr val="accent6"/>
          </a:lnRef>
          <a:fillRef idx="0">
            <a:schemeClr val="accent6"/>
          </a:fillRef>
          <a:effectRef idx="0">
            <a:schemeClr val="accent6"/>
          </a:effectRef>
          <a:fontRef idx="minor">
            <a:schemeClr val="tx1"/>
          </a:fontRef>
        </p:style>
      </p:cxnSp>
      <p:sp>
        <p:nvSpPr>
          <p:cNvPr id="35" name="矩形 34"/>
          <p:cNvSpPr/>
          <p:nvPr/>
        </p:nvSpPr>
        <p:spPr>
          <a:xfrm>
            <a:off x="5061511" y="2709835"/>
            <a:ext cx="1151386"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a:latin typeface="微软雅黑" panose="020B0503020204020204" pitchFamily="34" charset="-122"/>
                <a:ea typeface="微软雅黑" panose="020B0503020204020204" pitchFamily="34" charset="-122"/>
              </a:rPr>
              <a:t>三层级</a:t>
            </a:r>
          </a:p>
        </p:txBody>
      </p:sp>
      <p:sp>
        <p:nvSpPr>
          <p:cNvPr id="36" name="矩形 35"/>
          <p:cNvSpPr/>
          <p:nvPr/>
        </p:nvSpPr>
        <p:spPr>
          <a:xfrm>
            <a:off x="6852107" y="2172986"/>
            <a:ext cx="1584000"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smtClean="0">
                <a:latin typeface="微软雅黑" panose="020B0503020204020204" pitchFamily="34" charset="-122"/>
                <a:ea typeface="微软雅黑" panose="020B0503020204020204" pitchFamily="34" charset="-122"/>
              </a:rPr>
              <a:t>学  校</a:t>
            </a:r>
            <a:endParaRPr lang="zh-CN" altLang="en-US" sz="1349" b="1" dirty="0">
              <a:latin typeface="微软雅黑" panose="020B0503020204020204" pitchFamily="34" charset="-122"/>
              <a:ea typeface="微软雅黑" panose="020B0503020204020204" pitchFamily="34" charset="-122"/>
            </a:endParaRPr>
          </a:p>
        </p:txBody>
      </p:sp>
      <p:sp>
        <p:nvSpPr>
          <p:cNvPr id="37" name="矩形 36"/>
          <p:cNvSpPr/>
          <p:nvPr/>
        </p:nvSpPr>
        <p:spPr>
          <a:xfrm>
            <a:off x="4958862" y="4298742"/>
            <a:ext cx="1418491"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a:latin typeface="微软雅黑" panose="020B0503020204020204" pitchFamily="34" charset="-122"/>
                <a:ea typeface="微软雅黑" panose="020B0503020204020204" pitchFamily="34" charset="-122"/>
              </a:rPr>
              <a:t>四</a:t>
            </a:r>
            <a:r>
              <a:rPr lang="zh-CN" altLang="en-US" sz="1349" b="1" dirty="0" smtClean="0">
                <a:latin typeface="微软雅黑" panose="020B0503020204020204" pitchFamily="34" charset="-122"/>
                <a:ea typeface="微软雅黑" panose="020B0503020204020204" pitchFamily="34" charset="-122"/>
              </a:rPr>
              <a:t>步骤（</a:t>
            </a:r>
            <a:r>
              <a:rPr lang="en-US" altLang="zh-CN" sz="1349" b="1" dirty="0" smtClean="0">
                <a:latin typeface="微软雅黑" panose="020B0503020204020204" pitchFamily="34" charset="-122"/>
                <a:ea typeface="微软雅黑" panose="020B0503020204020204" pitchFamily="34" charset="-122"/>
              </a:rPr>
              <a:t>C</a:t>
            </a:r>
            <a:r>
              <a:rPr lang="zh-CN" altLang="en-US" sz="1349" b="1" dirty="0" smtClean="0">
                <a:latin typeface="微软雅黑" panose="020B0503020204020204" pitchFamily="34" charset="-122"/>
                <a:ea typeface="微软雅黑" panose="020B0503020204020204" pitchFamily="34" charset="-122"/>
              </a:rPr>
              <a:t>类）</a:t>
            </a:r>
            <a:endParaRPr lang="zh-CN" altLang="en-US" sz="1349" b="1" dirty="0">
              <a:latin typeface="微软雅黑" panose="020B0503020204020204" pitchFamily="34" charset="-122"/>
              <a:ea typeface="微软雅黑" panose="020B0503020204020204" pitchFamily="34" charset="-122"/>
            </a:endParaRPr>
          </a:p>
        </p:txBody>
      </p:sp>
      <p:cxnSp>
        <p:nvCxnSpPr>
          <p:cNvPr id="38" name="AutoShape 71"/>
          <p:cNvCxnSpPr>
            <a:cxnSpLocks noChangeShapeType="1"/>
            <a:stCxn id="35" idx="3"/>
          </p:cNvCxnSpPr>
          <p:nvPr/>
        </p:nvCxnSpPr>
        <p:spPr bwMode="auto">
          <a:xfrm flipV="1">
            <a:off x="6212897" y="2339355"/>
            <a:ext cx="319720" cy="527668"/>
          </a:xfrm>
          <a:prstGeom prst="bentConnector2">
            <a:avLst/>
          </a:prstGeom>
          <a:noFill/>
          <a:ln w="31750">
            <a:solidFill>
              <a:schemeClr val="tx1"/>
            </a:solidFill>
            <a:miter lim="800000"/>
            <a:headEn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9" name="Line 73"/>
          <p:cNvSpPr>
            <a:spLocks noChangeShapeType="1"/>
          </p:cNvSpPr>
          <p:nvPr/>
        </p:nvSpPr>
        <p:spPr bwMode="auto">
          <a:xfrm>
            <a:off x="6514056" y="2867019"/>
            <a:ext cx="338050" cy="0"/>
          </a:xfrm>
          <a:prstGeom prst="line">
            <a:avLst/>
          </a:prstGeom>
          <a:noFill/>
          <a:ln w="31750">
            <a:solidFill>
              <a:schemeClr val="tx1"/>
            </a:solidFill>
            <a:round/>
            <a:headEn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sz="1349"/>
          </a:p>
        </p:txBody>
      </p:sp>
      <p:cxnSp>
        <p:nvCxnSpPr>
          <p:cNvPr id="40" name="肘形连接符 39"/>
          <p:cNvCxnSpPr/>
          <p:nvPr/>
        </p:nvCxnSpPr>
        <p:spPr>
          <a:xfrm>
            <a:off x="6206835" y="2867018"/>
            <a:ext cx="667304" cy="541152"/>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6852107" y="2691158"/>
            <a:ext cx="1584000"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a:latin typeface="微软雅黑" panose="020B0503020204020204" pitchFamily="34" charset="-122"/>
                <a:ea typeface="微软雅黑" panose="020B0503020204020204" pitchFamily="34" charset="-122"/>
              </a:rPr>
              <a:t>二级学院（部门）</a:t>
            </a:r>
          </a:p>
        </p:txBody>
      </p:sp>
      <p:sp>
        <p:nvSpPr>
          <p:cNvPr id="42" name="矩形 41"/>
          <p:cNvSpPr/>
          <p:nvPr/>
        </p:nvSpPr>
        <p:spPr>
          <a:xfrm>
            <a:off x="6852107" y="3250985"/>
            <a:ext cx="1584000"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a:latin typeface="微软雅黑" panose="020B0503020204020204" pitchFamily="34" charset="-122"/>
                <a:ea typeface="微软雅黑" panose="020B0503020204020204" pitchFamily="34" charset="-122"/>
              </a:rPr>
              <a:t>教研室（科室）</a:t>
            </a:r>
          </a:p>
        </p:txBody>
      </p:sp>
      <p:cxnSp>
        <p:nvCxnSpPr>
          <p:cNvPr id="43" name="AutoShape 71"/>
          <p:cNvCxnSpPr>
            <a:cxnSpLocks noChangeShapeType="1"/>
          </p:cNvCxnSpPr>
          <p:nvPr/>
        </p:nvCxnSpPr>
        <p:spPr bwMode="auto">
          <a:xfrm flipV="1">
            <a:off x="6229744" y="3908405"/>
            <a:ext cx="677774" cy="536849"/>
          </a:xfrm>
          <a:prstGeom prst="bentConnector3">
            <a:avLst>
              <a:gd name="adj1" fmla="val 50000"/>
            </a:avLst>
          </a:prstGeom>
          <a:noFill/>
          <a:ln w="31750">
            <a:solidFill>
              <a:schemeClr val="tx1"/>
            </a:solidFill>
            <a:miter lim="800000"/>
            <a:headEn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4" name="Line 73"/>
          <p:cNvSpPr>
            <a:spLocks noChangeShapeType="1"/>
          </p:cNvSpPr>
          <p:nvPr/>
        </p:nvSpPr>
        <p:spPr bwMode="auto">
          <a:xfrm>
            <a:off x="6568630" y="4298739"/>
            <a:ext cx="338050" cy="0"/>
          </a:xfrm>
          <a:prstGeom prst="line">
            <a:avLst/>
          </a:prstGeom>
          <a:noFill/>
          <a:ln w="31750">
            <a:solidFill>
              <a:schemeClr val="tx1"/>
            </a:solidFill>
            <a:round/>
            <a:headEn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sz="1349"/>
          </a:p>
        </p:txBody>
      </p:sp>
      <p:cxnSp>
        <p:nvCxnSpPr>
          <p:cNvPr id="45" name="肘形连接符 44"/>
          <p:cNvCxnSpPr/>
          <p:nvPr/>
        </p:nvCxnSpPr>
        <p:spPr>
          <a:xfrm>
            <a:off x="6231477" y="4451325"/>
            <a:ext cx="685556" cy="558199"/>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Line 73"/>
          <p:cNvSpPr>
            <a:spLocks noChangeShapeType="1"/>
          </p:cNvSpPr>
          <p:nvPr/>
        </p:nvSpPr>
        <p:spPr bwMode="auto">
          <a:xfrm>
            <a:off x="6568630" y="4681580"/>
            <a:ext cx="338050" cy="0"/>
          </a:xfrm>
          <a:prstGeom prst="line">
            <a:avLst/>
          </a:prstGeom>
          <a:noFill/>
          <a:ln w="31750">
            <a:solidFill>
              <a:schemeClr val="tx1"/>
            </a:solidFill>
            <a:round/>
            <a:headEn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sz="1349"/>
          </a:p>
        </p:txBody>
      </p:sp>
      <p:sp>
        <p:nvSpPr>
          <p:cNvPr id="47" name="矩形 46"/>
          <p:cNvSpPr/>
          <p:nvPr/>
        </p:nvSpPr>
        <p:spPr>
          <a:xfrm>
            <a:off x="6852107" y="3745151"/>
            <a:ext cx="1151386"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smtClean="0">
                <a:latin typeface="微软雅黑" panose="020B0503020204020204" pitchFamily="34" charset="-122"/>
                <a:ea typeface="微软雅黑" panose="020B0503020204020204" pitchFamily="34" charset="-122"/>
              </a:rPr>
              <a:t>自立目标</a:t>
            </a:r>
            <a:endParaRPr lang="zh-CN" altLang="en-US" sz="1349" b="1" dirty="0">
              <a:latin typeface="微软雅黑" panose="020B0503020204020204" pitchFamily="34" charset="-122"/>
              <a:ea typeface="微软雅黑" panose="020B0503020204020204" pitchFamily="34" charset="-122"/>
            </a:endParaRPr>
          </a:p>
        </p:txBody>
      </p:sp>
      <p:sp>
        <p:nvSpPr>
          <p:cNvPr id="48" name="矩形 47"/>
          <p:cNvSpPr/>
          <p:nvPr/>
        </p:nvSpPr>
        <p:spPr>
          <a:xfrm>
            <a:off x="6852107" y="4126954"/>
            <a:ext cx="1151386"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smtClean="0">
                <a:latin typeface="微软雅黑" panose="020B0503020204020204" pitchFamily="34" charset="-122"/>
                <a:ea typeface="微软雅黑" panose="020B0503020204020204" pitchFamily="34" charset="-122"/>
              </a:rPr>
              <a:t>自定标准</a:t>
            </a:r>
            <a:endParaRPr lang="zh-CN" altLang="en-US" sz="1349" b="1" dirty="0">
              <a:latin typeface="微软雅黑" panose="020B0503020204020204" pitchFamily="34" charset="-122"/>
              <a:ea typeface="微软雅黑" panose="020B0503020204020204" pitchFamily="34" charset="-122"/>
            </a:endParaRPr>
          </a:p>
        </p:txBody>
      </p:sp>
      <p:sp>
        <p:nvSpPr>
          <p:cNvPr id="49" name="矩形 48"/>
          <p:cNvSpPr/>
          <p:nvPr/>
        </p:nvSpPr>
        <p:spPr>
          <a:xfrm>
            <a:off x="6852107" y="4510327"/>
            <a:ext cx="1151386"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smtClean="0">
                <a:latin typeface="微软雅黑" panose="020B0503020204020204" pitchFamily="34" charset="-122"/>
                <a:ea typeface="微软雅黑" panose="020B0503020204020204" pitchFamily="34" charset="-122"/>
              </a:rPr>
              <a:t>自主实施</a:t>
            </a:r>
            <a:endParaRPr lang="zh-CN" altLang="en-US" sz="1349" b="1" dirty="0">
              <a:latin typeface="微软雅黑" panose="020B0503020204020204" pitchFamily="34" charset="-122"/>
              <a:ea typeface="微软雅黑" panose="020B0503020204020204" pitchFamily="34" charset="-122"/>
            </a:endParaRPr>
          </a:p>
        </p:txBody>
      </p:sp>
      <p:sp>
        <p:nvSpPr>
          <p:cNvPr id="50" name="矩形 49"/>
          <p:cNvSpPr/>
          <p:nvPr/>
        </p:nvSpPr>
        <p:spPr>
          <a:xfrm>
            <a:off x="6852107" y="4879784"/>
            <a:ext cx="1151386" cy="314372"/>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349" b="1" dirty="0" smtClean="0">
                <a:latin typeface="微软雅黑" panose="020B0503020204020204" pitchFamily="34" charset="-122"/>
                <a:ea typeface="微软雅黑" panose="020B0503020204020204" pitchFamily="34" charset="-122"/>
              </a:rPr>
              <a:t>自我诊改</a:t>
            </a:r>
            <a:endParaRPr lang="zh-CN" altLang="en-US" sz="1349" b="1" dirty="0">
              <a:latin typeface="微软雅黑" panose="020B0503020204020204" pitchFamily="34" charset="-122"/>
              <a:ea typeface="微软雅黑" panose="020B0503020204020204" pitchFamily="34" charset="-122"/>
            </a:endParaRPr>
          </a:p>
        </p:txBody>
      </p:sp>
      <p:sp>
        <p:nvSpPr>
          <p:cNvPr id="51" name="文本框 50"/>
          <p:cNvSpPr txBox="1"/>
          <p:nvPr/>
        </p:nvSpPr>
        <p:spPr>
          <a:xfrm>
            <a:off x="3108759" y="4768289"/>
            <a:ext cx="1590241" cy="403765"/>
          </a:xfrm>
          <a:prstGeom prst="rect">
            <a:avLst/>
          </a:prstGeom>
          <a:noFill/>
        </p:spPr>
        <p:txBody>
          <a:bodyPr wrap="square" rtlCol="0">
            <a:spAutoFit/>
          </a:bodyPr>
          <a:lstStyle/>
          <a:p>
            <a:pPr>
              <a:lnSpc>
                <a:spcPct val="150000"/>
              </a:lnSpc>
            </a:pPr>
            <a:r>
              <a:rPr lang="zh-CN" altLang="en-US" sz="1349" b="1" dirty="0">
                <a:solidFill>
                  <a:srgbClr val="0070C0"/>
                </a:solidFill>
                <a:latin typeface="微软雅黑" panose="020B0503020204020204" pitchFamily="34" charset="-122"/>
                <a:ea typeface="微软雅黑" panose="020B0503020204020204" pitchFamily="34" charset="-122"/>
              </a:rPr>
              <a:t>依 托 平 台 诊 断</a:t>
            </a:r>
          </a:p>
        </p:txBody>
      </p:sp>
      <p:sp>
        <p:nvSpPr>
          <p:cNvPr id="52" name="文本框 51"/>
          <p:cNvSpPr txBox="1"/>
          <p:nvPr/>
        </p:nvSpPr>
        <p:spPr>
          <a:xfrm>
            <a:off x="355707" y="4764316"/>
            <a:ext cx="1741328" cy="403765"/>
          </a:xfrm>
          <a:prstGeom prst="rect">
            <a:avLst/>
          </a:prstGeom>
          <a:noFill/>
        </p:spPr>
        <p:txBody>
          <a:bodyPr wrap="square" rtlCol="0">
            <a:spAutoFit/>
          </a:bodyPr>
          <a:lstStyle/>
          <a:p>
            <a:pPr>
              <a:lnSpc>
                <a:spcPct val="150000"/>
              </a:lnSpc>
            </a:pPr>
            <a:r>
              <a:rPr lang="zh-CN" altLang="en-US" sz="1349" b="1" dirty="0">
                <a:solidFill>
                  <a:srgbClr val="0070C0"/>
                </a:solidFill>
                <a:latin typeface="微软雅黑" panose="020B0503020204020204" pitchFamily="34" charset="-122"/>
                <a:ea typeface="微软雅黑" panose="020B0503020204020204" pitchFamily="34" charset="-122"/>
              </a:rPr>
              <a:t>工 作 实 施 流 程</a:t>
            </a:r>
          </a:p>
        </p:txBody>
      </p:sp>
      <p:cxnSp>
        <p:nvCxnSpPr>
          <p:cNvPr id="53" name="肘形连接符 52"/>
          <p:cNvCxnSpPr>
            <a:stCxn id="8" idx="3"/>
          </p:cNvCxnSpPr>
          <p:nvPr/>
        </p:nvCxnSpPr>
        <p:spPr>
          <a:xfrm flipV="1">
            <a:off x="2081716" y="2995318"/>
            <a:ext cx="1027045" cy="756083"/>
          </a:xfrm>
          <a:prstGeom prst="bentConnector3">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6"/>
          <p:cNvSpPr txBox="1"/>
          <p:nvPr/>
        </p:nvSpPr>
        <p:spPr>
          <a:xfrm>
            <a:off x="744989" y="929282"/>
            <a:ext cx="6256650"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一）学校层面</a:t>
            </a:r>
            <a:r>
              <a:rPr lang="zh-CN" altLang="en-US" sz="2000" dirty="0" smtClean="0"/>
              <a:t>，按</a:t>
            </a:r>
            <a:r>
              <a:rPr lang="zh-CN" altLang="en-US" sz="2000" dirty="0"/>
              <a:t>纵向</a:t>
            </a:r>
            <a:r>
              <a:rPr lang="en-US" altLang="zh-CN" sz="2000" dirty="0"/>
              <a:t>5</a:t>
            </a:r>
            <a:r>
              <a:rPr lang="zh-CN" altLang="en-US" sz="2000" dirty="0"/>
              <a:t>个系统开展考核性</a:t>
            </a:r>
            <a:r>
              <a:rPr lang="zh-CN" altLang="en-US" sz="2000" dirty="0" smtClean="0"/>
              <a:t>诊断</a:t>
            </a:r>
            <a:endParaRPr lang="en-US" altLang="zh-CN" sz="2000" dirty="0"/>
          </a:p>
        </p:txBody>
      </p:sp>
      <p:sp>
        <p:nvSpPr>
          <p:cNvPr id="54" name="Line 73"/>
          <p:cNvSpPr>
            <a:spLocks noChangeShapeType="1"/>
          </p:cNvSpPr>
          <p:nvPr/>
        </p:nvSpPr>
        <p:spPr bwMode="auto">
          <a:xfrm>
            <a:off x="6510972" y="2309866"/>
            <a:ext cx="396607" cy="3676"/>
          </a:xfrm>
          <a:prstGeom prst="line">
            <a:avLst/>
          </a:prstGeom>
          <a:noFill/>
          <a:ln w="31750">
            <a:solidFill>
              <a:schemeClr val="tx1"/>
            </a:solidFill>
            <a:round/>
            <a:headEn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sz="1349"/>
          </a:p>
        </p:txBody>
      </p:sp>
      <p:sp>
        <p:nvSpPr>
          <p:cNvPr id="58" name="标题 1"/>
          <p:cNvSpPr>
            <a:spLocks noGrp="1"/>
          </p:cNvSpPr>
          <p:nvPr>
            <p:ph type="title"/>
          </p:nvPr>
        </p:nvSpPr>
        <p:spPr>
          <a:xfrm>
            <a:off x="744989" y="89513"/>
            <a:ext cx="4430772" cy="671190"/>
          </a:xfrm>
        </p:spPr>
        <p:txBody>
          <a:bodyPr/>
          <a:lstStyle/>
          <a:p>
            <a:r>
              <a:rPr lang="zh-CN" altLang="en-US" dirty="0" smtClean="0"/>
              <a:t>五、诊改运行</a:t>
            </a:r>
            <a:endParaRPr lang="zh-CN" altLang="en-US" dirty="0"/>
          </a:p>
        </p:txBody>
      </p:sp>
    </p:spTree>
    <p:extLst>
      <p:ext uri="{BB962C8B-B14F-4D97-AF65-F5344CB8AC3E}">
        <p14:creationId xmlns:p14="http://schemas.microsoft.com/office/powerpoint/2010/main" xmlns="" val="41892640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1" grpId="0" animBg="1"/>
      <p:bldP spid="42" grpId="0" animBg="1"/>
      <p:bldP spid="47" grpId="0" animBg="1"/>
      <p:bldP spid="48" grpId="0" animBg="1"/>
      <p:bldP spid="49" grpId="0" animBg="1"/>
      <p:bldP spid="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五、诊改运行</a:t>
            </a:r>
            <a:endParaRPr lang="zh-CN" altLang="en-US" dirty="0"/>
          </a:p>
        </p:txBody>
      </p:sp>
      <p:sp>
        <p:nvSpPr>
          <p:cNvPr id="3" name="Rectangle 2"/>
          <p:cNvSpPr txBox="1">
            <a:spLocks noChangeArrowheads="1"/>
          </p:cNvSpPr>
          <p:nvPr/>
        </p:nvSpPr>
        <p:spPr>
          <a:xfrm>
            <a:off x="644164" y="1038997"/>
            <a:ext cx="7157505" cy="289643"/>
          </a:xfrm>
          <a:prstGeom prst="rect">
            <a:avLst/>
          </a:prstGeom>
        </p:spPr>
        <p:txBody>
          <a:bodyPr vert="horz" lIns="68533" tIns="34266" rIns="68533" bIns="34266"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pPr marL="285750" indent="-285750">
              <a:buFont typeface="Arial"/>
              <a:buChar char="•"/>
            </a:pPr>
            <a:r>
              <a:rPr lang="zh-CN" altLang="en-US" sz="1800" dirty="0" smtClean="0">
                <a:solidFill>
                  <a:schemeClr val="accent1">
                    <a:lumMod val="75000"/>
                  </a:schemeClr>
                </a:solidFill>
              </a:rPr>
              <a:t>建立大数据的后勤服务分析机制，</a:t>
            </a:r>
            <a:r>
              <a:rPr lang="zh-CN" altLang="en-US" sz="1800" dirty="0">
                <a:solidFill>
                  <a:schemeClr val="accent1">
                    <a:lumMod val="75000"/>
                  </a:schemeClr>
                </a:solidFill>
              </a:rPr>
              <a:t>营造良好</a:t>
            </a:r>
            <a:r>
              <a:rPr lang="zh-CN" altLang="en-US" sz="1800" dirty="0" smtClean="0">
                <a:solidFill>
                  <a:schemeClr val="accent1">
                    <a:lumMod val="75000"/>
                  </a:schemeClr>
                </a:solidFill>
              </a:rPr>
              <a:t>的学习生活</a:t>
            </a:r>
            <a:r>
              <a:rPr lang="zh-CN" altLang="en-US" sz="1800" dirty="0">
                <a:solidFill>
                  <a:schemeClr val="accent1">
                    <a:lumMod val="75000"/>
                  </a:schemeClr>
                </a:solidFill>
              </a:rPr>
              <a:t>环境</a:t>
            </a:r>
          </a:p>
        </p:txBody>
      </p:sp>
      <p:sp>
        <p:nvSpPr>
          <p:cNvPr id="17" name="矩形 6"/>
          <p:cNvSpPr>
            <a:spLocks noChangeArrowheads="1"/>
          </p:cNvSpPr>
          <p:nvPr/>
        </p:nvSpPr>
        <p:spPr bwMode="auto">
          <a:xfrm flipV="1">
            <a:off x="1" y="3312898"/>
            <a:ext cx="4183316" cy="157666"/>
          </a:xfrm>
          <a:prstGeom prst="rect">
            <a:avLst/>
          </a:prstGeom>
          <a:solidFill>
            <a:schemeClr val="tx1">
              <a:lumMod val="65000"/>
              <a:lumOff val="35000"/>
              <a:alpha val="39999"/>
            </a:schemeClr>
          </a:solidFill>
          <a:ln>
            <a:noFill/>
          </a:ln>
          <a:extLst/>
        </p:spPr>
        <p:txBody>
          <a:bodyPr lIns="51408" tIns="25704" rIns="51408" bIns="25704"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 name="组合 8"/>
          <p:cNvGrpSpPr>
            <a:grpSpLocks/>
          </p:cNvGrpSpPr>
          <p:nvPr/>
        </p:nvGrpSpPr>
        <p:grpSpPr bwMode="auto">
          <a:xfrm flipV="1">
            <a:off x="3541273" y="3307552"/>
            <a:ext cx="1301948" cy="1084212"/>
            <a:chOff x="0" y="0"/>
            <a:chExt cx="1970470" cy="1970470"/>
          </a:xfrm>
        </p:grpSpPr>
        <p:sp>
          <p:nvSpPr>
            <p:cNvPr id="19" name="任意多边形 9"/>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sz="1300">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10"/>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137C6A"/>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sz="1300">
                <a:latin typeface="Arial" panose="020B0604020202020204" pitchFamily="34" charset="0"/>
                <a:ea typeface="微软雅黑" panose="020B0503020204020204" pitchFamily="34" charset="-122"/>
                <a:sym typeface="Arial" panose="020B0604020202020204" pitchFamily="34" charset="0"/>
              </a:endParaRPr>
            </a:p>
          </p:txBody>
        </p:sp>
      </p:grpSp>
      <p:sp>
        <p:nvSpPr>
          <p:cNvPr id="21" name="矩形 11"/>
          <p:cNvSpPr>
            <a:spLocks noChangeArrowheads="1"/>
          </p:cNvSpPr>
          <p:nvPr/>
        </p:nvSpPr>
        <p:spPr bwMode="auto">
          <a:xfrm flipV="1">
            <a:off x="5565462" y="3337565"/>
            <a:ext cx="3580920" cy="154667"/>
          </a:xfrm>
          <a:prstGeom prst="rect">
            <a:avLst/>
          </a:prstGeom>
          <a:solidFill>
            <a:schemeClr val="tx1">
              <a:lumMod val="65000"/>
              <a:lumOff val="35000"/>
              <a:alpha val="39999"/>
            </a:schemeClr>
          </a:solidFill>
          <a:ln>
            <a:noFill/>
          </a:ln>
          <a:extLst/>
        </p:spPr>
        <p:txBody>
          <a:bodyPr lIns="51408" tIns="25704" rIns="51408" bIns="25704"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13"/>
          <p:cNvGrpSpPr>
            <a:grpSpLocks/>
          </p:cNvGrpSpPr>
          <p:nvPr/>
        </p:nvGrpSpPr>
        <p:grpSpPr bwMode="auto">
          <a:xfrm flipV="1">
            <a:off x="4951233" y="3330643"/>
            <a:ext cx="1301056" cy="1084212"/>
            <a:chOff x="0" y="0"/>
            <a:chExt cx="1970470" cy="1970470"/>
          </a:xfrm>
        </p:grpSpPr>
        <p:sp>
          <p:nvSpPr>
            <p:cNvPr id="23" name="任意多边形 1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sz="1300">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1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317FB7"/>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sz="1300">
                <a:latin typeface="Arial" panose="020B0604020202020204" pitchFamily="34" charset="0"/>
                <a:ea typeface="微软雅黑" panose="020B0503020204020204" pitchFamily="34" charset="-122"/>
                <a:sym typeface="Arial" panose="020B0604020202020204" pitchFamily="34" charset="0"/>
              </a:endParaRPr>
            </a:p>
          </p:txBody>
        </p:sp>
      </p:grpSp>
      <p:sp>
        <p:nvSpPr>
          <p:cNvPr id="25" name="矩形 24"/>
          <p:cNvSpPr>
            <a:spLocks noChangeArrowheads="1"/>
          </p:cNvSpPr>
          <p:nvPr/>
        </p:nvSpPr>
        <p:spPr bwMode="auto">
          <a:xfrm>
            <a:off x="5" y="3101190"/>
            <a:ext cx="5723441" cy="157500"/>
          </a:xfrm>
          <a:prstGeom prst="rect">
            <a:avLst/>
          </a:prstGeom>
          <a:solidFill>
            <a:schemeClr val="tx1">
              <a:lumMod val="65000"/>
              <a:lumOff val="35000"/>
              <a:alpha val="39999"/>
            </a:schemeClr>
          </a:solidFill>
          <a:ln>
            <a:noFill/>
          </a:ln>
          <a:extLst/>
        </p:spPr>
        <p:txBody>
          <a:bodyPr lIns="51408" tIns="25704" rIns="51408" bIns="25704"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3"/>
          <p:cNvGrpSpPr>
            <a:grpSpLocks/>
          </p:cNvGrpSpPr>
          <p:nvPr/>
        </p:nvGrpSpPr>
        <p:grpSpPr bwMode="auto">
          <a:xfrm>
            <a:off x="5158395" y="2171290"/>
            <a:ext cx="1301056" cy="1084957"/>
            <a:chOff x="0" y="0"/>
            <a:chExt cx="1970470" cy="1970470"/>
          </a:xfrm>
        </p:grpSpPr>
        <p:sp>
          <p:nvSpPr>
            <p:cNvPr id="27" name="任意多边形 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sz="1300">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F5375E"/>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sz="13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15"/>
          <p:cNvGrpSpPr/>
          <p:nvPr/>
        </p:nvGrpSpPr>
        <p:grpSpPr>
          <a:xfrm>
            <a:off x="5358045" y="2326933"/>
            <a:ext cx="933008" cy="777509"/>
            <a:chOff x="4481014" y="1320593"/>
            <a:chExt cx="1244010" cy="1244013"/>
          </a:xfrm>
        </p:grpSpPr>
        <p:grpSp>
          <p:nvGrpSpPr>
            <p:cNvPr id="8" name="组合 16"/>
            <p:cNvGrpSpPr/>
            <p:nvPr/>
          </p:nvGrpSpPr>
          <p:grpSpPr>
            <a:xfrm>
              <a:off x="4481014" y="1320593"/>
              <a:ext cx="1244010" cy="1244013"/>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1" name="文本框 3"/>
            <p:cNvSpPr>
              <a:spLocks noChangeArrowheads="1"/>
            </p:cNvSpPr>
            <p:nvPr/>
          </p:nvSpPr>
          <p:spPr bwMode="auto">
            <a:xfrm>
              <a:off x="4709178" y="1631701"/>
              <a:ext cx="709054" cy="760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spcBef>
                  <a:spcPct val="0"/>
                </a:spcBef>
                <a:buFont typeface="Arial" pitchFamily="34" charset="0"/>
                <a:buNone/>
              </a:pPr>
              <a:r>
                <a:rPr lang="en-US" altLang="zh-CN" sz="3000" dirty="0">
                  <a:solidFill>
                    <a:srgbClr val="F5375E"/>
                  </a:solidFill>
                  <a:latin typeface="Arial" panose="020B0604020202020204" pitchFamily="34" charset="0"/>
                  <a:ea typeface="微软雅黑" panose="020B0503020204020204" pitchFamily="34" charset="-122"/>
                  <a:sym typeface="Arial" panose="020B0604020202020204" pitchFamily="34" charset="0"/>
                </a:rPr>
                <a:t>01</a:t>
              </a:r>
              <a:endParaRPr lang="zh-CN" altLang="en-US" sz="3300" dirty="0">
                <a:solidFill>
                  <a:srgbClr val="F5375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20"/>
          <p:cNvGrpSpPr/>
          <p:nvPr/>
        </p:nvGrpSpPr>
        <p:grpSpPr>
          <a:xfrm>
            <a:off x="3716812" y="3455175"/>
            <a:ext cx="933008" cy="777509"/>
            <a:chOff x="2824855" y="3294915"/>
            <a:chExt cx="1244010" cy="1244013"/>
          </a:xfrm>
        </p:grpSpPr>
        <p:grpSp>
          <p:nvGrpSpPr>
            <p:cNvPr id="10" name="组合 21"/>
            <p:cNvGrpSpPr/>
            <p:nvPr/>
          </p:nvGrpSpPr>
          <p:grpSpPr>
            <a:xfrm>
              <a:off x="2824855" y="3294915"/>
              <a:ext cx="1244010" cy="1244013"/>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p:cNvSpPr/>
              <p:nvPr/>
            </p:nvSpPr>
            <p:spPr>
              <a:xfrm>
                <a:off x="392107" y="760407"/>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03A9F3"/>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文本框 16"/>
            <p:cNvSpPr>
              <a:spLocks noChangeArrowheads="1"/>
            </p:cNvSpPr>
            <p:nvPr/>
          </p:nvSpPr>
          <p:spPr bwMode="auto">
            <a:xfrm>
              <a:off x="3080718" y="3641983"/>
              <a:ext cx="709054" cy="760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spcBef>
                  <a:spcPct val="0"/>
                </a:spcBef>
                <a:buFont typeface="Arial" pitchFamily="34" charset="0"/>
                <a:buNone/>
              </a:pPr>
              <a:r>
                <a:rPr lang="en-US" altLang="zh-CN" sz="3000" dirty="0">
                  <a:solidFill>
                    <a:srgbClr val="137C6A"/>
                  </a:solidFill>
                  <a:latin typeface="Arial" panose="020B0604020202020204" pitchFamily="34" charset="0"/>
                  <a:ea typeface="微软雅黑" panose="020B0503020204020204" pitchFamily="34" charset="-122"/>
                  <a:sym typeface="Arial" panose="020B0604020202020204" pitchFamily="34" charset="0"/>
                </a:rPr>
                <a:t>02</a:t>
              </a:r>
              <a:endParaRPr lang="zh-CN" altLang="en-US" sz="3000" dirty="0">
                <a:solidFill>
                  <a:srgbClr val="137C6A"/>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25"/>
          <p:cNvGrpSpPr/>
          <p:nvPr/>
        </p:nvGrpSpPr>
        <p:grpSpPr>
          <a:xfrm>
            <a:off x="5158116" y="3478102"/>
            <a:ext cx="933008" cy="777509"/>
            <a:chOff x="4700208" y="3294650"/>
            <a:chExt cx="1244010" cy="1244013"/>
          </a:xfrm>
        </p:grpSpPr>
        <p:grpSp>
          <p:nvGrpSpPr>
            <p:cNvPr id="12" name="组合 26"/>
            <p:cNvGrpSpPr/>
            <p:nvPr/>
          </p:nvGrpSpPr>
          <p:grpSpPr>
            <a:xfrm>
              <a:off x="4700208" y="3294650"/>
              <a:ext cx="1244010" cy="1244013"/>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椭圆 42"/>
              <p:cNvSpPr/>
              <p:nvPr/>
            </p:nvSpPr>
            <p:spPr>
              <a:xfrm>
                <a:off x="392109" y="760412"/>
                <a:ext cx="3825875" cy="382587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0067B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1" name="文本框 24"/>
            <p:cNvSpPr>
              <a:spLocks noChangeArrowheads="1"/>
            </p:cNvSpPr>
            <p:nvPr/>
          </p:nvSpPr>
          <p:spPr bwMode="auto">
            <a:xfrm>
              <a:off x="4918705" y="3603507"/>
              <a:ext cx="766112" cy="827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spcBef>
                  <a:spcPct val="0"/>
                </a:spcBef>
                <a:buFont typeface="Arial" pitchFamily="34" charset="0"/>
                <a:buNone/>
              </a:pPr>
              <a:r>
                <a:rPr lang="en-US" altLang="zh-CN" sz="3300" dirty="0">
                  <a:solidFill>
                    <a:srgbClr val="317FB7"/>
                  </a:solidFill>
                  <a:latin typeface="Arial" panose="020B0604020202020204" pitchFamily="34" charset="0"/>
                  <a:ea typeface="微软雅黑" panose="020B0503020204020204" pitchFamily="34" charset="-122"/>
                  <a:sym typeface="Arial" panose="020B0604020202020204" pitchFamily="34" charset="0"/>
                </a:rPr>
                <a:t>03</a:t>
              </a:r>
              <a:endParaRPr lang="zh-CN" altLang="en-US" sz="3300" dirty="0">
                <a:solidFill>
                  <a:srgbClr val="317FB7"/>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TextBox 59"/>
          <p:cNvSpPr>
            <a:spLocks noChangeArrowheads="1"/>
          </p:cNvSpPr>
          <p:nvPr/>
        </p:nvSpPr>
        <p:spPr bwMode="auto">
          <a:xfrm flipH="1">
            <a:off x="6344386" y="3596303"/>
            <a:ext cx="2477029" cy="679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51408" tIns="25704" rIns="51408" bIns="25704">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撰写基于大数据分析的后勤服务质量报告</a:t>
            </a:r>
          </a:p>
        </p:txBody>
      </p:sp>
      <p:sp>
        <p:nvSpPr>
          <p:cNvPr id="47" name="TextBox 59"/>
          <p:cNvSpPr>
            <a:spLocks noChangeArrowheads="1"/>
          </p:cNvSpPr>
          <p:nvPr/>
        </p:nvSpPr>
        <p:spPr bwMode="auto">
          <a:xfrm flipH="1">
            <a:off x="1180765" y="1679209"/>
            <a:ext cx="4540558" cy="1319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51408" tIns="25704" rIns="51408" bIns="25704">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每学期食堂满意度问卷调查改进机制</a:t>
            </a:r>
            <a:endParaRPr lang="en-US" altLang="zh-CN"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每学期宿舍满意度问卷调查改进机制</a:t>
            </a:r>
            <a:endParaRPr lang="en-US" altLang="zh-CN"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校舍维修制度</a:t>
            </a:r>
            <a:endParaRPr lang="en-US" altLang="zh-CN"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宿舍管理制度</a:t>
            </a:r>
          </a:p>
        </p:txBody>
      </p:sp>
      <p:sp>
        <p:nvSpPr>
          <p:cNvPr id="48" name="TextBox 59"/>
          <p:cNvSpPr>
            <a:spLocks noChangeArrowheads="1"/>
          </p:cNvSpPr>
          <p:nvPr/>
        </p:nvSpPr>
        <p:spPr bwMode="auto">
          <a:xfrm flipH="1">
            <a:off x="399245" y="3550282"/>
            <a:ext cx="3435748" cy="1319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51408" tIns="25704" rIns="51408" bIns="25704">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校园常规巡查、反馈与改进机制</a:t>
            </a:r>
            <a:endParaRPr lang="en-US" altLang="zh-CN"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学生诉求与回应机制</a:t>
            </a:r>
            <a:endParaRPr lang="en-US" altLang="zh-CN"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及时反馈实时改进机制</a:t>
            </a:r>
            <a:endParaRPr lang="en-US" altLang="zh-CN"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30000"/>
              </a:lnSpc>
              <a:spcBef>
                <a:spcPct val="0"/>
              </a:spcBef>
              <a:buFont typeface="Wingdings" panose="05000000000000000000" pitchFamily="2" charset="2"/>
              <a:buChar char="Ø"/>
            </a:pPr>
            <a:r>
              <a:rPr lang="zh-CN" altLang="en-US" sz="16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督查改善效果</a:t>
            </a:r>
          </a:p>
        </p:txBody>
      </p:sp>
    </p:spTree>
    <p:extLst>
      <p:ext uri="{BB962C8B-B14F-4D97-AF65-F5344CB8AC3E}">
        <p14:creationId xmlns:p14="http://schemas.microsoft.com/office/powerpoint/2010/main" xmlns="" val="33774808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6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100"/>
                            </p:stCondLst>
                            <p:childTnLst>
                              <p:par>
                                <p:cTn id="21" presetID="21"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800"/>
                                        <p:tgtEl>
                                          <p:spTgt spid="6"/>
                                        </p:tgtEl>
                                      </p:cBhvr>
                                    </p:animEffect>
                                  </p:childTnLst>
                                </p:cTn>
                              </p:par>
                              <p:par>
                                <p:cTn id="24" presetID="21" presetClass="entr" presetSubtype="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800"/>
                                        <p:tgtEl>
                                          <p:spTgt spid="5"/>
                                        </p:tgtEl>
                                      </p:cBhvr>
                                    </p:animEffect>
                                  </p:childTnLst>
                                </p:cTn>
                              </p:par>
                              <p:par>
                                <p:cTn id="27" presetID="21" presetClass="entr" presetSubtype="1"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800"/>
                                        <p:tgtEl>
                                          <p:spTgt spid="4"/>
                                        </p:tgtEl>
                                      </p:cBhvr>
                                    </p:animEffect>
                                  </p:childTnLst>
                                </p:cTn>
                              </p:par>
                            </p:childTnLst>
                          </p:cTn>
                        </p:par>
                        <p:par>
                          <p:cTn id="30" fill="hold">
                            <p:stCondLst>
                              <p:cond delay="1900"/>
                            </p:stCondLst>
                            <p:childTnLst>
                              <p:par>
                                <p:cTn id="31" presetID="22" presetClass="entr" presetSubtype="2"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right)">
                                      <p:cBhvr>
                                        <p:cTn id="33" dur="500"/>
                                        <p:tgtEl>
                                          <p:spTgt spid="25"/>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8" fill="hold" grpId="0" nodeType="withEffect">
                                  <p:stCondLst>
                                    <p:cond delay="80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right)">
                                      <p:cBhvr>
                                        <p:cTn id="47" dur="500"/>
                                        <p:tgtEl>
                                          <p:spTgt spid="47"/>
                                        </p:tgtEl>
                                      </p:cBhvr>
                                    </p:animEffect>
                                  </p:childTnLst>
                                </p:cTn>
                              </p:par>
                              <p:par>
                                <p:cTn id="48" presetID="22" presetClass="entr" presetSubtype="2" fill="hold" grpId="0" nodeType="withEffect">
                                  <p:stCondLst>
                                    <p:cond delay="400"/>
                                  </p:stCondLst>
                                  <p:childTnLst>
                                    <p:set>
                                      <p:cBhvr>
                                        <p:cTn id="49" dur="1" fill="hold">
                                          <p:stCondLst>
                                            <p:cond delay="0"/>
                                          </p:stCondLst>
                                        </p:cTn>
                                        <p:tgtEl>
                                          <p:spTgt spid="48"/>
                                        </p:tgtEl>
                                        <p:attrNameLst>
                                          <p:attrName>style.visibility</p:attrName>
                                        </p:attrNameLst>
                                      </p:cBhvr>
                                      <p:to>
                                        <p:strVal val="visible"/>
                                      </p:to>
                                    </p:set>
                                    <p:animEffect transition="in" filter="wipe(right)">
                                      <p:cBhvr>
                                        <p:cTn id="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5" grpId="0" animBg="1"/>
      <p:bldP spid="45" grpId="0"/>
      <p:bldP spid="47" grpId="0"/>
      <p:bldP spid="4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五、诊改运行</a:t>
            </a:r>
            <a:endParaRPr lang="zh-CN" altLang="en-US" dirty="0"/>
          </a:p>
        </p:txBody>
      </p:sp>
      <p:sp>
        <p:nvSpPr>
          <p:cNvPr id="3" name="Rectangle 2"/>
          <p:cNvSpPr txBox="1">
            <a:spLocks noChangeArrowheads="1"/>
          </p:cNvSpPr>
          <p:nvPr/>
        </p:nvSpPr>
        <p:spPr>
          <a:xfrm>
            <a:off x="722958" y="1169674"/>
            <a:ext cx="6138475"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1</a:t>
            </a:r>
            <a:r>
              <a:rPr lang="en-US" altLang="zh-CN" sz="1800" dirty="0" smtClean="0"/>
              <a:t>､</a:t>
            </a:r>
            <a:r>
              <a:rPr lang="zh-CN" altLang="en-US" sz="1800" dirty="0"/>
              <a:t>进行专业质量分析，实施专业动态优化调整</a:t>
            </a:r>
          </a:p>
        </p:txBody>
      </p:sp>
      <p:sp>
        <p:nvSpPr>
          <p:cNvPr id="35" name="TextBox 6"/>
          <p:cNvSpPr txBox="1"/>
          <p:nvPr/>
        </p:nvSpPr>
        <p:spPr>
          <a:xfrm>
            <a:off x="722959" y="730976"/>
            <a:ext cx="6256651"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二）专业层面</a:t>
            </a:r>
            <a:r>
              <a:rPr lang="zh-CN" altLang="en-US" sz="2000" dirty="0" smtClean="0"/>
              <a:t>，按</a:t>
            </a:r>
            <a:r>
              <a:rPr lang="zh-CN" altLang="en-US" sz="2000" dirty="0"/>
              <a:t>建设方案</a:t>
            </a:r>
            <a:r>
              <a:rPr lang="zh-CN" altLang="en-US" sz="2000" dirty="0" smtClean="0"/>
              <a:t>开展诊改</a:t>
            </a:r>
            <a:endParaRPr lang="zh-CN" altLang="en-US" sz="2000" dirty="0"/>
          </a:p>
        </p:txBody>
      </p:sp>
      <p:grpSp>
        <p:nvGrpSpPr>
          <p:cNvPr id="4" name="组合 3"/>
          <p:cNvGrpSpPr/>
          <p:nvPr/>
        </p:nvGrpSpPr>
        <p:grpSpPr>
          <a:xfrm>
            <a:off x="343548" y="1537361"/>
            <a:ext cx="8663695" cy="3794724"/>
            <a:chOff x="897220" y="2110913"/>
            <a:chExt cx="7015470" cy="3687356"/>
          </a:xfrm>
        </p:grpSpPr>
        <p:sp>
          <p:nvSpPr>
            <p:cNvPr id="6" name="矩形 5"/>
            <p:cNvSpPr/>
            <p:nvPr/>
          </p:nvSpPr>
          <p:spPr>
            <a:xfrm>
              <a:off x="1059195" y="2704824"/>
              <a:ext cx="917863" cy="2699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99" dirty="0">
                  <a:latin typeface="黑体" pitchFamily="49" charset="-122"/>
                  <a:ea typeface="黑体" pitchFamily="49" charset="-122"/>
                </a:rPr>
                <a:t>市场调研</a:t>
              </a:r>
            </a:p>
          </p:txBody>
        </p:sp>
        <p:sp>
          <p:nvSpPr>
            <p:cNvPr id="16" name="TextBox 14"/>
            <p:cNvSpPr txBox="1"/>
            <p:nvPr/>
          </p:nvSpPr>
          <p:spPr>
            <a:xfrm>
              <a:off x="1167179" y="2110913"/>
              <a:ext cx="1384853" cy="328975"/>
            </a:xfrm>
            <a:prstGeom prst="rect">
              <a:avLst/>
            </a:prstGeom>
            <a:noFill/>
          </p:spPr>
          <p:txBody>
            <a:bodyPr wrap="none" rtlCol="0">
              <a:spAutoFit/>
            </a:bodyPr>
            <a:lstStyle/>
            <a:p>
              <a:r>
                <a:rPr lang="zh-CN" altLang="en-US" sz="1600" spc="-113" dirty="0">
                  <a:solidFill>
                    <a:srgbClr val="800000"/>
                  </a:solidFill>
                  <a:latin typeface="黑体" pitchFamily="49" charset="-122"/>
                  <a:ea typeface="黑体" pitchFamily="49" charset="-122"/>
                </a:rPr>
                <a:t>每年一次调查分析</a:t>
              </a:r>
            </a:p>
          </p:txBody>
        </p:sp>
        <p:sp>
          <p:nvSpPr>
            <p:cNvPr id="17" name="圆角矩形 16"/>
            <p:cNvSpPr/>
            <p:nvPr/>
          </p:nvSpPr>
          <p:spPr>
            <a:xfrm>
              <a:off x="897220" y="2542849"/>
              <a:ext cx="2213669" cy="2105686"/>
            </a:xfrm>
            <a:prstGeom prst="roundRect">
              <a:avLst>
                <a:gd name="adj" fmla="val 8566"/>
              </a:avLst>
            </a:prstGeom>
            <a:noFill/>
            <a:ln w="19050" cmpd="sng">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sz="1349"/>
            </a:p>
          </p:txBody>
        </p:sp>
        <p:cxnSp>
          <p:nvCxnSpPr>
            <p:cNvPr id="18" name="直接连接符 78"/>
            <p:cNvCxnSpPr>
              <a:endCxn id="26" idx="1"/>
            </p:cNvCxnSpPr>
            <p:nvPr/>
          </p:nvCxnSpPr>
          <p:spPr>
            <a:xfrm>
              <a:off x="3110889" y="2812808"/>
              <a:ext cx="1997702" cy="0"/>
            </a:xfrm>
            <a:prstGeom prst="line">
              <a:avLst/>
            </a:prstGeom>
            <a:ln w="57150" cmpd="sng">
              <a:solidFill>
                <a:schemeClr val="accent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054598" y="3514703"/>
              <a:ext cx="2591613" cy="32395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349" dirty="0">
                  <a:solidFill>
                    <a:srgbClr val="0000FF"/>
                  </a:solidFill>
                  <a:latin typeface="微软雅黑"/>
                  <a:ea typeface="微软雅黑"/>
                  <a:cs typeface="微软雅黑"/>
                </a:rPr>
                <a:t>专业质量分析年度报告</a:t>
              </a:r>
            </a:p>
          </p:txBody>
        </p:sp>
        <p:cxnSp>
          <p:nvCxnSpPr>
            <p:cNvPr id="25" name="直接箭头连接符 87"/>
            <p:cNvCxnSpPr/>
            <p:nvPr/>
          </p:nvCxnSpPr>
          <p:spPr>
            <a:xfrm>
              <a:off x="6296413" y="3136759"/>
              <a:ext cx="0" cy="323952"/>
            </a:xfrm>
            <a:prstGeom prst="straightConnector1">
              <a:avLst/>
            </a:prstGeom>
            <a:ln w="28575">
              <a:solidFill>
                <a:schemeClr val="accent1"/>
              </a:solidFill>
              <a:tailEnd type="arrow"/>
            </a:ln>
          </p:spPr>
          <p:style>
            <a:lnRef idx="1">
              <a:schemeClr val="accent6"/>
            </a:lnRef>
            <a:fillRef idx="0">
              <a:schemeClr val="accent6"/>
            </a:fillRef>
            <a:effectRef idx="0">
              <a:schemeClr val="accent6"/>
            </a:effectRef>
            <a:fontRef idx="minor">
              <a:schemeClr val="tx1"/>
            </a:fontRef>
          </p:style>
        </p:cxnSp>
        <p:sp>
          <p:nvSpPr>
            <p:cNvPr id="26" name="圆角矩形 25"/>
            <p:cNvSpPr/>
            <p:nvPr/>
          </p:nvSpPr>
          <p:spPr>
            <a:xfrm>
              <a:off x="5108591" y="2542849"/>
              <a:ext cx="2213669" cy="539920"/>
            </a:xfrm>
            <a:prstGeom prst="roundRect">
              <a:avLst>
                <a:gd name="adj" fmla="val 8566"/>
              </a:avLst>
            </a:prstGeom>
            <a:noFill/>
            <a:ln w="19050" cmpd="sng">
              <a:solidFill>
                <a:schemeClr val="accent1"/>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sz="1499"/>
            </a:p>
          </p:txBody>
        </p:sp>
        <p:sp>
          <p:nvSpPr>
            <p:cNvPr id="27" name="TextBox 89"/>
            <p:cNvSpPr txBox="1"/>
            <p:nvPr/>
          </p:nvSpPr>
          <p:spPr>
            <a:xfrm>
              <a:off x="5270567" y="2733393"/>
              <a:ext cx="1943710" cy="201871"/>
            </a:xfrm>
            <a:prstGeom prst="rect">
              <a:avLst/>
            </a:prstGeom>
            <a:noFill/>
          </p:spPr>
          <p:txBody>
            <a:bodyPr wrap="square" rtlCol="0">
              <a:spAutoFit/>
            </a:bodyPr>
            <a:lstStyle/>
            <a:p>
              <a:pPr>
                <a:lnSpc>
                  <a:spcPts val="900"/>
                </a:lnSpc>
              </a:pPr>
              <a:r>
                <a:rPr lang="zh-CN" altLang="en-US" sz="1499" spc="-113" dirty="0">
                  <a:latin typeface="黑体" pitchFamily="49" charset="-122"/>
                  <a:ea typeface="黑体" pitchFamily="49" charset="-122"/>
                </a:rPr>
                <a:t>信息平台采集与存储</a:t>
              </a:r>
            </a:p>
          </p:txBody>
        </p:sp>
        <p:sp>
          <p:nvSpPr>
            <p:cNvPr id="28" name="TextBox 92"/>
            <p:cNvSpPr txBox="1"/>
            <p:nvPr/>
          </p:nvSpPr>
          <p:spPr>
            <a:xfrm>
              <a:off x="6369024" y="3190752"/>
              <a:ext cx="826799" cy="269162"/>
            </a:xfrm>
            <a:prstGeom prst="rect">
              <a:avLst/>
            </a:prstGeom>
            <a:solidFill>
              <a:schemeClr val="bg1"/>
            </a:solidFill>
          </p:spPr>
          <p:txBody>
            <a:bodyPr wrap="none" rtlCol="0">
              <a:spAutoFit/>
            </a:bodyPr>
            <a:lstStyle/>
            <a:p>
              <a:r>
                <a:rPr lang="zh-CN" altLang="en-US" sz="1200" spc="-113" dirty="0">
                  <a:latin typeface="黑体" pitchFamily="49" charset="-122"/>
                  <a:ea typeface="黑体" pitchFamily="49" charset="-122"/>
                </a:rPr>
                <a:t>基于数据分析</a:t>
              </a:r>
            </a:p>
          </p:txBody>
        </p:sp>
        <p:sp>
          <p:nvSpPr>
            <p:cNvPr id="29" name="矩形 28"/>
            <p:cNvSpPr/>
            <p:nvPr/>
          </p:nvSpPr>
          <p:spPr>
            <a:xfrm>
              <a:off x="2053332" y="2704824"/>
              <a:ext cx="971855" cy="2699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99" dirty="0">
                  <a:latin typeface="黑体" pitchFamily="49" charset="-122"/>
                  <a:ea typeface="黑体" pitchFamily="49" charset="-122"/>
                </a:rPr>
                <a:t>就业分析</a:t>
              </a:r>
            </a:p>
          </p:txBody>
        </p:sp>
        <p:sp>
          <p:nvSpPr>
            <p:cNvPr id="30" name="矩形 29"/>
            <p:cNvSpPr/>
            <p:nvPr/>
          </p:nvSpPr>
          <p:spPr>
            <a:xfrm>
              <a:off x="1059196" y="3082767"/>
              <a:ext cx="1673750" cy="2699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99" dirty="0">
                  <a:latin typeface="黑体" pitchFamily="49" charset="-122"/>
                  <a:ea typeface="黑体" pitchFamily="49" charset="-122"/>
                </a:rPr>
                <a:t>毕业生跟踪调查</a:t>
              </a:r>
            </a:p>
          </p:txBody>
        </p:sp>
        <p:sp>
          <p:nvSpPr>
            <p:cNvPr id="31" name="矩形 30"/>
            <p:cNvSpPr/>
            <p:nvPr/>
          </p:nvSpPr>
          <p:spPr>
            <a:xfrm>
              <a:off x="1059196" y="3460711"/>
              <a:ext cx="1673750" cy="2699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99" dirty="0">
                  <a:latin typeface="黑体" pitchFamily="49" charset="-122"/>
                  <a:ea typeface="黑体" pitchFamily="49" charset="-122"/>
                </a:rPr>
                <a:t>用人单位满意度</a:t>
              </a:r>
            </a:p>
          </p:txBody>
        </p:sp>
        <p:sp>
          <p:nvSpPr>
            <p:cNvPr id="32" name="矩形 31"/>
            <p:cNvSpPr/>
            <p:nvPr/>
          </p:nvSpPr>
          <p:spPr>
            <a:xfrm>
              <a:off x="1059196" y="3838654"/>
              <a:ext cx="1673750" cy="2699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99" dirty="0">
                  <a:latin typeface="黑体" pitchFamily="49" charset="-122"/>
                  <a:ea typeface="黑体" pitchFamily="49" charset="-122"/>
                </a:rPr>
                <a:t>学生能力测评分析</a:t>
              </a:r>
            </a:p>
          </p:txBody>
        </p:sp>
        <p:sp>
          <p:nvSpPr>
            <p:cNvPr id="33" name="矩形 32"/>
            <p:cNvSpPr/>
            <p:nvPr/>
          </p:nvSpPr>
          <p:spPr>
            <a:xfrm>
              <a:off x="1059196" y="4216598"/>
              <a:ext cx="1673750" cy="26996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99" dirty="0">
                  <a:latin typeface="黑体" pitchFamily="49" charset="-122"/>
                  <a:ea typeface="黑体" pitchFamily="49" charset="-122"/>
                </a:rPr>
                <a:t>学生学业情况分析</a:t>
              </a:r>
            </a:p>
          </p:txBody>
        </p:sp>
        <p:sp>
          <p:nvSpPr>
            <p:cNvPr id="36" name="圆角矩形 35"/>
            <p:cNvSpPr/>
            <p:nvPr/>
          </p:nvSpPr>
          <p:spPr>
            <a:xfrm>
              <a:off x="1811600" y="5258349"/>
              <a:ext cx="6101090" cy="539920"/>
            </a:xfrm>
            <a:prstGeom prst="roundRect">
              <a:avLst>
                <a:gd name="adj" fmla="val 8566"/>
              </a:avLst>
            </a:prstGeom>
            <a:noFill/>
            <a:ln w="19050" cmpd="sng">
              <a:solidFill>
                <a:schemeClr val="accent6"/>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sz="1349"/>
            </a:p>
          </p:txBody>
        </p:sp>
        <p:sp>
          <p:nvSpPr>
            <p:cNvPr id="37" name="矩形 36"/>
            <p:cNvSpPr/>
            <p:nvPr/>
          </p:nvSpPr>
          <p:spPr>
            <a:xfrm>
              <a:off x="2732946" y="5404420"/>
              <a:ext cx="4427339" cy="291467"/>
            </a:xfrm>
            <a:prstGeom prst="rect">
              <a:avLst/>
            </a:prstGeom>
          </p:spPr>
          <p:txBody>
            <a:bodyPr wrap="square">
              <a:spAutoFit/>
            </a:bodyPr>
            <a:lstStyle/>
            <a:p>
              <a:pPr lvl="0" algn="ctr"/>
              <a:r>
                <a:rPr lang="zh-CN" altLang="zh-CN" sz="1349" dirty="0">
                  <a:solidFill>
                    <a:prstClr val="black"/>
                  </a:solidFill>
                  <a:latin typeface="微软雅黑"/>
                  <a:ea typeface="微软雅黑"/>
                  <a:cs typeface="微软雅黑"/>
                </a:rPr>
                <a:t>学院专业设置与调整管理办法，明确程序和调整条件</a:t>
              </a:r>
              <a:endParaRPr lang="zh-CN" altLang="en-US" sz="1349" dirty="0">
                <a:solidFill>
                  <a:prstClr val="black"/>
                </a:solidFill>
                <a:latin typeface="微软雅黑"/>
                <a:ea typeface="微软雅黑"/>
                <a:cs typeface="微软雅黑"/>
              </a:endParaRPr>
            </a:p>
          </p:txBody>
        </p:sp>
        <p:cxnSp>
          <p:nvCxnSpPr>
            <p:cNvPr id="38" name="直接箭头连接符 57"/>
            <p:cNvCxnSpPr/>
            <p:nvPr/>
          </p:nvCxnSpPr>
          <p:spPr>
            <a:xfrm rot="16200000" flipV="1">
              <a:off x="2422516" y="4958965"/>
              <a:ext cx="404894" cy="0"/>
            </a:xfrm>
            <a:prstGeom prst="straightConnector1">
              <a:avLst/>
            </a:prstGeom>
            <a:ln w="28575">
              <a:solidFill>
                <a:schemeClr val="accent2"/>
              </a:solidFill>
              <a:tailEnd type="arrow"/>
            </a:ln>
          </p:spPr>
          <p:style>
            <a:lnRef idx="1">
              <a:schemeClr val="accent6"/>
            </a:lnRef>
            <a:fillRef idx="0">
              <a:schemeClr val="accent6"/>
            </a:fillRef>
            <a:effectRef idx="0">
              <a:schemeClr val="accent6"/>
            </a:effectRef>
            <a:fontRef idx="minor">
              <a:schemeClr val="tx1"/>
            </a:fontRef>
          </p:style>
        </p:cxnSp>
        <p:sp>
          <p:nvSpPr>
            <p:cNvPr id="40" name="object 24"/>
            <p:cNvSpPr txBox="1"/>
            <p:nvPr/>
          </p:nvSpPr>
          <p:spPr>
            <a:xfrm>
              <a:off x="6461439" y="4324584"/>
              <a:ext cx="1403791" cy="323081"/>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nchor="ctr" anchorCtr="1">
              <a:noAutofit/>
            </a:bodyPr>
            <a:lstStyle/>
            <a:p>
              <a:pPr marL="9522"/>
              <a:r>
                <a:rPr lang="zh-CN" altLang="en-US" sz="1349" dirty="0">
                  <a:latin typeface="微软雅黑"/>
                  <a:ea typeface="微软雅黑"/>
                  <a:cs typeface="微软雅黑"/>
                </a:rPr>
                <a:t>专业优化与调整</a:t>
              </a:r>
              <a:endParaRPr lang="en-US" altLang="zh-CN" sz="1349" dirty="0">
                <a:latin typeface="微软雅黑"/>
                <a:ea typeface="微软雅黑"/>
                <a:cs typeface="微软雅黑"/>
              </a:endParaRPr>
            </a:p>
          </p:txBody>
        </p:sp>
        <p:sp>
          <p:nvSpPr>
            <p:cNvPr id="42" name="object 42"/>
            <p:cNvSpPr txBox="1"/>
            <p:nvPr/>
          </p:nvSpPr>
          <p:spPr>
            <a:xfrm>
              <a:off x="4784638" y="4378574"/>
              <a:ext cx="1133831" cy="273456"/>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nchor="ctr" anchorCtr="1">
              <a:noAutofit/>
            </a:bodyPr>
            <a:lstStyle/>
            <a:p>
              <a:pPr marL="9522"/>
              <a:r>
                <a:rPr lang="zh-CN" altLang="en-US" sz="1349" dirty="0">
                  <a:solidFill>
                    <a:schemeClr val="tx1"/>
                  </a:solidFill>
                  <a:latin typeface="微软雅黑"/>
                  <a:ea typeface="微软雅黑"/>
                  <a:cs typeface="微软雅黑"/>
                </a:rPr>
                <a:t>培养目标</a:t>
              </a:r>
              <a:endParaRPr sz="1349" dirty="0">
                <a:solidFill>
                  <a:schemeClr val="tx1"/>
                </a:solidFill>
                <a:latin typeface="微软雅黑"/>
                <a:ea typeface="微软雅黑"/>
                <a:cs typeface="微软雅黑"/>
              </a:endParaRPr>
            </a:p>
          </p:txBody>
        </p:sp>
        <p:sp>
          <p:nvSpPr>
            <p:cNvPr id="43" name="object 42"/>
            <p:cNvSpPr txBox="1"/>
            <p:nvPr/>
          </p:nvSpPr>
          <p:spPr>
            <a:xfrm>
              <a:off x="4784638" y="4708111"/>
              <a:ext cx="1133831" cy="273162"/>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nchor="ctr" anchorCtr="1">
              <a:noAutofit/>
            </a:bodyPr>
            <a:lstStyle/>
            <a:p>
              <a:pPr marL="9522"/>
              <a:r>
                <a:rPr lang="zh-CN" altLang="en-US" sz="1349" dirty="0">
                  <a:solidFill>
                    <a:schemeClr val="tx1"/>
                  </a:solidFill>
                  <a:latin typeface="微软雅黑"/>
                  <a:ea typeface="微软雅黑"/>
                  <a:cs typeface="微软雅黑"/>
                </a:rPr>
                <a:t>毕业生标准</a:t>
              </a:r>
              <a:endParaRPr sz="1349" dirty="0">
                <a:solidFill>
                  <a:schemeClr val="tx1"/>
                </a:solidFill>
                <a:latin typeface="微软雅黑"/>
                <a:ea typeface="微软雅黑"/>
                <a:cs typeface="微软雅黑"/>
              </a:endParaRPr>
            </a:p>
          </p:txBody>
        </p:sp>
        <p:cxnSp>
          <p:nvCxnSpPr>
            <p:cNvPr id="46" name="直接箭头连接符 85"/>
            <p:cNvCxnSpPr/>
            <p:nvPr/>
          </p:nvCxnSpPr>
          <p:spPr>
            <a:xfrm>
              <a:off x="5702501" y="3912913"/>
              <a:ext cx="0" cy="377851"/>
            </a:xfrm>
            <a:prstGeom prst="straightConnector1">
              <a:avLst/>
            </a:prstGeom>
            <a:ln w="28575">
              <a:solidFill>
                <a:schemeClr val="accent1"/>
              </a:solidFill>
              <a:tailEnd type="arrow"/>
            </a:ln>
          </p:spPr>
          <p:style>
            <a:lnRef idx="1">
              <a:schemeClr val="accent6"/>
            </a:lnRef>
            <a:fillRef idx="0">
              <a:schemeClr val="accent6"/>
            </a:fillRef>
            <a:effectRef idx="0">
              <a:schemeClr val="accent6"/>
            </a:effectRef>
            <a:fontRef idx="minor">
              <a:schemeClr val="tx1"/>
            </a:fontRef>
          </p:style>
        </p:cxnSp>
        <p:cxnSp>
          <p:nvCxnSpPr>
            <p:cNvPr id="49" name="直接箭头连接符 57"/>
            <p:cNvCxnSpPr/>
            <p:nvPr/>
          </p:nvCxnSpPr>
          <p:spPr>
            <a:xfrm flipV="1">
              <a:off x="7017260" y="4702528"/>
              <a:ext cx="0" cy="485927"/>
            </a:xfrm>
            <a:prstGeom prst="straightConnector1">
              <a:avLst/>
            </a:prstGeom>
            <a:ln w="28575">
              <a:solidFill>
                <a:schemeClr val="accent2"/>
              </a:solidFill>
              <a:tailEnd type="arrow"/>
            </a:ln>
          </p:spPr>
          <p:style>
            <a:lnRef idx="1">
              <a:schemeClr val="accent6"/>
            </a:lnRef>
            <a:fillRef idx="0">
              <a:schemeClr val="accent6"/>
            </a:fillRef>
            <a:effectRef idx="0">
              <a:schemeClr val="accent6"/>
            </a:effectRef>
            <a:fontRef idx="minor">
              <a:schemeClr val="tx1"/>
            </a:fontRef>
          </p:style>
        </p:cxnSp>
        <p:sp>
          <p:nvSpPr>
            <p:cNvPr id="52" name="TextBox 92"/>
            <p:cNvSpPr txBox="1"/>
            <p:nvPr/>
          </p:nvSpPr>
          <p:spPr>
            <a:xfrm>
              <a:off x="2678954" y="4864501"/>
              <a:ext cx="375289" cy="269162"/>
            </a:xfrm>
            <a:prstGeom prst="rect">
              <a:avLst/>
            </a:prstGeom>
            <a:solidFill>
              <a:schemeClr val="bg1"/>
            </a:solidFill>
          </p:spPr>
          <p:txBody>
            <a:bodyPr wrap="none" rtlCol="0">
              <a:spAutoFit/>
            </a:bodyPr>
            <a:lstStyle/>
            <a:p>
              <a:r>
                <a:rPr lang="zh-CN" altLang="en-US" sz="1200" spc="-113" dirty="0">
                  <a:latin typeface="黑体" pitchFamily="49" charset="-122"/>
                  <a:ea typeface="黑体" pitchFamily="49" charset="-122"/>
                </a:rPr>
                <a:t>依据</a:t>
              </a:r>
            </a:p>
          </p:txBody>
        </p:sp>
        <p:sp>
          <p:nvSpPr>
            <p:cNvPr id="53" name="TextBox 92"/>
            <p:cNvSpPr txBox="1"/>
            <p:nvPr/>
          </p:nvSpPr>
          <p:spPr>
            <a:xfrm>
              <a:off x="7109343" y="4864501"/>
              <a:ext cx="375289" cy="269162"/>
            </a:xfrm>
            <a:prstGeom prst="rect">
              <a:avLst/>
            </a:prstGeom>
            <a:solidFill>
              <a:schemeClr val="bg1"/>
            </a:solidFill>
          </p:spPr>
          <p:txBody>
            <a:bodyPr wrap="none" rtlCol="0">
              <a:spAutoFit/>
            </a:bodyPr>
            <a:lstStyle/>
            <a:p>
              <a:r>
                <a:rPr lang="zh-CN" altLang="en-US" sz="1200" spc="-113" dirty="0">
                  <a:latin typeface="黑体" pitchFamily="49" charset="-122"/>
                  <a:ea typeface="黑体" pitchFamily="49" charset="-122"/>
                </a:rPr>
                <a:t>依据</a:t>
              </a:r>
            </a:p>
          </p:txBody>
        </p:sp>
        <p:sp>
          <p:nvSpPr>
            <p:cNvPr id="54" name="TextBox 92"/>
            <p:cNvSpPr txBox="1"/>
            <p:nvPr/>
          </p:nvSpPr>
          <p:spPr>
            <a:xfrm>
              <a:off x="7109343" y="3946639"/>
              <a:ext cx="375289" cy="269162"/>
            </a:xfrm>
            <a:prstGeom prst="rect">
              <a:avLst/>
            </a:prstGeom>
            <a:solidFill>
              <a:schemeClr val="bg1"/>
            </a:solidFill>
          </p:spPr>
          <p:txBody>
            <a:bodyPr wrap="none" rtlCol="0">
              <a:spAutoFit/>
            </a:bodyPr>
            <a:lstStyle/>
            <a:p>
              <a:r>
                <a:rPr lang="zh-CN" altLang="en-US" sz="1200" spc="-113" dirty="0">
                  <a:latin typeface="黑体" pitchFamily="49" charset="-122"/>
                  <a:ea typeface="黑体" pitchFamily="49" charset="-122"/>
                </a:rPr>
                <a:t>依据</a:t>
              </a:r>
            </a:p>
          </p:txBody>
        </p:sp>
        <p:sp>
          <p:nvSpPr>
            <p:cNvPr id="55" name="TextBox 92"/>
            <p:cNvSpPr txBox="1"/>
            <p:nvPr/>
          </p:nvSpPr>
          <p:spPr>
            <a:xfrm>
              <a:off x="4892623" y="3946640"/>
              <a:ext cx="538738" cy="246732"/>
            </a:xfrm>
            <a:prstGeom prst="rect">
              <a:avLst/>
            </a:prstGeom>
            <a:solidFill>
              <a:schemeClr val="bg1"/>
            </a:solidFill>
          </p:spPr>
          <p:txBody>
            <a:bodyPr wrap="none" rtlCol="0">
              <a:spAutoFit/>
            </a:bodyPr>
            <a:lstStyle/>
            <a:p>
              <a:r>
                <a:rPr lang="zh-CN" altLang="en-US" sz="1050" spc="-113" dirty="0">
                  <a:latin typeface="黑体" pitchFamily="49" charset="-122"/>
                  <a:ea typeface="黑体" pitchFamily="49" charset="-122"/>
                </a:rPr>
                <a:t>修正依据</a:t>
              </a:r>
            </a:p>
          </p:txBody>
        </p:sp>
        <p:cxnSp>
          <p:nvCxnSpPr>
            <p:cNvPr id="58" name="直接箭头连接符 57"/>
            <p:cNvCxnSpPr/>
            <p:nvPr/>
          </p:nvCxnSpPr>
          <p:spPr>
            <a:xfrm rot="16200000" flipV="1">
              <a:off x="2152555" y="4958965"/>
              <a:ext cx="404894" cy="0"/>
            </a:xfrm>
            <a:prstGeom prst="straightConnector1">
              <a:avLst/>
            </a:prstGeom>
            <a:ln w="28575">
              <a:solidFill>
                <a:schemeClr val="accent2"/>
              </a:solidFill>
              <a:headEnd type="arrow"/>
              <a:tailEnd type="none"/>
            </a:ln>
          </p:spPr>
          <p:style>
            <a:lnRef idx="1">
              <a:schemeClr val="accent6"/>
            </a:lnRef>
            <a:fillRef idx="0">
              <a:schemeClr val="accent6"/>
            </a:fillRef>
            <a:effectRef idx="0">
              <a:schemeClr val="accent6"/>
            </a:effectRef>
            <a:fontRef idx="minor">
              <a:schemeClr val="tx1"/>
            </a:fontRef>
          </p:style>
        </p:cxnSp>
        <p:sp>
          <p:nvSpPr>
            <p:cNvPr id="59" name="TextBox 92"/>
            <p:cNvSpPr txBox="1"/>
            <p:nvPr/>
          </p:nvSpPr>
          <p:spPr>
            <a:xfrm>
              <a:off x="1869075" y="4864501"/>
              <a:ext cx="375289" cy="269162"/>
            </a:xfrm>
            <a:prstGeom prst="rect">
              <a:avLst/>
            </a:prstGeom>
            <a:solidFill>
              <a:schemeClr val="bg1"/>
            </a:solidFill>
          </p:spPr>
          <p:txBody>
            <a:bodyPr wrap="none" rtlCol="0">
              <a:spAutoFit/>
            </a:bodyPr>
            <a:lstStyle/>
            <a:p>
              <a:r>
                <a:rPr lang="zh-CN" altLang="en-US" sz="1200" spc="-113" dirty="0">
                  <a:latin typeface="黑体" pitchFamily="49" charset="-122"/>
                  <a:ea typeface="黑体" pitchFamily="49" charset="-122"/>
                </a:rPr>
                <a:t>修改</a:t>
              </a:r>
            </a:p>
          </p:txBody>
        </p:sp>
        <p:cxnSp>
          <p:nvCxnSpPr>
            <p:cNvPr id="63" name="直接箭头连接符 87"/>
            <p:cNvCxnSpPr/>
            <p:nvPr/>
          </p:nvCxnSpPr>
          <p:spPr>
            <a:xfrm flipH="1">
              <a:off x="7001358" y="3907127"/>
              <a:ext cx="725" cy="417457"/>
            </a:xfrm>
            <a:prstGeom prst="straightConnector1">
              <a:avLst/>
            </a:prstGeom>
            <a:ln w="28575">
              <a:solidFill>
                <a:schemeClr val="accent1"/>
              </a:solidFill>
              <a:tailEnd type="arrow"/>
            </a:ln>
          </p:spPr>
          <p:style>
            <a:lnRef idx="1">
              <a:schemeClr val="accent6"/>
            </a:lnRef>
            <a:fillRef idx="0">
              <a:schemeClr val="accent6"/>
            </a:fillRef>
            <a:effectRef idx="0">
              <a:schemeClr val="accent6"/>
            </a:effectRef>
            <a:fontRef idx="minor">
              <a:schemeClr val="tx1"/>
            </a:fontRef>
          </p:style>
        </p:cxnSp>
        <p:sp>
          <p:nvSpPr>
            <p:cNvPr id="39" name="圆角矩形 38"/>
            <p:cNvSpPr/>
            <p:nvPr/>
          </p:nvSpPr>
          <p:spPr>
            <a:xfrm>
              <a:off x="5243158" y="3461298"/>
              <a:ext cx="2213669" cy="435697"/>
            </a:xfrm>
            <a:prstGeom prst="roundRect">
              <a:avLst>
                <a:gd name="adj" fmla="val 8566"/>
              </a:avLst>
            </a:prstGeom>
            <a:noFill/>
            <a:ln w="19050" cmpd="sng">
              <a:solidFill>
                <a:srgbClr val="0000FF"/>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sz="1499"/>
            </a:p>
          </p:txBody>
        </p:sp>
        <p:sp>
          <p:nvSpPr>
            <p:cNvPr id="44" name="圆角矩形 43"/>
            <p:cNvSpPr/>
            <p:nvPr/>
          </p:nvSpPr>
          <p:spPr>
            <a:xfrm>
              <a:off x="4656849" y="4281692"/>
              <a:ext cx="1423108" cy="800803"/>
            </a:xfrm>
            <a:prstGeom prst="roundRect">
              <a:avLst>
                <a:gd name="adj" fmla="val 8566"/>
              </a:avLst>
            </a:prstGeom>
            <a:noFill/>
            <a:ln w="19050" cmpd="sng">
              <a:solidFill>
                <a:srgbClr val="660066"/>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sz="1349"/>
            </a:p>
          </p:txBody>
        </p:sp>
      </p:grpSp>
    </p:spTree>
    <p:extLst>
      <p:ext uri="{BB962C8B-B14F-4D97-AF65-F5344CB8AC3E}">
        <p14:creationId xmlns:p14="http://schemas.microsoft.com/office/powerpoint/2010/main" xmlns="" val="962482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44990" y="1372725"/>
            <a:ext cx="6192466"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en-US" altLang="zh-CN" sz="1800" dirty="0" smtClean="0"/>
              <a:t>､</a:t>
            </a:r>
            <a:r>
              <a:rPr lang="zh-CN" altLang="en-US" sz="1800" dirty="0"/>
              <a:t>基于状态数据分析，实施专业考核性诊断</a:t>
            </a:r>
          </a:p>
        </p:txBody>
      </p:sp>
      <p:sp>
        <p:nvSpPr>
          <p:cNvPr id="73" name="Oval 4"/>
          <p:cNvSpPr>
            <a:spLocks noChangeArrowheads="1"/>
          </p:cNvSpPr>
          <p:nvPr/>
        </p:nvSpPr>
        <p:spPr bwMode="auto">
          <a:xfrm>
            <a:off x="744993" y="1981877"/>
            <a:ext cx="3054349" cy="2576041"/>
          </a:xfrm>
          <a:prstGeom prst="ellipse">
            <a:avLst/>
          </a:prstGeom>
          <a:gradFill rotWithShape="0">
            <a:gsLst>
              <a:gs pos="0">
                <a:srgbClr val="E6F0FA"/>
              </a:gs>
              <a:gs pos="100000">
                <a:srgbClr val="E4F5C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74" name="Arc 5"/>
          <p:cNvSpPr>
            <a:spLocks/>
          </p:cNvSpPr>
          <p:nvPr/>
        </p:nvSpPr>
        <p:spPr bwMode="auto">
          <a:xfrm>
            <a:off x="2256690" y="1981872"/>
            <a:ext cx="1337914" cy="1285540"/>
          </a:xfrm>
          <a:custGeom>
            <a:avLst/>
            <a:gdLst>
              <a:gd name="T0" fmla="*/ 0 w 18728"/>
              <a:gd name="T1" fmla="*/ 0 h 21600"/>
              <a:gd name="T2" fmla="*/ 2147483647 w 18728"/>
              <a:gd name="T3" fmla="*/ 2147483647 h 21600"/>
              <a:gd name="T4" fmla="*/ 0 w 18728"/>
              <a:gd name="T5" fmla="*/ 2147483647 h 21600"/>
              <a:gd name="T6" fmla="*/ 0 60000 65536"/>
              <a:gd name="T7" fmla="*/ 0 60000 65536"/>
              <a:gd name="T8" fmla="*/ 0 60000 65536"/>
              <a:gd name="T9" fmla="*/ 0 w 18728"/>
              <a:gd name="T10" fmla="*/ 0 h 21600"/>
              <a:gd name="T11" fmla="*/ 18728 w 18728"/>
              <a:gd name="T12" fmla="*/ 21600 h 21600"/>
            </a:gdLst>
            <a:ahLst/>
            <a:cxnLst>
              <a:cxn ang="T6">
                <a:pos x="T0" y="T1"/>
              </a:cxn>
              <a:cxn ang="T7">
                <a:pos x="T2" y="T3"/>
              </a:cxn>
              <a:cxn ang="T8">
                <a:pos x="T4" y="T5"/>
              </a:cxn>
            </a:cxnLst>
            <a:rect l="T9" t="T10" r="T11" b="T12"/>
            <a:pathLst>
              <a:path w="18728" h="21600" fill="none" extrusionOk="0">
                <a:moveTo>
                  <a:pt x="-1" y="0"/>
                </a:moveTo>
                <a:cubicBezTo>
                  <a:pt x="7732" y="0"/>
                  <a:pt x="14874" y="4133"/>
                  <a:pt x="18727" y="10837"/>
                </a:cubicBezTo>
              </a:path>
              <a:path w="18728" h="21600" stroke="0" extrusionOk="0">
                <a:moveTo>
                  <a:pt x="-1" y="0"/>
                </a:moveTo>
                <a:cubicBezTo>
                  <a:pt x="7732" y="0"/>
                  <a:pt x="14874" y="4133"/>
                  <a:pt x="18727" y="10837"/>
                </a:cubicBezTo>
                <a:lnTo>
                  <a:pt x="0" y="21600"/>
                </a:lnTo>
                <a:lnTo>
                  <a:pt x="-1" y="0"/>
                </a:lnTo>
                <a:close/>
              </a:path>
            </a:pathLst>
          </a:custGeom>
          <a:gradFill rotWithShape="0">
            <a:gsLst>
              <a:gs pos="0">
                <a:schemeClr val="accent1"/>
              </a:gs>
              <a:gs pos="100000">
                <a:srgbClr val="4694DA"/>
              </a:gs>
            </a:gsLst>
            <a:lin ang="2700000" scaled="1"/>
          </a:gra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zh-CN" altLang="en-US" sz="1349"/>
          </a:p>
        </p:txBody>
      </p:sp>
      <p:sp>
        <p:nvSpPr>
          <p:cNvPr id="75" name="Arc 14"/>
          <p:cNvSpPr>
            <a:spLocks/>
          </p:cNvSpPr>
          <p:nvPr/>
        </p:nvSpPr>
        <p:spPr bwMode="auto">
          <a:xfrm>
            <a:off x="2256689" y="2646467"/>
            <a:ext cx="1542648" cy="1231977"/>
          </a:xfrm>
          <a:custGeom>
            <a:avLst/>
            <a:gdLst>
              <a:gd name="T0" fmla="*/ 2147483647 w 21600"/>
              <a:gd name="T1" fmla="*/ 0 h 20705"/>
              <a:gd name="T2" fmla="*/ 2147483647 w 21600"/>
              <a:gd name="T3" fmla="*/ 2147483647 h 20705"/>
              <a:gd name="T4" fmla="*/ 0 w 21600"/>
              <a:gd name="T5" fmla="*/ 2147483647 h 20705"/>
              <a:gd name="T6" fmla="*/ 0 60000 65536"/>
              <a:gd name="T7" fmla="*/ 0 60000 65536"/>
              <a:gd name="T8" fmla="*/ 0 60000 65536"/>
              <a:gd name="T9" fmla="*/ 0 w 21600"/>
              <a:gd name="T10" fmla="*/ 0 h 20705"/>
              <a:gd name="T11" fmla="*/ 21600 w 21600"/>
              <a:gd name="T12" fmla="*/ 20705 h 20705"/>
            </a:gdLst>
            <a:ahLst/>
            <a:cxnLst>
              <a:cxn ang="T6">
                <a:pos x="T0" y="T1"/>
              </a:cxn>
              <a:cxn ang="T7">
                <a:pos x="T2" y="T3"/>
              </a:cxn>
              <a:cxn ang="T8">
                <a:pos x="T4" y="T5"/>
              </a:cxn>
            </a:cxnLst>
            <a:rect l="T9" t="T10" r="T11" b="T12"/>
            <a:pathLst>
              <a:path w="21600" h="20705" fill="none" extrusionOk="0">
                <a:moveTo>
                  <a:pt x="18839" y="0"/>
                </a:moveTo>
                <a:cubicBezTo>
                  <a:pt x="20649" y="3227"/>
                  <a:pt x="21600" y="6865"/>
                  <a:pt x="21600" y="10565"/>
                </a:cubicBezTo>
                <a:cubicBezTo>
                  <a:pt x="21600" y="14100"/>
                  <a:pt x="20731" y="17582"/>
                  <a:pt x="19071" y="20704"/>
                </a:cubicBezTo>
              </a:path>
              <a:path w="21600" h="20705" stroke="0" extrusionOk="0">
                <a:moveTo>
                  <a:pt x="18839" y="0"/>
                </a:moveTo>
                <a:cubicBezTo>
                  <a:pt x="20649" y="3227"/>
                  <a:pt x="21600" y="6865"/>
                  <a:pt x="21600" y="10565"/>
                </a:cubicBezTo>
                <a:cubicBezTo>
                  <a:pt x="21600" y="14100"/>
                  <a:pt x="20731" y="17582"/>
                  <a:pt x="19071" y="20704"/>
                </a:cubicBezTo>
                <a:lnTo>
                  <a:pt x="0" y="10565"/>
                </a:lnTo>
                <a:lnTo>
                  <a:pt x="18839" y="0"/>
                </a:lnTo>
                <a:close/>
              </a:path>
            </a:pathLst>
          </a:custGeom>
          <a:gradFill rotWithShape="0">
            <a:gsLst>
              <a:gs pos="0">
                <a:srgbClr val="A7E4E3"/>
              </a:gs>
              <a:gs pos="100000">
                <a:srgbClr val="03B1AD"/>
              </a:gs>
            </a:gsLst>
            <a:lin ang="2700000" scaled="1"/>
          </a:gra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zh-CN" altLang="en-US" sz="1349"/>
          </a:p>
        </p:txBody>
      </p:sp>
      <p:sp>
        <p:nvSpPr>
          <p:cNvPr id="76" name="Arc 18"/>
          <p:cNvSpPr>
            <a:spLocks/>
          </p:cNvSpPr>
          <p:nvPr/>
        </p:nvSpPr>
        <p:spPr bwMode="auto">
          <a:xfrm>
            <a:off x="2244786" y="3281302"/>
            <a:ext cx="1367672" cy="1284549"/>
          </a:xfrm>
          <a:custGeom>
            <a:avLst/>
            <a:gdLst>
              <a:gd name="T0" fmla="*/ 2147483647 w 19151"/>
              <a:gd name="T1" fmla="*/ 2147483647 h 21600"/>
              <a:gd name="T2" fmla="*/ 0 w 19151"/>
              <a:gd name="T3" fmla="*/ 2147483647 h 21600"/>
              <a:gd name="T4" fmla="*/ 2147483647 w 19151"/>
              <a:gd name="T5" fmla="*/ 0 h 21600"/>
              <a:gd name="T6" fmla="*/ 0 60000 65536"/>
              <a:gd name="T7" fmla="*/ 0 60000 65536"/>
              <a:gd name="T8" fmla="*/ 0 60000 65536"/>
              <a:gd name="T9" fmla="*/ 0 w 19151"/>
              <a:gd name="T10" fmla="*/ 0 h 21600"/>
              <a:gd name="T11" fmla="*/ 19151 w 19151"/>
              <a:gd name="T12" fmla="*/ 21600 h 21600"/>
            </a:gdLst>
            <a:ahLst/>
            <a:cxnLst>
              <a:cxn ang="T6">
                <a:pos x="T0" y="T1"/>
              </a:cxn>
              <a:cxn ang="T7">
                <a:pos x="T2" y="T3"/>
              </a:cxn>
              <a:cxn ang="T8">
                <a:pos x="T4" y="T5"/>
              </a:cxn>
            </a:cxnLst>
            <a:rect l="T9" t="T10" r="T11" b="T12"/>
            <a:pathLst>
              <a:path w="19151" h="21600" fill="none" extrusionOk="0">
                <a:moveTo>
                  <a:pt x="19150" y="10451"/>
                </a:moveTo>
                <a:cubicBezTo>
                  <a:pt x="15347" y="17330"/>
                  <a:pt x="8107" y="21599"/>
                  <a:pt x="248" y="21600"/>
                </a:cubicBezTo>
                <a:cubicBezTo>
                  <a:pt x="165" y="21600"/>
                  <a:pt x="82" y="21599"/>
                  <a:pt x="0" y="21598"/>
                </a:cubicBezTo>
              </a:path>
              <a:path w="19151" h="21600" stroke="0" extrusionOk="0">
                <a:moveTo>
                  <a:pt x="19150" y="10451"/>
                </a:moveTo>
                <a:cubicBezTo>
                  <a:pt x="15347" y="17330"/>
                  <a:pt x="8107" y="21599"/>
                  <a:pt x="248" y="21600"/>
                </a:cubicBezTo>
                <a:cubicBezTo>
                  <a:pt x="165" y="21600"/>
                  <a:pt x="82" y="21599"/>
                  <a:pt x="0" y="21598"/>
                </a:cubicBezTo>
                <a:lnTo>
                  <a:pt x="248" y="0"/>
                </a:lnTo>
                <a:lnTo>
                  <a:pt x="19150" y="10451"/>
                </a:lnTo>
                <a:close/>
              </a:path>
            </a:pathLst>
          </a:custGeom>
          <a:gradFill rotWithShape="0">
            <a:gsLst>
              <a:gs pos="0">
                <a:srgbClr val="C9E7A6"/>
              </a:gs>
              <a:gs pos="100000">
                <a:srgbClr val="64B900"/>
              </a:gs>
            </a:gsLst>
            <a:lin ang="2700000" scaled="1"/>
          </a:gra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zh-CN" altLang="en-US" sz="1349"/>
          </a:p>
        </p:txBody>
      </p:sp>
      <p:sp>
        <p:nvSpPr>
          <p:cNvPr id="77" name="Oval 21"/>
          <p:cNvSpPr>
            <a:spLocks noChangeArrowheads="1"/>
          </p:cNvSpPr>
          <p:nvPr/>
        </p:nvSpPr>
        <p:spPr bwMode="auto">
          <a:xfrm>
            <a:off x="1488942" y="2609767"/>
            <a:ext cx="1559313" cy="1300419"/>
          </a:xfrm>
          <a:prstGeom prst="ellipse">
            <a:avLst/>
          </a:prstGeom>
          <a:gradFill rotWithShape="0">
            <a:gsLst>
              <a:gs pos="0">
                <a:srgbClr val="E1F4F8"/>
              </a:gs>
              <a:gs pos="100000">
                <a:srgbClr val="00A0C6"/>
              </a:gs>
            </a:gsLst>
            <a:lin ang="2700000" scaled="1"/>
          </a:gradFill>
          <a:ln w="76200">
            <a:solidFill>
              <a:srgbClr val="03678F"/>
            </a:solidFill>
            <a:round/>
            <a:headEnd/>
            <a:tailEnd/>
          </a:ln>
        </p:spPr>
        <p:txBody>
          <a:bodyPr wrap="none" anchor="ctr"/>
          <a:lstStyle/>
          <a:p>
            <a:endParaRPr lang="zh-CN" altLang="en-US" sz="1349"/>
          </a:p>
        </p:txBody>
      </p:sp>
      <p:sp>
        <p:nvSpPr>
          <p:cNvPr id="78" name="Oval 22"/>
          <p:cNvSpPr>
            <a:spLocks noChangeArrowheads="1"/>
          </p:cNvSpPr>
          <p:nvPr/>
        </p:nvSpPr>
        <p:spPr bwMode="auto">
          <a:xfrm>
            <a:off x="1605592" y="2707964"/>
            <a:ext cx="1324821" cy="1104018"/>
          </a:xfrm>
          <a:prstGeom prst="ellipse">
            <a:avLst/>
          </a:prstGeom>
          <a:gradFill rotWithShape="0">
            <a:gsLst>
              <a:gs pos="0">
                <a:srgbClr val="4694DA"/>
              </a:gs>
              <a:gs pos="50000">
                <a:srgbClr val="D6E7F7"/>
              </a:gs>
              <a:gs pos="100000">
                <a:srgbClr val="4694DA"/>
              </a:gs>
            </a:gsLst>
            <a:lin ang="18900000" scaled="1"/>
          </a:gradFill>
          <a:ln w="9525">
            <a:solidFill>
              <a:srgbClr val="0C4EB0"/>
            </a:solidFill>
            <a:round/>
            <a:headEnd/>
            <a:tailEnd/>
          </a:ln>
        </p:spPr>
        <p:txBody>
          <a:bodyPr wrap="none" anchor="ctr"/>
          <a:lstStyle/>
          <a:p>
            <a:pPr algn="ctr"/>
            <a:endParaRPr lang="zh-CN" altLang="en-US" sz="1349"/>
          </a:p>
        </p:txBody>
      </p:sp>
      <p:sp>
        <p:nvSpPr>
          <p:cNvPr id="79" name="AutoShape 23"/>
          <p:cNvSpPr>
            <a:spLocks noChangeArrowheads="1"/>
          </p:cNvSpPr>
          <p:nvPr/>
        </p:nvSpPr>
        <p:spPr bwMode="auto">
          <a:xfrm>
            <a:off x="3517233" y="1918390"/>
            <a:ext cx="2016000" cy="314442"/>
          </a:xfrm>
          <a:prstGeom prst="roundRect">
            <a:avLst>
              <a:gd name="adj" fmla="val 50000"/>
            </a:avLst>
          </a:prstGeom>
          <a:solidFill>
            <a:srgbClr val="137C6A"/>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pic>
        <p:nvPicPr>
          <p:cNvPr id="80" name="Picture 24" descr="원(1)"/>
          <p:cNvPicPr>
            <a:picLocks noChangeAspect="1" noChangeArrowheads="1"/>
          </p:cNvPicPr>
          <p:nvPr/>
        </p:nvPicPr>
        <p:blipFill>
          <a:blip r:embed="rId2" cstate="print">
            <a:lum bright="12000"/>
            <a:grayscl/>
            <a:extLst>
              <a:ext uri="{28A0092B-C50C-407E-A947-70E740481C1C}">
                <a14:useLocalDpi xmlns:a14="http://schemas.microsoft.com/office/drawing/2010/main" xmlns="" val="0"/>
              </a:ext>
            </a:extLst>
          </a:blip>
          <a:srcRect/>
          <a:stretch>
            <a:fillRect/>
          </a:stretch>
        </p:blipFill>
        <p:spPr bwMode="auto">
          <a:xfrm>
            <a:off x="3452962" y="2015600"/>
            <a:ext cx="146409" cy="12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 name="AutoShape 26"/>
          <p:cNvSpPr>
            <a:spLocks noChangeArrowheads="1"/>
          </p:cNvSpPr>
          <p:nvPr/>
        </p:nvSpPr>
        <p:spPr bwMode="auto">
          <a:xfrm>
            <a:off x="4002882" y="2968842"/>
            <a:ext cx="2016000" cy="314442"/>
          </a:xfrm>
          <a:prstGeom prst="roundRect">
            <a:avLst>
              <a:gd name="adj" fmla="val 50000"/>
            </a:avLst>
          </a:prstGeom>
          <a:solidFill>
            <a:srgbClr val="137C6A"/>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82" name="AutoShape 27"/>
          <p:cNvSpPr>
            <a:spLocks noChangeArrowheads="1"/>
          </p:cNvSpPr>
          <p:nvPr/>
        </p:nvSpPr>
        <p:spPr bwMode="auto">
          <a:xfrm>
            <a:off x="3570797" y="4049055"/>
            <a:ext cx="2016000" cy="314442"/>
          </a:xfrm>
          <a:prstGeom prst="roundRect">
            <a:avLst>
              <a:gd name="adj" fmla="val 50000"/>
            </a:avLst>
          </a:prstGeom>
          <a:solidFill>
            <a:srgbClr val="137C6A"/>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pic>
        <p:nvPicPr>
          <p:cNvPr id="83" name="Picture 28" descr="원(1)"/>
          <p:cNvPicPr>
            <a:picLocks noChangeAspect="1" noChangeArrowheads="1"/>
          </p:cNvPicPr>
          <p:nvPr/>
        </p:nvPicPr>
        <p:blipFill>
          <a:blip r:embed="rId2" cstate="print">
            <a:lum bright="12000"/>
            <a:grayscl/>
            <a:extLst>
              <a:ext uri="{28A0092B-C50C-407E-A947-70E740481C1C}">
                <a14:useLocalDpi xmlns:a14="http://schemas.microsoft.com/office/drawing/2010/main" xmlns="" val="0"/>
              </a:ext>
            </a:extLst>
          </a:blip>
          <a:srcRect/>
          <a:stretch>
            <a:fillRect/>
          </a:stretch>
        </p:blipFill>
        <p:spPr bwMode="auto">
          <a:xfrm>
            <a:off x="3931469" y="3066054"/>
            <a:ext cx="146409" cy="12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29" descr="원(1)"/>
          <p:cNvPicPr>
            <a:picLocks noChangeAspect="1" noChangeArrowheads="1"/>
          </p:cNvPicPr>
          <p:nvPr/>
        </p:nvPicPr>
        <p:blipFill>
          <a:blip r:embed="rId2" cstate="print">
            <a:lum bright="12000"/>
            <a:grayscl/>
            <a:extLst>
              <a:ext uri="{28A0092B-C50C-407E-A947-70E740481C1C}">
                <a14:useLocalDpi xmlns:a14="http://schemas.microsoft.com/office/drawing/2010/main" xmlns="" val="0"/>
              </a:ext>
            </a:extLst>
          </a:blip>
          <a:srcRect/>
          <a:stretch>
            <a:fillRect/>
          </a:stretch>
        </p:blipFill>
        <p:spPr bwMode="auto">
          <a:xfrm>
            <a:off x="3507717" y="4146264"/>
            <a:ext cx="146409" cy="12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 name="WordArt 30"/>
          <p:cNvSpPr>
            <a:spLocks noChangeArrowheads="1" noChangeShapeType="1" noTextEdit="1"/>
          </p:cNvSpPr>
          <p:nvPr/>
        </p:nvSpPr>
        <p:spPr bwMode="auto">
          <a:xfrm>
            <a:off x="1826986" y="3098789"/>
            <a:ext cx="861788" cy="351143"/>
          </a:xfrm>
          <a:prstGeom prst="rect">
            <a:avLst/>
          </a:prstGeom>
        </p:spPr>
        <p:txBody>
          <a:bodyPr wrap="none" fromWordArt="1">
            <a:prstTxWarp prst="textPlain">
              <a:avLst>
                <a:gd name="adj" fmla="val 45324"/>
              </a:avLst>
            </a:prstTxWarp>
          </a:bodyPr>
          <a:lstStyle/>
          <a:p>
            <a:pPr algn="ctr"/>
            <a:r>
              <a:rPr lang="zh-CN" altLang="en-US" sz="2699" b="1" kern="10" dirty="0">
                <a:ln w="9525">
                  <a:solidFill>
                    <a:srgbClr val="0066CC">
                      <a:alpha val="79999"/>
                    </a:srgbClr>
                  </a:solidFill>
                  <a:round/>
                  <a:headEnd/>
                  <a:tailEnd/>
                </a:ln>
                <a:latin typeface="黑体"/>
                <a:ea typeface="黑体"/>
                <a:cs typeface="黑体"/>
              </a:rPr>
              <a:t>信息管理平台</a:t>
            </a:r>
          </a:p>
        </p:txBody>
      </p:sp>
      <p:sp>
        <p:nvSpPr>
          <p:cNvPr id="86" name="Text Box 32"/>
          <p:cNvSpPr txBox="1">
            <a:spLocks noChangeArrowheads="1"/>
          </p:cNvSpPr>
          <p:nvPr/>
        </p:nvSpPr>
        <p:spPr bwMode="auto">
          <a:xfrm>
            <a:off x="3791858" y="1984850"/>
            <a:ext cx="1255783" cy="182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a:r>
              <a:rPr lang="zh-CN" altLang="en-US" sz="1600" b="1" dirty="0">
                <a:solidFill>
                  <a:srgbClr val="FFFFFF"/>
                </a:solidFill>
                <a:latin typeface="微软雅黑" panose="020B0503020204020204" pitchFamily="34" charset="-122"/>
                <a:ea typeface="微软雅黑" panose="020B0503020204020204" pitchFamily="34" charset="-122"/>
                <a:cs typeface="HY견고딕" charset="0"/>
              </a:rPr>
              <a:t>实时采集数据</a:t>
            </a:r>
            <a:endParaRPr lang="ko-KR" altLang="en-US" sz="1600" b="1" dirty="0">
              <a:solidFill>
                <a:srgbClr val="FFFFFF"/>
              </a:solidFill>
              <a:latin typeface="微软雅黑" panose="020B0503020204020204" pitchFamily="34" charset="-122"/>
              <a:ea typeface="HY견고딕" charset="0"/>
              <a:cs typeface="HY견고딕" charset="0"/>
            </a:endParaRPr>
          </a:p>
        </p:txBody>
      </p:sp>
      <p:sp>
        <p:nvSpPr>
          <p:cNvPr id="88" name="Text Box 34"/>
          <p:cNvSpPr txBox="1">
            <a:spLocks noChangeArrowheads="1"/>
          </p:cNvSpPr>
          <p:nvPr/>
        </p:nvSpPr>
        <p:spPr bwMode="auto">
          <a:xfrm>
            <a:off x="4279888" y="3034310"/>
            <a:ext cx="1255783" cy="182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a:r>
              <a:rPr lang="zh-CN" altLang="en-US" sz="1600" b="1" dirty="0">
                <a:solidFill>
                  <a:srgbClr val="FFFFFF"/>
                </a:solidFill>
                <a:latin typeface="微软雅黑" panose="020B0503020204020204" pitchFamily="34" charset="-122"/>
                <a:ea typeface="微软雅黑" panose="020B0503020204020204" pitchFamily="34" charset="-122"/>
                <a:cs typeface="HY견고딕" charset="0"/>
              </a:rPr>
              <a:t>专业考核性诊断</a:t>
            </a:r>
            <a:endParaRPr lang="ko-KR" altLang="en-US" sz="1600" b="1" dirty="0">
              <a:solidFill>
                <a:srgbClr val="FFFFFF"/>
              </a:solidFill>
              <a:latin typeface="微软雅黑" panose="020B0503020204020204" pitchFamily="34" charset="-122"/>
              <a:ea typeface="HY견고딕" charset="0"/>
              <a:cs typeface="HY견고딕" charset="0"/>
            </a:endParaRPr>
          </a:p>
        </p:txBody>
      </p:sp>
      <p:sp>
        <p:nvSpPr>
          <p:cNvPr id="90" name="Text Box 36"/>
          <p:cNvSpPr txBox="1">
            <a:spLocks noChangeArrowheads="1"/>
          </p:cNvSpPr>
          <p:nvPr/>
        </p:nvSpPr>
        <p:spPr bwMode="auto">
          <a:xfrm>
            <a:off x="3847796" y="4115513"/>
            <a:ext cx="1255782" cy="182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cs typeface="HY견고딕" charset="0"/>
              </a:rPr>
              <a:t>专业评估或认证</a:t>
            </a:r>
            <a:endParaRPr lang="ko-KR" altLang="en-US" sz="1600" b="1" dirty="0">
              <a:solidFill>
                <a:schemeClr val="bg1"/>
              </a:solidFill>
              <a:latin typeface="微软雅黑" panose="020B0503020204020204" pitchFamily="34" charset="-122"/>
              <a:ea typeface="HY견고딕" charset="0"/>
              <a:cs typeface="HY견고딕" charset="0"/>
            </a:endParaRPr>
          </a:p>
        </p:txBody>
      </p:sp>
      <p:sp>
        <p:nvSpPr>
          <p:cNvPr id="92" name="Rectangle 38"/>
          <p:cNvSpPr>
            <a:spLocks noChangeArrowheads="1"/>
          </p:cNvSpPr>
          <p:nvPr/>
        </p:nvSpPr>
        <p:spPr bwMode="auto">
          <a:xfrm>
            <a:off x="2365009" y="2064204"/>
            <a:ext cx="294008" cy="34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r>
              <a:rPr lang="en-US" altLang="ko-KR" sz="3299" b="1">
                <a:solidFill>
                  <a:srgbClr val="DAEEF0"/>
                </a:solidFill>
              </a:rPr>
              <a:t>1</a:t>
            </a:r>
          </a:p>
        </p:txBody>
      </p:sp>
      <p:sp>
        <p:nvSpPr>
          <p:cNvPr id="93" name="Rectangle 39"/>
          <p:cNvSpPr>
            <a:spLocks noChangeArrowheads="1"/>
          </p:cNvSpPr>
          <p:nvPr/>
        </p:nvSpPr>
        <p:spPr bwMode="auto">
          <a:xfrm>
            <a:off x="3311314" y="2818074"/>
            <a:ext cx="295199" cy="344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r>
              <a:rPr lang="en-US" altLang="ko-KR" sz="3299" b="1">
                <a:solidFill>
                  <a:srgbClr val="DAEEF0"/>
                </a:solidFill>
              </a:rPr>
              <a:t>2</a:t>
            </a:r>
          </a:p>
        </p:txBody>
      </p:sp>
      <p:sp>
        <p:nvSpPr>
          <p:cNvPr id="94" name="Rectangle 40"/>
          <p:cNvSpPr>
            <a:spLocks noChangeArrowheads="1"/>
          </p:cNvSpPr>
          <p:nvPr/>
        </p:nvSpPr>
        <p:spPr bwMode="auto">
          <a:xfrm>
            <a:off x="2958982" y="3797104"/>
            <a:ext cx="292817" cy="34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r>
              <a:rPr lang="en-US" altLang="ko-KR" sz="3299" b="1">
                <a:solidFill>
                  <a:srgbClr val="DAEEF0"/>
                </a:solidFill>
              </a:rPr>
              <a:t>3</a:t>
            </a:r>
          </a:p>
        </p:txBody>
      </p:sp>
      <p:sp>
        <p:nvSpPr>
          <p:cNvPr id="4" name="文本框 3"/>
          <p:cNvSpPr txBox="1"/>
          <p:nvPr/>
        </p:nvSpPr>
        <p:spPr>
          <a:xfrm>
            <a:off x="3816007" y="2335928"/>
            <a:ext cx="5120633" cy="584775"/>
          </a:xfrm>
          <a:prstGeom prst="rect">
            <a:avLst/>
          </a:prstGeom>
          <a:noFill/>
        </p:spPr>
        <p:txBody>
          <a:bodyPr wrap="none" rtlCol="0">
            <a:spAutoFit/>
          </a:bodyPr>
          <a:lstStyle/>
          <a:p>
            <a:pPr marL="214313" indent="-214313">
              <a:buFont typeface="Arial"/>
              <a:buChar char="•"/>
            </a:pPr>
            <a:r>
              <a:rPr lang="zh-CN" altLang="en-US" sz="1600" dirty="0">
                <a:solidFill>
                  <a:srgbClr val="800000"/>
                </a:solidFill>
                <a:latin typeface="HY견고딕" charset="0"/>
                <a:ea typeface="HY견고딕" charset="0"/>
                <a:cs typeface="HY견고딕" charset="0"/>
              </a:rPr>
              <a:t>数据统计分析－监测专业、课程质量－及时反馈改进</a:t>
            </a:r>
            <a:endParaRPr lang="en-US" altLang="zh-CN" sz="1600" dirty="0">
              <a:solidFill>
                <a:srgbClr val="800000"/>
              </a:solidFill>
              <a:latin typeface="HY견고딕" charset="0"/>
              <a:ea typeface="HY견고딕" charset="0"/>
              <a:cs typeface="HY견고딕" charset="0"/>
            </a:endParaRPr>
          </a:p>
          <a:p>
            <a:pPr marL="214313" indent="-214313">
              <a:buFont typeface="Arial"/>
              <a:buChar char="•"/>
            </a:pPr>
            <a:r>
              <a:rPr lang="zh-CN" altLang="en-US" sz="1600" dirty="0">
                <a:solidFill>
                  <a:srgbClr val="800000"/>
                </a:solidFill>
                <a:latin typeface="HY견고딕" charset="0"/>
                <a:ea typeface="HY견고딕" charset="0"/>
                <a:cs typeface="HY견고딕" charset="0"/>
              </a:rPr>
              <a:t>撰写学院专业质量年度报告</a:t>
            </a:r>
            <a:endParaRPr lang="ko-KR" altLang="zh-CN" sz="1600" dirty="0">
              <a:solidFill>
                <a:srgbClr val="800000"/>
              </a:solidFill>
              <a:latin typeface="HY견고딕" charset="0"/>
              <a:ea typeface="HY견고딕" charset="0"/>
              <a:cs typeface="HY견고딕" charset="0"/>
            </a:endParaRPr>
          </a:p>
        </p:txBody>
      </p:sp>
      <p:sp>
        <p:nvSpPr>
          <p:cNvPr id="5" name="矩形 4"/>
          <p:cNvSpPr/>
          <p:nvPr/>
        </p:nvSpPr>
        <p:spPr>
          <a:xfrm>
            <a:off x="3967948" y="3403524"/>
            <a:ext cx="4915448" cy="338554"/>
          </a:xfrm>
          <a:prstGeom prst="rect">
            <a:avLst/>
          </a:prstGeom>
        </p:spPr>
        <p:txBody>
          <a:bodyPr wrap="none">
            <a:spAutoFit/>
          </a:bodyPr>
          <a:lstStyle/>
          <a:p>
            <a:pPr marL="214313" indent="-214313">
              <a:buFont typeface="Arial"/>
              <a:buChar char="•"/>
            </a:pPr>
            <a:r>
              <a:rPr lang="zh-CN" altLang="en-US" sz="1600" dirty="0">
                <a:solidFill>
                  <a:srgbClr val="0000FF"/>
                </a:solidFill>
                <a:latin typeface="HY견고딕" charset="0"/>
                <a:ea typeface="HY견고딕" charset="0"/>
                <a:cs typeface="HY견고딕" charset="0"/>
              </a:rPr>
              <a:t>吸收行企、政府、用人单位、学生与家长代表参与</a:t>
            </a:r>
            <a:endParaRPr lang="ko-KR" altLang="en-US" sz="1600" dirty="0">
              <a:solidFill>
                <a:srgbClr val="0000FF"/>
              </a:solidFill>
              <a:latin typeface="HY견고딕" charset="0"/>
              <a:ea typeface="HY견고딕" charset="0"/>
              <a:cs typeface="HY견고딕" charset="0"/>
            </a:endParaRPr>
          </a:p>
        </p:txBody>
      </p:sp>
      <p:sp>
        <p:nvSpPr>
          <p:cNvPr id="6" name="矩形 5"/>
          <p:cNvSpPr/>
          <p:nvPr/>
        </p:nvSpPr>
        <p:spPr>
          <a:xfrm>
            <a:off x="3633873" y="4384331"/>
            <a:ext cx="4570810" cy="683264"/>
          </a:xfrm>
          <a:prstGeom prst="rect">
            <a:avLst/>
          </a:prstGeom>
        </p:spPr>
        <p:txBody>
          <a:bodyPr>
            <a:spAutoFit/>
          </a:bodyPr>
          <a:lstStyle/>
          <a:p>
            <a:pPr marL="214313" indent="-214313">
              <a:lnSpc>
                <a:spcPct val="120000"/>
              </a:lnSpc>
              <a:buFont typeface="Arial"/>
              <a:buChar char="•"/>
            </a:pPr>
            <a:r>
              <a:rPr lang="zh-CN" altLang="en-US" sz="1600" dirty="0">
                <a:solidFill>
                  <a:srgbClr val="000083"/>
                </a:solidFill>
                <a:latin typeface="HY견고딕" charset="0"/>
                <a:ea typeface="HY견고딕" charset="0"/>
                <a:cs typeface="HY견고딕" charset="0"/>
              </a:rPr>
              <a:t>国际专业认证机构进行认证</a:t>
            </a:r>
            <a:endParaRPr lang="en-US" altLang="zh-CN" sz="1600" dirty="0">
              <a:solidFill>
                <a:srgbClr val="000083"/>
              </a:solidFill>
              <a:latin typeface="HY견고딕" charset="0"/>
              <a:ea typeface="HY견고딕" charset="0"/>
              <a:cs typeface="HY견고딕" charset="0"/>
            </a:endParaRPr>
          </a:p>
          <a:p>
            <a:pPr marL="214313" indent="-214313">
              <a:lnSpc>
                <a:spcPct val="120000"/>
              </a:lnSpc>
              <a:buFont typeface="Arial"/>
              <a:buChar char="•"/>
            </a:pPr>
            <a:r>
              <a:rPr lang="zh-CN" altLang="en-US" sz="1600" dirty="0">
                <a:solidFill>
                  <a:srgbClr val="000083"/>
                </a:solidFill>
                <a:latin typeface="HY견고딕" charset="0"/>
                <a:ea typeface="HY견고딕" charset="0"/>
                <a:cs typeface="HY견고딕" charset="0"/>
              </a:rPr>
              <a:t>国内专业认证机构评估或认证</a:t>
            </a:r>
            <a:endParaRPr lang="ko-KR" altLang="en-US" sz="1600" dirty="0">
              <a:solidFill>
                <a:srgbClr val="000083"/>
              </a:solidFill>
              <a:latin typeface="HY견고딕" charset="0"/>
              <a:ea typeface="HY견고딕" charset="0"/>
              <a:cs typeface="HY견고딕" charset="0"/>
            </a:endParaRPr>
          </a:p>
        </p:txBody>
      </p:sp>
      <p:sp>
        <p:nvSpPr>
          <p:cNvPr id="27" name="TextBox 6"/>
          <p:cNvSpPr txBox="1"/>
          <p:nvPr/>
        </p:nvSpPr>
        <p:spPr>
          <a:xfrm>
            <a:off x="744989" y="929282"/>
            <a:ext cx="6256650"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二）专业层面</a:t>
            </a:r>
            <a:r>
              <a:rPr lang="zh-CN" altLang="en-US" sz="2000" dirty="0" smtClean="0"/>
              <a:t>，按</a:t>
            </a:r>
            <a:r>
              <a:rPr lang="zh-CN" altLang="en-US" sz="2000" dirty="0"/>
              <a:t>建设方案</a:t>
            </a:r>
            <a:r>
              <a:rPr lang="zh-CN" altLang="en-US" sz="2000" dirty="0" smtClean="0"/>
              <a:t>开展诊改</a:t>
            </a:r>
            <a:endParaRPr lang="zh-CN" altLang="en-US" sz="2000" dirty="0"/>
          </a:p>
        </p:txBody>
      </p:sp>
      <p:sp>
        <p:nvSpPr>
          <p:cNvPr id="29" name="标题 1"/>
          <p:cNvSpPr>
            <a:spLocks noGrp="1"/>
          </p:cNvSpPr>
          <p:nvPr>
            <p:ph type="title"/>
          </p:nvPr>
        </p:nvSpPr>
        <p:spPr>
          <a:xfrm>
            <a:off x="744989" y="89513"/>
            <a:ext cx="4430772" cy="671190"/>
          </a:xfrm>
        </p:spPr>
        <p:txBody>
          <a:bodyPr/>
          <a:lstStyle/>
          <a:p>
            <a:r>
              <a:rPr lang="zh-CN" altLang="en-US" dirty="0" smtClean="0"/>
              <a:t>五、诊改运行</a:t>
            </a:r>
            <a:endParaRPr lang="zh-CN" altLang="en-US" dirty="0"/>
          </a:p>
        </p:txBody>
      </p:sp>
    </p:spTree>
    <p:extLst>
      <p:ext uri="{BB962C8B-B14F-4D97-AF65-F5344CB8AC3E}">
        <p14:creationId xmlns:p14="http://schemas.microsoft.com/office/powerpoint/2010/main" xmlns="" val="23164904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44988" y="1372725"/>
            <a:ext cx="7342944"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1､</a:t>
            </a:r>
            <a:r>
              <a:rPr lang="zh-CN" altLang="en-US" sz="1800" dirty="0"/>
              <a:t>以学习标准作为课堂教学检测依据，实施课程质量</a:t>
            </a:r>
            <a:r>
              <a:rPr lang="zh-CN" altLang="en-US" sz="1800" dirty="0" smtClean="0"/>
              <a:t>适时诊改</a:t>
            </a:r>
            <a:endParaRPr lang="zh-CN" altLang="en-US" sz="1800" dirty="0"/>
          </a:p>
        </p:txBody>
      </p:sp>
      <p:sp>
        <p:nvSpPr>
          <p:cNvPr id="6" name="Rectangle 2"/>
          <p:cNvSpPr>
            <a:spLocks noChangeArrowheads="1"/>
          </p:cNvSpPr>
          <p:nvPr/>
        </p:nvSpPr>
        <p:spPr bwMode="auto">
          <a:xfrm>
            <a:off x="2304122" y="2018058"/>
            <a:ext cx="4221771" cy="3403326"/>
          </a:xfrm>
          <a:prstGeom prst="rect">
            <a:avLst/>
          </a:prstGeom>
          <a:noFill/>
          <a:ln w="9525" cmpd="sng">
            <a:solidFill>
              <a:schemeClr val="tx1"/>
            </a:solidFill>
            <a:miter lim="800000"/>
            <a:headEnd/>
            <a:tailEnd/>
          </a:ln>
          <a:effectLst/>
          <a:extLst>
            <a:ext uri="{909E8E84-426E-40dd-AFC4-6F175D3DCCD1}">
              <a14:hiddenFill xmlns:a14="http://schemas.microsoft.com/office/drawing/2010/main" xmlns="">
                <a:solidFill>
                  <a:srgbClr val="DDDDDD"/>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7" name="Rectangle 4"/>
          <p:cNvSpPr>
            <a:spLocks noChangeArrowheads="1"/>
          </p:cNvSpPr>
          <p:nvPr/>
        </p:nvSpPr>
        <p:spPr bwMode="auto">
          <a:xfrm>
            <a:off x="4337476" y="2191026"/>
            <a:ext cx="1800000" cy="287427"/>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课程建设方案</a:t>
            </a:r>
          </a:p>
        </p:txBody>
      </p:sp>
      <p:sp>
        <p:nvSpPr>
          <p:cNvPr id="8" name="Rectangle 5"/>
          <p:cNvSpPr>
            <a:spLocks noChangeArrowheads="1"/>
          </p:cNvSpPr>
          <p:nvPr/>
        </p:nvSpPr>
        <p:spPr bwMode="auto">
          <a:xfrm>
            <a:off x="4337476" y="2709920"/>
            <a:ext cx="1800000" cy="287427"/>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每门课年度建设任务</a:t>
            </a:r>
          </a:p>
        </p:txBody>
      </p:sp>
      <p:sp>
        <p:nvSpPr>
          <p:cNvPr id="9" name="Rectangle 6"/>
          <p:cNvSpPr>
            <a:spLocks noChangeArrowheads="1"/>
          </p:cNvSpPr>
          <p:nvPr/>
        </p:nvSpPr>
        <p:spPr bwMode="auto">
          <a:xfrm>
            <a:off x="4337476" y="3228811"/>
            <a:ext cx="1800000" cy="287427"/>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事前、事中、事后管理</a:t>
            </a:r>
          </a:p>
        </p:txBody>
      </p:sp>
      <p:sp>
        <p:nvSpPr>
          <p:cNvPr id="10" name="Rectangle 7"/>
          <p:cNvSpPr>
            <a:spLocks noChangeArrowheads="1"/>
          </p:cNvSpPr>
          <p:nvPr/>
        </p:nvSpPr>
        <p:spPr bwMode="auto">
          <a:xfrm>
            <a:off x="4337476" y="4094902"/>
            <a:ext cx="1800000" cy="287427"/>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确定学生学习标准</a:t>
            </a:r>
          </a:p>
        </p:txBody>
      </p:sp>
      <p:sp>
        <p:nvSpPr>
          <p:cNvPr id="11" name="Rectangle 8"/>
          <p:cNvSpPr>
            <a:spLocks noChangeArrowheads="1"/>
          </p:cNvSpPr>
          <p:nvPr/>
        </p:nvSpPr>
        <p:spPr bwMode="auto">
          <a:xfrm>
            <a:off x="2510099" y="3228811"/>
            <a:ext cx="1454047" cy="287427"/>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教研室组织团队</a:t>
            </a:r>
          </a:p>
        </p:txBody>
      </p:sp>
      <p:sp>
        <p:nvSpPr>
          <p:cNvPr id="12" name="Rectangle 9"/>
          <p:cNvSpPr>
            <a:spLocks noChangeArrowheads="1"/>
          </p:cNvSpPr>
          <p:nvPr/>
        </p:nvSpPr>
        <p:spPr bwMode="auto">
          <a:xfrm>
            <a:off x="2510098" y="4094902"/>
            <a:ext cx="1452523" cy="287427"/>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编制课程标准</a:t>
            </a:r>
          </a:p>
        </p:txBody>
      </p:sp>
      <p:sp>
        <p:nvSpPr>
          <p:cNvPr id="13" name="Rectangle 10"/>
          <p:cNvSpPr>
            <a:spLocks noChangeArrowheads="1"/>
          </p:cNvSpPr>
          <p:nvPr/>
        </p:nvSpPr>
        <p:spPr bwMode="auto">
          <a:xfrm>
            <a:off x="4337476" y="4959726"/>
            <a:ext cx="1800000" cy="287427"/>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课堂在线检测</a:t>
            </a:r>
          </a:p>
        </p:txBody>
      </p:sp>
      <p:sp>
        <p:nvSpPr>
          <p:cNvPr id="14" name="Rectangle 11"/>
          <p:cNvSpPr>
            <a:spLocks noChangeArrowheads="1"/>
          </p:cNvSpPr>
          <p:nvPr/>
        </p:nvSpPr>
        <p:spPr bwMode="auto">
          <a:xfrm>
            <a:off x="7011077" y="2577372"/>
            <a:ext cx="1730208" cy="470844"/>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明确目标、任务</a:t>
            </a:r>
            <a:endParaRPr lang="en-US" altLang="zh-CN" sz="1200" dirty="0">
              <a:solidFill>
                <a:schemeClr val="bg1"/>
              </a:solidFill>
              <a:latin typeface="微软雅黑" charset="0"/>
              <a:ea typeface="微软雅黑" charset="0"/>
              <a:cs typeface="微软雅黑" charset="0"/>
            </a:endParaRPr>
          </a:p>
          <a:p>
            <a:pPr algn="ctr"/>
            <a:r>
              <a:rPr lang="zh-CN" altLang="en-US" sz="1200" dirty="0">
                <a:solidFill>
                  <a:schemeClr val="bg1"/>
                </a:solidFill>
                <a:latin typeface="微软雅黑" charset="0"/>
                <a:ea typeface="微软雅黑" charset="0"/>
                <a:cs typeface="微软雅黑" charset="0"/>
              </a:rPr>
              <a:t>措施、预期效果</a:t>
            </a:r>
          </a:p>
        </p:txBody>
      </p:sp>
      <p:cxnSp>
        <p:nvCxnSpPr>
          <p:cNvPr id="15" name="AutoShape 12"/>
          <p:cNvCxnSpPr>
            <a:cxnSpLocks noChangeShapeType="1"/>
          </p:cNvCxnSpPr>
          <p:nvPr/>
        </p:nvCxnSpPr>
        <p:spPr bwMode="auto">
          <a:xfrm>
            <a:off x="5237476" y="2478455"/>
            <a:ext cx="0" cy="231466"/>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AutoShape 13"/>
          <p:cNvCxnSpPr>
            <a:cxnSpLocks noChangeShapeType="1"/>
          </p:cNvCxnSpPr>
          <p:nvPr/>
        </p:nvCxnSpPr>
        <p:spPr bwMode="auto">
          <a:xfrm>
            <a:off x="6107742" y="2853627"/>
            <a:ext cx="831538" cy="0"/>
          </a:xfrm>
          <a:prstGeom prst="straightConnector1">
            <a:avLst/>
          </a:prstGeom>
          <a:noFill/>
          <a:ln w="9525" cmpd="sng">
            <a:solidFill>
              <a:schemeClr val="tx1"/>
            </a:solidFill>
            <a:round/>
            <a:headEnd/>
            <a:tailEnd type="triangl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AutoShape 14"/>
          <p:cNvCxnSpPr>
            <a:cxnSpLocks noChangeShapeType="1"/>
          </p:cNvCxnSpPr>
          <p:nvPr/>
        </p:nvCxnSpPr>
        <p:spPr bwMode="auto">
          <a:xfrm>
            <a:off x="5237476" y="2997346"/>
            <a:ext cx="0" cy="231464"/>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 name="Rectangle 17"/>
          <p:cNvSpPr>
            <a:spLocks noChangeArrowheads="1"/>
          </p:cNvSpPr>
          <p:nvPr/>
        </p:nvSpPr>
        <p:spPr bwMode="auto">
          <a:xfrm>
            <a:off x="7001639" y="3228811"/>
            <a:ext cx="1738122" cy="287427"/>
          </a:xfrm>
          <a:prstGeom prst="rect">
            <a:avLst/>
          </a:prstGeom>
          <a:solidFill>
            <a:srgbClr val="00B050"/>
          </a:solidFill>
          <a:ln>
            <a:noFill/>
          </a:ln>
          <a:effectLst/>
          <a:extLst/>
        </p:spPr>
        <p:txBody>
          <a:bodyPr wrap="none" anchor="ctr"/>
          <a:lstStyle/>
          <a:p>
            <a:pPr algn="ctr"/>
            <a:r>
              <a:rPr lang="zh-CN" altLang="en-US" sz="1200" dirty="0">
                <a:solidFill>
                  <a:schemeClr val="bg1"/>
                </a:solidFill>
                <a:latin typeface="微软雅黑" charset="0"/>
                <a:ea typeface="微软雅黑" charset="0"/>
                <a:cs typeface="微软雅黑" charset="0"/>
              </a:rPr>
              <a:t>绩效考核</a:t>
            </a:r>
          </a:p>
        </p:txBody>
      </p:sp>
      <p:cxnSp>
        <p:nvCxnSpPr>
          <p:cNvPr id="19" name="AutoShape 18"/>
          <p:cNvCxnSpPr>
            <a:cxnSpLocks noChangeShapeType="1"/>
            <a:stCxn id="9" idx="1"/>
            <a:endCxn id="11" idx="3"/>
          </p:cNvCxnSpPr>
          <p:nvPr/>
        </p:nvCxnSpPr>
        <p:spPr bwMode="auto">
          <a:xfrm flipH="1">
            <a:off x="3964140" y="3372522"/>
            <a:ext cx="373336" cy="0"/>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AutoShape 19"/>
          <p:cNvCxnSpPr>
            <a:cxnSpLocks noChangeShapeType="1"/>
            <a:stCxn id="11" idx="2"/>
            <a:endCxn id="12" idx="0"/>
          </p:cNvCxnSpPr>
          <p:nvPr/>
        </p:nvCxnSpPr>
        <p:spPr bwMode="auto">
          <a:xfrm flipH="1">
            <a:off x="3236359" y="3516239"/>
            <a:ext cx="1527" cy="578668"/>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AutoShape 20"/>
          <p:cNvCxnSpPr>
            <a:cxnSpLocks noChangeShapeType="1"/>
            <a:stCxn id="12" idx="3"/>
            <a:endCxn id="10" idx="1"/>
          </p:cNvCxnSpPr>
          <p:nvPr/>
        </p:nvCxnSpPr>
        <p:spPr bwMode="auto">
          <a:xfrm>
            <a:off x="3962621" y="4238616"/>
            <a:ext cx="374861" cy="0"/>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AutoShape 21"/>
          <p:cNvCxnSpPr>
            <a:cxnSpLocks noChangeShapeType="1"/>
          </p:cNvCxnSpPr>
          <p:nvPr/>
        </p:nvCxnSpPr>
        <p:spPr bwMode="auto">
          <a:xfrm>
            <a:off x="5237476" y="4382330"/>
            <a:ext cx="0" cy="577396"/>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Rectangle 24"/>
          <p:cNvSpPr>
            <a:spLocks noChangeArrowheads="1"/>
          </p:cNvSpPr>
          <p:nvPr/>
        </p:nvSpPr>
        <p:spPr bwMode="auto">
          <a:xfrm>
            <a:off x="7011083" y="4498062"/>
            <a:ext cx="1728685" cy="287427"/>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课程目标</a:t>
            </a:r>
            <a:endParaRPr lang="en-US" sz="1200" dirty="0">
              <a:solidFill>
                <a:schemeClr val="bg1"/>
              </a:solidFill>
              <a:latin typeface="微软雅黑" charset="0"/>
              <a:ea typeface="微软雅黑" charset="0"/>
              <a:cs typeface="微软雅黑" charset="0"/>
            </a:endParaRPr>
          </a:p>
        </p:txBody>
      </p:sp>
      <p:cxnSp>
        <p:nvCxnSpPr>
          <p:cNvPr id="24" name="AutoShape 25"/>
          <p:cNvCxnSpPr>
            <a:cxnSpLocks noChangeShapeType="1"/>
          </p:cNvCxnSpPr>
          <p:nvPr/>
        </p:nvCxnSpPr>
        <p:spPr bwMode="auto">
          <a:xfrm rot="10800000" flipV="1">
            <a:off x="5384621" y="3776958"/>
            <a:ext cx="1626458" cy="317949"/>
          </a:xfrm>
          <a:prstGeom prst="bentConnector2">
            <a:avLst/>
          </a:prstGeom>
          <a:noFill/>
          <a:ln w="9525" cmpd="sng">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AutoShape 26"/>
          <p:cNvCxnSpPr>
            <a:cxnSpLocks noChangeShapeType="1"/>
          </p:cNvCxnSpPr>
          <p:nvPr/>
        </p:nvCxnSpPr>
        <p:spPr bwMode="auto">
          <a:xfrm rot="10800000">
            <a:off x="5385902" y="4487889"/>
            <a:ext cx="1625184" cy="153886"/>
          </a:xfrm>
          <a:prstGeom prst="bentConnector3">
            <a:avLst>
              <a:gd name="adj1" fmla="val 99700"/>
            </a:avLst>
          </a:prstGeom>
          <a:noFill/>
          <a:ln w="9525" cmpd="sng">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AutoShape 28"/>
          <p:cNvSpPr>
            <a:spLocks noChangeArrowheads="1"/>
          </p:cNvSpPr>
          <p:nvPr/>
        </p:nvSpPr>
        <p:spPr bwMode="auto">
          <a:xfrm>
            <a:off x="2027958" y="2248255"/>
            <a:ext cx="2213874" cy="230196"/>
          </a:xfrm>
          <a:prstGeom prst="rightArrow">
            <a:avLst>
              <a:gd name="adj1" fmla="val 50278"/>
              <a:gd name="adj2" fmla="val 107593"/>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27" name="Text Box 29"/>
          <p:cNvSpPr txBox="1">
            <a:spLocks noChangeArrowheads="1"/>
          </p:cNvSpPr>
          <p:nvPr/>
        </p:nvSpPr>
        <p:spPr bwMode="auto">
          <a:xfrm>
            <a:off x="2242018" y="2039983"/>
            <a:ext cx="110799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zh-CN" altLang="en-US" sz="1200" dirty="0">
                <a:latin typeface="微软雅黑" charset="0"/>
                <a:ea typeface="微软雅黑" charset="0"/>
                <a:cs typeface="微软雅黑" charset="0"/>
              </a:rPr>
              <a:t>课程建设规划</a:t>
            </a:r>
            <a:endParaRPr lang="en-US" sz="1200" dirty="0">
              <a:latin typeface="微软雅黑" charset="0"/>
              <a:ea typeface="微软雅黑" charset="0"/>
              <a:cs typeface="微软雅黑" charset="0"/>
            </a:endParaRPr>
          </a:p>
        </p:txBody>
      </p:sp>
      <p:sp>
        <p:nvSpPr>
          <p:cNvPr id="28" name="AutoShape 34"/>
          <p:cNvSpPr>
            <a:spLocks noChangeArrowheads="1"/>
          </p:cNvSpPr>
          <p:nvPr/>
        </p:nvSpPr>
        <p:spPr bwMode="auto">
          <a:xfrm rot="10800000">
            <a:off x="2096622" y="4959725"/>
            <a:ext cx="2145215" cy="230196"/>
          </a:xfrm>
          <a:prstGeom prst="rightArrow">
            <a:avLst>
              <a:gd name="adj1" fmla="val 50278"/>
              <a:gd name="adj2" fmla="val 104256"/>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29" name="AutoShape 35"/>
          <p:cNvSpPr>
            <a:spLocks noChangeArrowheads="1"/>
          </p:cNvSpPr>
          <p:nvPr/>
        </p:nvSpPr>
        <p:spPr bwMode="auto">
          <a:xfrm>
            <a:off x="1197942" y="2998618"/>
            <a:ext cx="277688" cy="1557950"/>
          </a:xfrm>
          <a:prstGeom prst="upArrow">
            <a:avLst>
              <a:gd name="adj1" fmla="val 58241"/>
              <a:gd name="adj2" fmla="val 103299"/>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30" name="Text Box 36"/>
          <p:cNvSpPr txBox="1">
            <a:spLocks noChangeArrowheads="1"/>
          </p:cNvSpPr>
          <p:nvPr/>
        </p:nvSpPr>
        <p:spPr bwMode="auto">
          <a:xfrm>
            <a:off x="2493312" y="4793929"/>
            <a:ext cx="110799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zh-CN" altLang="en-US" sz="1200" dirty="0">
                <a:latin typeface="微软雅黑" charset="0"/>
                <a:ea typeface="微软雅黑" charset="0"/>
                <a:cs typeface="微软雅黑" charset="0"/>
              </a:rPr>
              <a:t>实时跟踪改进</a:t>
            </a:r>
            <a:endParaRPr lang="en-US" altLang="zh-CN" sz="1200" dirty="0">
              <a:latin typeface="微软雅黑" charset="0"/>
              <a:ea typeface="微软雅黑" charset="0"/>
              <a:cs typeface="微软雅黑" charset="0"/>
            </a:endParaRPr>
          </a:p>
          <a:p>
            <a:endParaRPr lang="en-US" sz="1200" dirty="0">
              <a:latin typeface="微软雅黑" charset="0"/>
              <a:ea typeface="微软雅黑" charset="0"/>
              <a:cs typeface="微软雅黑" charset="0"/>
            </a:endParaRPr>
          </a:p>
          <a:p>
            <a:r>
              <a:rPr lang="zh-CN" altLang="en-US" sz="1200" dirty="0">
                <a:latin typeface="微软雅黑" charset="0"/>
                <a:ea typeface="微软雅黑" charset="0"/>
                <a:cs typeface="微软雅黑" charset="0"/>
              </a:rPr>
              <a:t>改进课堂状态</a:t>
            </a:r>
            <a:endParaRPr lang="en-US" sz="1200" dirty="0">
              <a:latin typeface="微软雅黑" charset="0"/>
              <a:ea typeface="微软雅黑" charset="0"/>
              <a:cs typeface="微软雅黑" charset="0"/>
            </a:endParaRPr>
          </a:p>
        </p:txBody>
      </p:sp>
      <p:sp>
        <p:nvSpPr>
          <p:cNvPr id="31" name="Rectangle 22"/>
          <p:cNvSpPr>
            <a:spLocks noChangeArrowheads="1"/>
          </p:cNvSpPr>
          <p:nvPr/>
        </p:nvSpPr>
        <p:spPr bwMode="auto">
          <a:xfrm>
            <a:off x="7011077" y="4084076"/>
            <a:ext cx="1728684" cy="287427"/>
          </a:xfrm>
          <a:prstGeom prst="rect">
            <a:avLst/>
          </a:prstGeom>
          <a:solidFill>
            <a:schemeClr val="accent5">
              <a:lumMod val="75000"/>
            </a:schemeClr>
          </a:solidFill>
          <a:ln>
            <a:noFill/>
          </a:ln>
          <a:effectLst/>
          <a:extLst/>
        </p:spPr>
        <p:txBody>
          <a:bodyPr wrap="none" anchor="ctr"/>
          <a:lstStyle/>
          <a:p>
            <a:pPr algn="ctr"/>
            <a:r>
              <a:rPr lang="zh-CN" altLang="en-US" sz="1200" dirty="0">
                <a:solidFill>
                  <a:schemeClr val="bg1"/>
                </a:solidFill>
                <a:latin typeface="微软雅黑" charset="0"/>
                <a:ea typeface="微软雅黑" charset="0"/>
                <a:cs typeface="微软雅黑" charset="0"/>
              </a:rPr>
              <a:t>设计达标考核办法</a:t>
            </a:r>
          </a:p>
        </p:txBody>
      </p:sp>
      <p:cxnSp>
        <p:nvCxnSpPr>
          <p:cNvPr id="32" name="AutoShape 23"/>
          <p:cNvCxnSpPr>
            <a:cxnSpLocks noChangeShapeType="1"/>
            <a:endCxn id="31" idx="1"/>
          </p:cNvCxnSpPr>
          <p:nvPr/>
        </p:nvCxnSpPr>
        <p:spPr bwMode="auto">
          <a:xfrm>
            <a:off x="6229180" y="4227786"/>
            <a:ext cx="781903" cy="4"/>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AutoShape 13"/>
          <p:cNvCxnSpPr>
            <a:cxnSpLocks noChangeShapeType="1"/>
            <a:stCxn id="9" idx="3"/>
            <a:endCxn id="18" idx="1"/>
          </p:cNvCxnSpPr>
          <p:nvPr/>
        </p:nvCxnSpPr>
        <p:spPr bwMode="auto">
          <a:xfrm>
            <a:off x="6137482" y="3372522"/>
            <a:ext cx="864163" cy="0"/>
          </a:xfrm>
          <a:prstGeom prst="straightConnector1">
            <a:avLst/>
          </a:prstGeom>
          <a:noFill/>
          <a:ln w="9525" cmpd="sng">
            <a:solidFill>
              <a:schemeClr val="tx1"/>
            </a:solidFill>
            <a:round/>
            <a:headEnd/>
            <a:tailEnd type="triangl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4" name="Rectangle 22"/>
          <p:cNvSpPr>
            <a:spLocks noChangeArrowheads="1"/>
          </p:cNvSpPr>
          <p:nvPr/>
        </p:nvSpPr>
        <p:spPr bwMode="auto">
          <a:xfrm>
            <a:off x="7011077" y="3680260"/>
            <a:ext cx="1728684" cy="287427"/>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课程学习情况分析</a:t>
            </a:r>
          </a:p>
        </p:txBody>
      </p:sp>
      <p:pic>
        <p:nvPicPr>
          <p:cNvPr id="35" name="Picture 13" descr="设计任务"/>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0239" y="1969974"/>
            <a:ext cx="1333190" cy="97928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15" descr="调查任务"/>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788" y="4257139"/>
            <a:ext cx="1553012" cy="129977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6"/>
          <p:cNvSpPr txBox="1"/>
          <p:nvPr/>
        </p:nvSpPr>
        <p:spPr>
          <a:xfrm>
            <a:off x="744988" y="929282"/>
            <a:ext cx="8399012"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三）课程层面</a:t>
            </a:r>
            <a:r>
              <a:rPr lang="zh-CN" altLang="en-US" sz="2000" dirty="0" smtClean="0"/>
              <a:t>，按</a:t>
            </a:r>
            <a:r>
              <a:rPr lang="zh-CN" altLang="en-US" sz="2000" dirty="0"/>
              <a:t>学生学习达标开展过程</a:t>
            </a:r>
            <a:r>
              <a:rPr lang="zh-CN" altLang="en-US" sz="2000" dirty="0" smtClean="0"/>
              <a:t>监控和诊</a:t>
            </a:r>
            <a:r>
              <a:rPr lang="zh-CN" altLang="en-US" sz="2000" dirty="0"/>
              <a:t>改</a:t>
            </a:r>
          </a:p>
        </p:txBody>
      </p:sp>
      <p:sp>
        <p:nvSpPr>
          <p:cNvPr id="39" name="标题 1"/>
          <p:cNvSpPr txBox="1">
            <a:spLocks/>
          </p:cNvSpPr>
          <p:nvPr/>
        </p:nvSpPr>
        <p:spPr>
          <a:xfrm>
            <a:off x="815328" y="124683"/>
            <a:ext cx="4430772" cy="671190"/>
          </a:xfrm>
          <a:prstGeom prst="rect">
            <a:avLst/>
          </a:prstGeom>
          <a:solidFill>
            <a:schemeClr val="bg1"/>
          </a:solidFill>
        </p:spPr>
        <p:txBody>
          <a:bodyPr vert="horz" lIns="91440" tIns="45720" rIns="91440" bIns="45720" rtlCol="0" anchor="ctr">
            <a:normAutofit/>
          </a:bodyPr>
          <a:lstStyle/>
          <a:p>
            <a:pPr lvl="0" defTabSz="685800">
              <a:lnSpc>
                <a:spcPct val="90000"/>
              </a:lnSpc>
              <a:spcBef>
                <a:spcPct val="0"/>
              </a:spcBef>
              <a:defRPr/>
            </a:pPr>
            <a:r>
              <a:rPr kumimoji="0" lang="zh-CN" altLang="en-US" sz="27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j-cs"/>
              </a:rPr>
              <a:t>五、诊改运行</a:t>
            </a:r>
            <a:endParaRPr kumimoji="0" lang="zh-CN" altLang="en-US" sz="27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xmlns="" val="6340200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2952" y="1344617"/>
            <a:ext cx="6116246" cy="290872"/>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zh-CN" altLang="en-US" sz="1800" dirty="0"/>
              <a:t>建立课程教学数据分析机制，实行课程</a:t>
            </a:r>
            <a:r>
              <a:rPr lang="zh-CN" altLang="en-US" sz="1800" dirty="0" smtClean="0"/>
              <a:t>教学质量诊改</a:t>
            </a:r>
            <a:endParaRPr lang="zh-CN" altLang="en-US" sz="1800" dirty="0"/>
          </a:p>
        </p:txBody>
      </p:sp>
      <p:sp>
        <p:nvSpPr>
          <p:cNvPr id="6" name="圆角矩形 5"/>
          <p:cNvSpPr/>
          <p:nvPr/>
        </p:nvSpPr>
        <p:spPr>
          <a:xfrm>
            <a:off x="360630" y="2087465"/>
            <a:ext cx="6353692" cy="3260452"/>
          </a:xfrm>
          <a:prstGeom prst="roundRect">
            <a:avLst>
              <a:gd name="adj" fmla="val 4636"/>
            </a:avLst>
          </a:prstGeom>
          <a:ln w="34925">
            <a:solidFill>
              <a:schemeClr val="accent3">
                <a:lumMod val="7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49"/>
          </a:p>
        </p:txBody>
      </p:sp>
      <p:sp>
        <p:nvSpPr>
          <p:cNvPr id="7" name="Freeform 43"/>
          <p:cNvSpPr>
            <a:spLocks/>
          </p:cNvSpPr>
          <p:nvPr/>
        </p:nvSpPr>
        <p:spPr bwMode="invGray">
          <a:xfrm>
            <a:off x="958281" y="2690612"/>
            <a:ext cx="1031222" cy="473429"/>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317FB7">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8" name="Freeform 44"/>
          <p:cNvSpPr>
            <a:spLocks/>
          </p:cNvSpPr>
          <p:nvPr/>
        </p:nvSpPr>
        <p:spPr bwMode="invGray">
          <a:xfrm>
            <a:off x="2131810" y="2654571"/>
            <a:ext cx="235682" cy="530202"/>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53C3B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9" name="Freeform 45"/>
          <p:cNvSpPr>
            <a:spLocks/>
          </p:cNvSpPr>
          <p:nvPr/>
        </p:nvSpPr>
        <p:spPr bwMode="invGray">
          <a:xfrm flipH="1">
            <a:off x="2446993" y="2681389"/>
            <a:ext cx="1217693" cy="476562"/>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CC00CC">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grpSp>
        <p:nvGrpSpPr>
          <p:cNvPr id="2" name="Group 23"/>
          <p:cNvGrpSpPr>
            <a:grpSpLocks/>
          </p:cNvGrpSpPr>
          <p:nvPr/>
        </p:nvGrpSpPr>
        <p:grpSpPr bwMode="auto">
          <a:xfrm>
            <a:off x="3253244" y="2078735"/>
            <a:ext cx="933166" cy="763616"/>
            <a:chOff x="2457" y="2000"/>
            <a:chExt cx="901" cy="888"/>
          </a:xfrm>
        </p:grpSpPr>
        <p:pic>
          <p:nvPicPr>
            <p:cNvPr id="11" name="Picture 24" descr="circuler_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Oval 25"/>
            <p:cNvSpPr>
              <a:spLocks noChangeArrowheads="1"/>
            </p:cNvSpPr>
            <p:nvPr/>
          </p:nvSpPr>
          <p:spPr bwMode="ltGray">
            <a:xfrm>
              <a:off x="2457" y="2000"/>
              <a:ext cx="895" cy="888"/>
            </a:xfrm>
            <a:prstGeom prst="ellipse">
              <a:avLst/>
            </a:prstGeom>
            <a:solidFill>
              <a:srgbClr val="CC00CC"/>
            </a:solidFill>
            <a:ln w="9525" algn="ctr">
              <a:noFill/>
              <a:round/>
              <a:headEnd/>
              <a:tailEnd/>
            </a:ln>
            <a:effectLst/>
          </p:spPr>
          <p:txBody>
            <a:bodyPr wrap="none" anchor="ctr"/>
            <a:lstStyle/>
            <a:p>
              <a:pPr>
                <a:defRPr/>
              </a:pPr>
              <a:endParaRPr lang="zh-CN" altLang="en-US" sz="1349">
                <a:latin typeface="Arial" charset="0"/>
              </a:endParaRPr>
            </a:p>
          </p:txBody>
        </p:sp>
        <p:sp>
          <p:nvSpPr>
            <p:cNvPr id="13" name="Freeform 26"/>
            <p:cNvSpPr>
              <a:spLocks/>
            </p:cNvSpPr>
            <p:nvPr/>
          </p:nvSpPr>
          <p:spPr bwMode="ltGray">
            <a:xfrm>
              <a:off x="2550" y="2018"/>
              <a:ext cx="703" cy="308"/>
            </a:xfrm>
            <a:custGeom>
              <a:avLst/>
              <a:gdLst>
                <a:gd name="T0" fmla="*/ 8 w 1321"/>
                <a:gd name="T1" fmla="*/ 0 h 712"/>
                <a:gd name="T2" fmla="*/ 9 w 1321"/>
                <a:gd name="T3" fmla="*/ 0 h 712"/>
                <a:gd name="T4" fmla="*/ 9 w 1321"/>
                <a:gd name="T5" fmla="*/ 0 h 712"/>
                <a:gd name="T6" fmla="*/ 9 w 1321"/>
                <a:gd name="T7" fmla="*/ 0 h 712"/>
                <a:gd name="T8" fmla="*/ 8 w 1321"/>
                <a:gd name="T9" fmla="*/ 0 h 712"/>
                <a:gd name="T10" fmla="*/ 8 w 1321"/>
                <a:gd name="T11" fmla="*/ 1 h 712"/>
                <a:gd name="T12" fmla="*/ 8 w 1321"/>
                <a:gd name="T13" fmla="*/ 1 h 712"/>
                <a:gd name="T14" fmla="*/ 7 w 1321"/>
                <a:gd name="T15" fmla="*/ 1 h 712"/>
                <a:gd name="T16" fmla="*/ 7 w 1321"/>
                <a:gd name="T17" fmla="*/ 1 h 712"/>
                <a:gd name="T18" fmla="*/ 7 w 1321"/>
                <a:gd name="T19" fmla="*/ 1 h 712"/>
                <a:gd name="T20" fmla="*/ 6 w 1321"/>
                <a:gd name="T21" fmla="*/ 1 h 712"/>
                <a:gd name="T22" fmla="*/ 6 w 1321"/>
                <a:gd name="T23" fmla="*/ 1 h 712"/>
                <a:gd name="T24" fmla="*/ 6 w 1321"/>
                <a:gd name="T25" fmla="*/ 1 h 712"/>
                <a:gd name="T26" fmla="*/ 5 w 1321"/>
                <a:gd name="T27" fmla="*/ 1 h 712"/>
                <a:gd name="T28" fmla="*/ 5 w 1321"/>
                <a:gd name="T29" fmla="*/ 1 h 712"/>
                <a:gd name="T30" fmla="*/ 3 w 1321"/>
                <a:gd name="T31" fmla="*/ 1 h 712"/>
                <a:gd name="T32" fmla="*/ 3 w 1321"/>
                <a:gd name="T33" fmla="*/ 1 h 712"/>
                <a:gd name="T34" fmla="*/ 3 w 1321"/>
                <a:gd name="T35" fmla="*/ 1 h 712"/>
                <a:gd name="T36" fmla="*/ 2 w 1321"/>
                <a:gd name="T37" fmla="*/ 1 h 712"/>
                <a:gd name="T38" fmla="*/ 2 w 1321"/>
                <a:gd name="T39" fmla="*/ 1 h 712"/>
                <a:gd name="T40" fmla="*/ 2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2 w 1321"/>
                <a:gd name="T71" fmla="*/ 0 h 712"/>
                <a:gd name="T72" fmla="*/ 2 w 1321"/>
                <a:gd name="T73" fmla="*/ 0 h 712"/>
                <a:gd name="T74" fmla="*/ 2 w 1321"/>
                <a:gd name="T75" fmla="*/ 0 h 712"/>
                <a:gd name="T76" fmla="*/ 3 w 1321"/>
                <a:gd name="T77" fmla="*/ 0 h 712"/>
                <a:gd name="T78" fmla="*/ 3 w 1321"/>
                <a:gd name="T79" fmla="*/ 0 h 712"/>
                <a:gd name="T80" fmla="*/ 4 w 1321"/>
                <a:gd name="T81" fmla="*/ 0 h 712"/>
                <a:gd name="T82" fmla="*/ 4 w 1321"/>
                <a:gd name="T83" fmla="*/ 0 h 712"/>
                <a:gd name="T84" fmla="*/ 4 w 1321"/>
                <a:gd name="T85" fmla="*/ 0 h 712"/>
                <a:gd name="T86" fmla="*/ 5 w 1321"/>
                <a:gd name="T87" fmla="*/ 0 h 712"/>
                <a:gd name="T88" fmla="*/ 5 w 1321"/>
                <a:gd name="T89" fmla="*/ 0 h 712"/>
                <a:gd name="T90" fmla="*/ 6 w 1321"/>
                <a:gd name="T91" fmla="*/ 0 h 712"/>
                <a:gd name="T92" fmla="*/ 6 w 1321"/>
                <a:gd name="T93" fmla="*/ 0 h 712"/>
                <a:gd name="T94" fmla="*/ 7 w 1321"/>
                <a:gd name="T95" fmla="*/ 0 h 712"/>
                <a:gd name="T96" fmla="*/ 7 w 1321"/>
                <a:gd name="T97" fmla="*/ 0 h 712"/>
                <a:gd name="T98" fmla="*/ 8 w 1321"/>
                <a:gd name="T99" fmla="*/ 0 h 712"/>
                <a:gd name="T100" fmla="*/ 8 w 1321"/>
                <a:gd name="T101" fmla="*/ 0 h 712"/>
                <a:gd name="T102" fmla="*/ 8 w 1321"/>
                <a:gd name="T103" fmla="*/ 0 h 712"/>
                <a:gd name="T104" fmla="*/ 8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0">
                  <a:srgbClr val="CC00CC">
                    <a:tint val="66000"/>
                    <a:satMod val="160000"/>
                  </a:srgbClr>
                </a:gs>
                <a:gs pos="50000">
                  <a:srgbClr val="CC00CC">
                    <a:tint val="44500"/>
                    <a:satMod val="160000"/>
                  </a:srgbClr>
                </a:gs>
                <a:gs pos="100000">
                  <a:srgbClr val="CC00CC">
                    <a:tint val="23500"/>
                    <a:satMod val="160000"/>
                  </a:srgbClr>
                </a:gs>
              </a:gsLst>
              <a:lin ang="16200000" scaled="1"/>
              <a:tileRect/>
            </a:gradFill>
            <a:ln>
              <a:noFill/>
            </a:ln>
            <a:extLst>
              <a:ext uri="{91240B29-F687-4f45-9708-019B960494DF}">
                <a14:hiddenLine xmlns:a14="http://schemas.microsoft.com/office/drawing/2010/main" xmlns="" w="0">
                  <a:solidFill>
                    <a:srgbClr val="000000"/>
                  </a:solidFill>
                  <a:round/>
                  <a:headEnd/>
                  <a:tailEnd/>
                </a14:hiddenLine>
              </a:ext>
            </a:extLst>
          </p:spPr>
          <p:txBody>
            <a:bodyPr/>
            <a:lstStyle/>
            <a:p>
              <a:endParaRPr lang="zh-CN" altLang="en-US" sz="1349"/>
            </a:p>
          </p:txBody>
        </p:sp>
        <p:grpSp>
          <p:nvGrpSpPr>
            <p:cNvPr id="4" name="Group 27"/>
            <p:cNvGrpSpPr>
              <a:grpSpLocks/>
            </p:cNvGrpSpPr>
            <p:nvPr/>
          </p:nvGrpSpPr>
          <p:grpSpPr bwMode="auto">
            <a:xfrm rot="-1297425" flipH="1" flipV="1">
              <a:off x="2525" y="2693"/>
              <a:ext cx="781" cy="188"/>
              <a:chOff x="2532" y="1051"/>
              <a:chExt cx="893" cy="246"/>
            </a:xfrm>
          </p:grpSpPr>
          <p:grpSp>
            <p:nvGrpSpPr>
              <p:cNvPr id="5" name="Group 28"/>
              <p:cNvGrpSpPr>
                <a:grpSpLocks/>
              </p:cNvGrpSpPr>
              <p:nvPr/>
            </p:nvGrpSpPr>
            <p:grpSpPr bwMode="auto">
              <a:xfrm>
                <a:off x="2532" y="1051"/>
                <a:ext cx="743" cy="185"/>
                <a:chOff x="1565" y="2568"/>
                <a:chExt cx="1118" cy="279"/>
              </a:xfrm>
            </p:grpSpPr>
            <p:sp>
              <p:nvSpPr>
                <p:cNvPr id="21" name="AutoShape 29"/>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22" name="AutoShape 30"/>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23" name="AutoShape 31"/>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24" name="AutoShape 32"/>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nvGrpSpPr>
              <p:cNvPr id="10" name="Group 33"/>
              <p:cNvGrpSpPr>
                <a:grpSpLocks/>
              </p:cNvGrpSpPr>
              <p:nvPr/>
            </p:nvGrpSpPr>
            <p:grpSpPr bwMode="auto">
              <a:xfrm rot="1353540">
                <a:off x="2682" y="1111"/>
                <a:ext cx="743" cy="186"/>
                <a:chOff x="1565" y="2568"/>
                <a:chExt cx="1118" cy="279"/>
              </a:xfrm>
            </p:grpSpPr>
            <p:sp>
              <p:nvSpPr>
                <p:cNvPr id="17" name="AutoShape 34"/>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8" name="AutoShape 35"/>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9" name="AutoShape 36"/>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20" name="AutoShape 37"/>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grpSp>
      <p:sp>
        <p:nvSpPr>
          <p:cNvPr id="25" name="Text Box 42"/>
          <p:cNvSpPr txBox="1">
            <a:spLocks noChangeArrowheads="1"/>
          </p:cNvSpPr>
          <p:nvPr/>
        </p:nvSpPr>
        <p:spPr bwMode="auto">
          <a:xfrm>
            <a:off x="3448959" y="2190166"/>
            <a:ext cx="583214" cy="553998"/>
          </a:xfrm>
          <a:prstGeom prst="rect">
            <a:avLst/>
          </a:prstGeom>
          <a:noFill/>
          <a:ln w="9525">
            <a:noFill/>
            <a:miter lim="800000"/>
            <a:headEnd/>
            <a:tailEnd/>
          </a:ln>
          <a:effectLst/>
        </p:spPr>
        <p:txBody>
          <a:bodyPr wrap="square">
            <a:spAutoFit/>
          </a:bodyPr>
          <a:lstStyle/>
          <a:p>
            <a:pPr>
              <a:lnSpc>
                <a:spcPct val="50000"/>
              </a:lnSpc>
              <a:spcBef>
                <a:spcPct val="50000"/>
              </a:spcBef>
              <a:defRPr/>
            </a:pPr>
            <a:r>
              <a:rPr lang="zh-CN" altLang="en-US" sz="1200" b="1" dirty="0">
                <a:solidFill>
                  <a:schemeClr val="bg1"/>
                </a:solidFill>
                <a:latin typeface="微软雅黑" panose="020B0503020204020204" pitchFamily="34" charset="-122"/>
                <a:ea typeface="微软雅黑" panose="020B0503020204020204" pitchFamily="34" charset="-122"/>
              </a:rPr>
              <a:t>课程</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50000"/>
              </a:lnSpc>
              <a:spcBef>
                <a:spcPct val="50000"/>
              </a:spcBef>
              <a:defRPr/>
            </a:pPr>
            <a:r>
              <a:rPr lang="zh-CN" altLang="en-US" sz="1200" b="1" dirty="0">
                <a:solidFill>
                  <a:schemeClr val="bg1"/>
                </a:solidFill>
                <a:latin typeface="微软雅黑" panose="020B0503020204020204" pitchFamily="34" charset="-122"/>
                <a:ea typeface="微软雅黑" panose="020B0503020204020204" pitchFamily="34" charset="-122"/>
              </a:rPr>
              <a:t>教学</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50000"/>
              </a:lnSpc>
              <a:spcBef>
                <a:spcPct val="50000"/>
              </a:spcBef>
              <a:defRPr/>
            </a:pPr>
            <a:r>
              <a:rPr lang="zh-CN" altLang="en-US" sz="1200" b="1" dirty="0">
                <a:solidFill>
                  <a:schemeClr val="bg1"/>
                </a:solidFill>
                <a:latin typeface="微软雅黑" panose="020B0503020204020204" pitchFamily="34" charset="-122"/>
                <a:ea typeface="微软雅黑" panose="020B0503020204020204" pitchFamily="34" charset="-122"/>
              </a:rPr>
              <a:t>测评</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grpSp>
        <p:nvGrpSpPr>
          <p:cNvPr id="14" name="Group 23"/>
          <p:cNvGrpSpPr>
            <a:grpSpLocks/>
          </p:cNvGrpSpPr>
          <p:nvPr/>
        </p:nvGrpSpPr>
        <p:grpSpPr bwMode="auto">
          <a:xfrm>
            <a:off x="1894819" y="2148602"/>
            <a:ext cx="733385" cy="580023"/>
            <a:chOff x="2457" y="2000"/>
            <a:chExt cx="901" cy="888"/>
          </a:xfrm>
        </p:grpSpPr>
        <p:pic>
          <p:nvPicPr>
            <p:cNvPr id="27" name="Picture 24"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Oval 25"/>
            <p:cNvSpPr>
              <a:spLocks noChangeArrowheads="1"/>
            </p:cNvSpPr>
            <p:nvPr/>
          </p:nvSpPr>
          <p:spPr bwMode="ltGray">
            <a:xfrm>
              <a:off x="2457" y="2000"/>
              <a:ext cx="895" cy="888"/>
            </a:xfrm>
            <a:prstGeom prst="ellipse">
              <a:avLst/>
            </a:prstGeom>
            <a:solidFill>
              <a:srgbClr val="53C3B0"/>
            </a:solidFill>
            <a:ln w="9525" algn="ctr">
              <a:noFill/>
              <a:round/>
              <a:headEnd/>
              <a:tailEnd/>
            </a:ln>
            <a:effectLst/>
          </p:spPr>
          <p:txBody>
            <a:bodyPr wrap="none" anchor="ctr"/>
            <a:lstStyle/>
            <a:p>
              <a:pPr>
                <a:defRPr/>
              </a:pPr>
              <a:endParaRPr lang="zh-CN" altLang="en-US" sz="1349">
                <a:latin typeface="Arial" charset="0"/>
              </a:endParaRPr>
            </a:p>
          </p:txBody>
        </p:sp>
        <p:sp>
          <p:nvSpPr>
            <p:cNvPr id="29" name="Freeform 26"/>
            <p:cNvSpPr>
              <a:spLocks/>
            </p:cNvSpPr>
            <p:nvPr/>
          </p:nvSpPr>
          <p:spPr bwMode="ltGray">
            <a:xfrm>
              <a:off x="2550" y="2018"/>
              <a:ext cx="703" cy="308"/>
            </a:xfrm>
            <a:custGeom>
              <a:avLst/>
              <a:gdLst>
                <a:gd name="T0" fmla="*/ 8 w 1321"/>
                <a:gd name="T1" fmla="*/ 0 h 712"/>
                <a:gd name="T2" fmla="*/ 9 w 1321"/>
                <a:gd name="T3" fmla="*/ 0 h 712"/>
                <a:gd name="T4" fmla="*/ 9 w 1321"/>
                <a:gd name="T5" fmla="*/ 0 h 712"/>
                <a:gd name="T6" fmla="*/ 9 w 1321"/>
                <a:gd name="T7" fmla="*/ 0 h 712"/>
                <a:gd name="T8" fmla="*/ 8 w 1321"/>
                <a:gd name="T9" fmla="*/ 0 h 712"/>
                <a:gd name="T10" fmla="*/ 8 w 1321"/>
                <a:gd name="T11" fmla="*/ 1 h 712"/>
                <a:gd name="T12" fmla="*/ 8 w 1321"/>
                <a:gd name="T13" fmla="*/ 1 h 712"/>
                <a:gd name="T14" fmla="*/ 7 w 1321"/>
                <a:gd name="T15" fmla="*/ 1 h 712"/>
                <a:gd name="T16" fmla="*/ 7 w 1321"/>
                <a:gd name="T17" fmla="*/ 1 h 712"/>
                <a:gd name="T18" fmla="*/ 7 w 1321"/>
                <a:gd name="T19" fmla="*/ 1 h 712"/>
                <a:gd name="T20" fmla="*/ 6 w 1321"/>
                <a:gd name="T21" fmla="*/ 1 h 712"/>
                <a:gd name="T22" fmla="*/ 6 w 1321"/>
                <a:gd name="T23" fmla="*/ 1 h 712"/>
                <a:gd name="T24" fmla="*/ 6 w 1321"/>
                <a:gd name="T25" fmla="*/ 1 h 712"/>
                <a:gd name="T26" fmla="*/ 5 w 1321"/>
                <a:gd name="T27" fmla="*/ 1 h 712"/>
                <a:gd name="T28" fmla="*/ 5 w 1321"/>
                <a:gd name="T29" fmla="*/ 1 h 712"/>
                <a:gd name="T30" fmla="*/ 3 w 1321"/>
                <a:gd name="T31" fmla="*/ 1 h 712"/>
                <a:gd name="T32" fmla="*/ 3 w 1321"/>
                <a:gd name="T33" fmla="*/ 1 h 712"/>
                <a:gd name="T34" fmla="*/ 3 w 1321"/>
                <a:gd name="T35" fmla="*/ 1 h 712"/>
                <a:gd name="T36" fmla="*/ 2 w 1321"/>
                <a:gd name="T37" fmla="*/ 1 h 712"/>
                <a:gd name="T38" fmla="*/ 2 w 1321"/>
                <a:gd name="T39" fmla="*/ 1 h 712"/>
                <a:gd name="T40" fmla="*/ 2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2 w 1321"/>
                <a:gd name="T71" fmla="*/ 0 h 712"/>
                <a:gd name="T72" fmla="*/ 2 w 1321"/>
                <a:gd name="T73" fmla="*/ 0 h 712"/>
                <a:gd name="T74" fmla="*/ 2 w 1321"/>
                <a:gd name="T75" fmla="*/ 0 h 712"/>
                <a:gd name="T76" fmla="*/ 3 w 1321"/>
                <a:gd name="T77" fmla="*/ 0 h 712"/>
                <a:gd name="T78" fmla="*/ 3 w 1321"/>
                <a:gd name="T79" fmla="*/ 0 h 712"/>
                <a:gd name="T80" fmla="*/ 4 w 1321"/>
                <a:gd name="T81" fmla="*/ 0 h 712"/>
                <a:gd name="T82" fmla="*/ 4 w 1321"/>
                <a:gd name="T83" fmla="*/ 0 h 712"/>
                <a:gd name="T84" fmla="*/ 4 w 1321"/>
                <a:gd name="T85" fmla="*/ 0 h 712"/>
                <a:gd name="T86" fmla="*/ 5 w 1321"/>
                <a:gd name="T87" fmla="*/ 0 h 712"/>
                <a:gd name="T88" fmla="*/ 5 w 1321"/>
                <a:gd name="T89" fmla="*/ 0 h 712"/>
                <a:gd name="T90" fmla="*/ 6 w 1321"/>
                <a:gd name="T91" fmla="*/ 0 h 712"/>
                <a:gd name="T92" fmla="*/ 6 w 1321"/>
                <a:gd name="T93" fmla="*/ 0 h 712"/>
                <a:gd name="T94" fmla="*/ 7 w 1321"/>
                <a:gd name="T95" fmla="*/ 0 h 712"/>
                <a:gd name="T96" fmla="*/ 7 w 1321"/>
                <a:gd name="T97" fmla="*/ 0 h 712"/>
                <a:gd name="T98" fmla="*/ 8 w 1321"/>
                <a:gd name="T99" fmla="*/ 0 h 712"/>
                <a:gd name="T100" fmla="*/ 8 w 1321"/>
                <a:gd name="T101" fmla="*/ 0 h 712"/>
                <a:gd name="T102" fmla="*/ 8 w 1321"/>
                <a:gd name="T103" fmla="*/ 0 h 712"/>
                <a:gd name="T104" fmla="*/ 8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0">
                  <a:srgbClr val="53C3B0">
                    <a:tint val="66000"/>
                    <a:satMod val="160000"/>
                  </a:srgbClr>
                </a:gs>
                <a:gs pos="50000">
                  <a:srgbClr val="53C3B0">
                    <a:tint val="44500"/>
                    <a:satMod val="160000"/>
                  </a:srgbClr>
                </a:gs>
                <a:gs pos="100000">
                  <a:srgbClr val="53C3B0">
                    <a:tint val="23500"/>
                    <a:satMod val="160000"/>
                  </a:srgbClr>
                </a:gs>
              </a:gsLst>
              <a:lin ang="16200000" scaled="1"/>
              <a:tileRect/>
            </a:gradFill>
            <a:ln>
              <a:noFill/>
            </a:ln>
            <a:extLst>
              <a:ext uri="{91240B29-F687-4f45-9708-019B960494DF}">
                <a14:hiddenLine xmlns:a14="http://schemas.microsoft.com/office/drawing/2010/main" xmlns="" w="0">
                  <a:solidFill>
                    <a:srgbClr val="000000"/>
                  </a:solidFill>
                  <a:round/>
                  <a:headEnd/>
                  <a:tailEnd/>
                </a14:hiddenLine>
              </a:ext>
            </a:extLst>
          </p:spPr>
          <p:txBody>
            <a:bodyPr/>
            <a:lstStyle/>
            <a:p>
              <a:endParaRPr lang="zh-CN" altLang="en-US" sz="1349"/>
            </a:p>
          </p:txBody>
        </p:sp>
        <p:grpSp>
          <p:nvGrpSpPr>
            <p:cNvPr id="15" name="Group 27"/>
            <p:cNvGrpSpPr>
              <a:grpSpLocks/>
            </p:cNvGrpSpPr>
            <p:nvPr/>
          </p:nvGrpSpPr>
          <p:grpSpPr bwMode="auto">
            <a:xfrm rot="-1297425" flipH="1" flipV="1">
              <a:off x="2525" y="2693"/>
              <a:ext cx="781" cy="188"/>
              <a:chOff x="2532" y="1051"/>
              <a:chExt cx="893" cy="246"/>
            </a:xfrm>
          </p:grpSpPr>
          <p:grpSp>
            <p:nvGrpSpPr>
              <p:cNvPr id="16" name="Group 28"/>
              <p:cNvGrpSpPr>
                <a:grpSpLocks/>
              </p:cNvGrpSpPr>
              <p:nvPr/>
            </p:nvGrpSpPr>
            <p:grpSpPr bwMode="auto">
              <a:xfrm>
                <a:off x="2532" y="1051"/>
                <a:ext cx="743" cy="185"/>
                <a:chOff x="1565" y="2568"/>
                <a:chExt cx="1118" cy="279"/>
              </a:xfrm>
            </p:grpSpPr>
            <p:sp>
              <p:nvSpPr>
                <p:cNvPr id="37" name="AutoShape 29"/>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38" name="AutoShape 30"/>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39" name="AutoShape 31"/>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40" name="AutoShape 32"/>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nvGrpSpPr>
              <p:cNvPr id="26" name="Group 33"/>
              <p:cNvGrpSpPr>
                <a:grpSpLocks/>
              </p:cNvGrpSpPr>
              <p:nvPr/>
            </p:nvGrpSpPr>
            <p:grpSpPr bwMode="auto">
              <a:xfrm rot="1353540">
                <a:off x="2682" y="1111"/>
                <a:ext cx="743" cy="186"/>
                <a:chOff x="1565" y="2568"/>
                <a:chExt cx="1118" cy="279"/>
              </a:xfrm>
            </p:grpSpPr>
            <p:sp>
              <p:nvSpPr>
                <p:cNvPr id="33" name="AutoShape 34"/>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34" name="AutoShape 35"/>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35" name="AutoShape 36"/>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36" name="AutoShape 37"/>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grpSp>
      <p:sp>
        <p:nvSpPr>
          <p:cNvPr id="41" name="Text Box 42"/>
          <p:cNvSpPr txBox="1">
            <a:spLocks noChangeArrowheads="1"/>
          </p:cNvSpPr>
          <p:nvPr/>
        </p:nvSpPr>
        <p:spPr bwMode="auto">
          <a:xfrm>
            <a:off x="1972023" y="2236424"/>
            <a:ext cx="771181" cy="369332"/>
          </a:xfrm>
          <a:prstGeom prst="rect">
            <a:avLst/>
          </a:prstGeom>
          <a:noFill/>
          <a:ln w="9525">
            <a:noFill/>
            <a:miter lim="800000"/>
            <a:headEnd/>
            <a:tailEnd/>
          </a:ln>
          <a:effectLst/>
        </p:spPr>
        <p:txBody>
          <a:bodyPr wrap="square">
            <a:spAutoFit/>
          </a:bodyPr>
          <a:lstStyle/>
          <a:p>
            <a:pPr>
              <a:lnSpc>
                <a:spcPct val="50000"/>
              </a:lnSpc>
              <a:spcBef>
                <a:spcPct val="50000"/>
              </a:spcBef>
              <a:defRPr/>
            </a:pPr>
            <a:r>
              <a:rPr lang="zh-CN" altLang="en-US" sz="1200" b="1" dirty="0">
                <a:solidFill>
                  <a:schemeClr val="bg1"/>
                </a:solidFill>
                <a:latin typeface="微软雅黑" panose="020B0503020204020204" pitchFamily="34" charset="-122"/>
                <a:ea typeface="微软雅黑" panose="020B0503020204020204" pitchFamily="34" charset="-122"/>
              </a:rPr>
              <a:t>学习</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50000"/>
              </a:lnSpc>
              <a:spcBef>
                <a:spcPct val="50000"/>
              </a:spcBef>
              <a:defRPr/>
            </a:pPr>
            <a:r>
              <a:rPr lang="zh-CN" altLang="en-US" sz="1200" b="1" dirty="0" smtClean="0">
                <a:solidFill>
                  <a:schemeClr val="bg1"/>
                </a:solidFill>
                <a:latin typeface="微软雅黑" panose="020B0503020204020204" pitchFamily="34" charset="-122"/>
                <a:ea typeface="微软雅黑" panose="020B0503020204020204" pitchFamily="34" charset="-122"/>
              </a:rPr>
              <a:t>达标率</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grpSp>
        <p:nvGrpSpPr>
          <p:cNvPr id="30" name="Group 23"/>
          <p:cNvGrpSpPr>
            <a:grpSpLocks/>
          </p:cNvGrpSpPr>
          <p:nvPr/>
        </p:nvGrpSpPr>
        <p:grpSpPr bwMode="auto">
          <a:xfrm>
            <a:off x="621358" y="2134121"/>
            <a:ext cx="765029" cy="594502"/>
            <a:chOff x="2457" y="2000"/>
            <a:chExt cx="901" cy="888"/>
          </a:xfrm>
        </p:grpSpPr>
        <p:pic>
          <p:nvPicPr>
            <p:cNvPr id="43" name="Picture 24" descr="circuler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25"/>
            <p:cNvSpPr>
              <a:spLocks noChangeArrowheads="1"/>
            </p:cNvSpPr>
            <p:nvPr/>
          </p:nvSpPr>
          <p:spPr bwMode="ltGray">
            <a:xfrm>
              <a:off x="2457" y="2000"/>
              <a:ext cx="895" cy="888"/>
            </a:xfrm>
            <a:prstGeom prst="ellipse">
              <a:avLst/>
            </a:prstGeom>
            <a:solidFill>
              <a:srgbClr val="317FB7"/>
            </a:solidFill>
            <a:ln w="9525" algn="ctr">
              <a:noFill/>
              <a:round/>
              <a:headEnd/>
              <a:tailEnd/>
            </a:ln>
            <a:effectLst/>
          </p:spPr>
          <p:txBody>
            <a:bodyPr wrap="none" anchor="ctr"/>
            <a:lstStyle/>
            <a:p>
              <a:pPr>
                <a:defRPr/>
              </a:pPr>
              <a:endParaRPr lang="zh-CN" altLang="en-US" sz="1349">
                <a:latin typeface="Arial" charset="0"/>
              </a:endParaRPr>
            </a:p>
          </p:txBody>
        </p:sp>
        <p:sp>
          <p:nvSpPr>
            <p:cNvPr id="45" name="Freeform 26"/>
            <p:cNvSpPr>
              <a:spLocks/>
            </p:cNvSpPr>
            <p:nvPr/>
          </p:nvSpPr>
          <p:spPr bwMode="ltGray">
            <a:xfrm>
              <a:off x="2550" y="2018"/>
              <a:ext cx="703" cy="308"/>
            </a:xfrm>
            <a:custGeom>
              <a:avLst/>
              <a:gdLst>
                <a:gd name="T0" fmla="*/ 8 w 1321"/>
                <a:gd name="T1" fmla="*/ 0 h 712"/>
                <a:gd name="T2" fmla="*/ 9 w 1321"/>
                <a:gd name="T3" fmla="*/ 0 h 712"/>
                <a:gd name="T4" fmla="*/ 9 w 1321"/>
                <a:gd name="T5" fmla="*/ 0 h 712"/>
                <a:gd name="T6" fmla="*/ 9 w 1321"/>
                <a:gd name="T7" fmla="*/ 0 h 712"/>
                <a:gd name="T8" fmla="*/ 8 w 1321"/>
                <a:gd name="T9" fmla="*/ 0 h 712"/>
                <a:gd name="T10" fmla="*/ 8 w 1321"/>
                <a:gd name="T11" fmla="*/ 1 h 712"/>
                <a:gd name="T12" fmla="*/ 8 w 1321"/>
                <a:gd name="T13" fmla="*/ 1 h 712"/>
                <a:gd name="T14" fmla="*/ 7 w 1321"/>
                <a:gd name="T15" fmla="*/ 1 h 712"/>
                <a:gd name="T16" fmla="*/ 7 w 1321"/>
                <a:gd name="T17" fmla="*/ 1 h 712"/>
                <a:gd name="T18" fmla="*/ 7 w 1321"/>
                <a:gd name="T19" fmla="*/ 1 h 712"/>
                <a:gd name="T20" fmla="*/ 6 w 1321"/>
                <a:gd name="T21" fmla="*/ 1 h 712"/>
                <a:gd name="T22" fmla="*/ 6 w 1321"/>
                <a:gd name="T23" fmla="*/ 1 h 712"/>
                <a:gd name="T24" fmla="*/ 6 w 1321"/>
                <a:gd name="T25" fmla="*/ 1 h 712"/>
                <a:gd name="T26" fmla="*/ 5 w 1321"/>
                <a:gd name="T27" fmla="*/ 1 h 712"/>
                <a:gd name="T28" fmla="*/ 5 w 1321"/>
                <a:gd name="T29" fmla="*/ 1 h 712"/>
                <a:gd name="T30" fmla="*/ 3 w 1321"/>
                <a:gd name="T31" fmla="*/ 1 h 712"/>
                <a:gd name="T32" fmla="*/ 3 w 1321"/>
                <a:gd name="T33" fmla="*/ 1 h 712"/>
                <a:gd name="T34" fmla="*/ 3 w 1321"/>
                <a:gd name="T35" fmla="*/ 1 h 712"/>
                <a:gd name="T36" fmla="*/ 2 w 1321"/>
                <a:gd name="T37" fmla="*/ 1 h 712"/>
                <a:gd name="T38" fmla="*/ 2 w 1321"/>
                <a:gd name="T39" fmla="*/ 1 h 712"/>
                <a:gd name="T40" fmla="*/ 2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2 w 1321"/>
                <a:gd name="T71" fmla="*/ 0 h 712"/>
                <a:gd name="T72" fmla="*/ 2 w 1321"/>
                <a:gd name="T73" fmla="*/ 0 h 712"/>
                <a:gd name="T74" fmla="*/ 2 w 1321"/>
                <a:gd name="T75" fmla="*/ 0 h 712"/>
                <a:gd name="T76" fmla="*/ 3 w 1321"/>
                <a:gd name="T77" fmla="*/ 0 h 712"/>
                <a:gd name="T78" fmla="*/ 3 w 1321"/>
                <a:gd name="T79" fmla="*/ 0 h 712"/>
                <a:gd name="T80" fmla="*/ 4 w 1321"/>
                <a:gd name="T81" fmla="*/ 0 h 712"/>
                <a:gd name="T82" fmla="*/ 4 w 1321"/>
                <a:gd name="T83" fmla="*/ 0 h 712"/>
                <a:gd name="T84" fmla="*/ 4 w 1321"/>
                <a:gd name="T85" fmla="*/ 0 h 712"/>
                <a:gd name="T86" fmla="*/ 5 w 1321"/>
                <a:gd name="T87" fmla="*/ 0 h 712"/>
                <a:gd name="T88" fmla="*/ 5 w 1321"/>
                <a:gd name="T89" fmla="*/ 0 h 712"/>
                <a:gd name="T90" fmla="*/ 6 w 1321"/>
                <a:gd name="T91" fmla="*/ 0 h 712"/>
                <a:gd name="T92" fmla="*/ 6 w 1321"/>
                <a:gd name="T93" fmla="*/ 0 h 712"/>
                <a:gd name="T94" fmla="*/ 7 w 1321"/>
                <a:gd name="T95" fmla="*/ 0 h 712"/>
                <a:gd name="T96" fmla="*/ 7 w 1321"/>
                <a:gd name="T97" fmla="*/ 0 h 712"/>
                <a:gd name="T98" fmla="*/ 8 w 1321"/>
                <a:gd name="T99" fmla="*/ 0 h 712"/>
                <a:gd name="T100" fmla="*/ 8 w 1321"/>
                <a:gd name="T101" fmla="*/ 0 h 712"/>
                <a:gd name="T102" fmla="*/ 8 w 1321"/>
                <a:gd name="T103" fmla="*/ 0 h 712"/>
                <a:gd name="T104" fmla="*/ 8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0">
                  <a:srgbClr val="317FB7">
                    <a:tint val="66000"/>
                    <a:satMod val="160000"/>
                  </a:srgbClr>
                </a:gs>
                <a:gs pos="50000">
                  <a:srgbClr val="317FB7">
                    <a:tint val="44500"/>
                    <a:satMod val="160000"/>
                  </a:srgbClr>
                </a:gs>
                <a:gs pos="100000">
                  <a:srgbClr val="317FB7">
                    <a:tint val="23500"/>
                    <a:satMod val="160000"/>
                  </a:srgbClr>
                </a:gs>
              </a:gsLst>
              <a:lin ang="16200000" scaled="1"/>
              <a:tileRect/>
            </a:gradFill>
            <a:ln>
              <a:noFill/>
            </a:ln>
            <a:extLst>
              <a:ext uri="{91240B29-F687-4f45-9708-019B960494DF}">
                <a14:hiddenLine xmlns:a14="http://schemas.microsoft.com/office/drawing/2010/main" xmlns="" w="0">
                  <a:solidFill>
                    <a:srgbClr val="000000"/>
                  </a:solidFill>
                  <a:round/>
                  <a:headEnd/>
                  <a:tailEnd/>
                </a14:hiddenLine>
              </a:ext>
            </a:extLst>
          </p:spPr>
          <p:txBody>
            <a:bodyPr/>
            <a:lstStyle/>
            <a:p>
              <a:endParaRPr lang="zh-CN" altLang="en-US" sz="1349"/>
            </a:p>
          </p:txBody>
        </p:sp>
        <p:grpSp>
          <p:nvGrpSpPr>
            <p:cNvPr id="31" name="Group 27"/>
            <p:cNvGrpSpPr>
              <a:grpSpLocks/>
            </p:cNvGrpSpPr>
            <p:nvPr/>
          </p:nvGrpSpPr>
          <p:grpSpPr bwMode="auto">
            <a:xfrm rot="-1297425" flipH="1" flipV="1">
              <a:off x="2525" y="2693"/>
              <a:ext cx="781" cy="188"/>
              <a:chOff x="2532" y="1051"/>
              <a:chExt cx="893" cy="246"/>
            </a:xfrm>
          </p:grpSpPr>
          <p:grpSp>
            <p:nvGrpSpPr>
              <p:cNvPr id="32" name="Group 28"/>
              <p:cNvGrpSpPr>
                <a:grpSpLocks/>
              </p:cNvGrpSpPr>
              <p:nvPr/>
            </p:nvGrpSpPr>
            <p:grpSpPr bwMode="auto">
              <a:xfrm>
                <a:off x="2532" y="1051"/>
                <a:ext cx="743" cy="185"/>
                <a:chOff x="1565" y="2568"/>
                <a:chExt cx="1118" cy="279"/>
              </a:xfrm>
            </p:grpSpPr>
            <p:sp>
              <p:nvSpPr>
                <p:cNvPr id="53" name="AutoShape 29"/>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54" name="AutoShape 30"/>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55" name="AutoShape 31"/>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56" name="AutoShape 32"/>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nvGrpSpPr>
              <p:cNvPr id="42" name="Group 33"/>
              <p:cNvGrpSpPr>
                <a:grpSpLocks/>
              </p:cNvGrpSpPr>
              <p:nvPr/>
            </p:nvGrpSpPr>
            <p:grpSpPr bwMode="auto">
              <a:xfrm rot="1353540">
                <a:off x="2682" y="1111"/>
                <a:ext cx="743" cy="186"/>
                <a:chOff x="1565" y="2568"/>
                <a:chExt cx="1118" cy="279"/>
              </a:xfrm>
            </p:grpSpPr>
            <p:sp>
              <p:nvSpPr>
                <p:cNvPr id="49" name="AutoShape 34"/>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50" name="AutoShape 35"/>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51" name="AutoShape 36"/>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52" name="AutoShape 37"/>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grpSp>
      <p:sp>
        <p:nvSpPr>
          <p:cNvPr id="57" name="Text Box 42"/>
          <p:cNvSpPr txBox="1">
            <a:spLocks noChangeArrowheads="1"/>
          </p:cNvSpPr>
          <p:nvPr/>
        </p:nvSpPr>
        <p:spPr bwMode="auto">
          <a:xfrm>
            <a:off x="758180" y="2255387"/>
            <a:ext cx="740117" cy="403765"/>
          </a:xfrm>
          <a:prstGeom prst="rect">
            <a:avLst/>
          </a:prstGeom>
          <a:noFill/>
          <a:ln w="9525">
            <a:noFill/>
            <a:miter lim="800000"/>
            <a:headEnd/>
            <a:tailEnd/>
          </a:ln>
          <a:effectLst/>
        </p:spPr>
        <p:txBody>
          <a:bodyPr wrap="square">
            <a:spAutoFit/>
          </a:bodyPr>
          <a:lstStyle/>
          <a:p>
            <a:pPr>
              <a:lnSpc>
                <a:spcPct val="50000"/>
              </a:lnSpc>
              <a:spcBef>
                <a:spcPct val="50000"/>
              </a:spcBef>
              <a:defRPr/>
            </a:pPr>
            <a:r>
              <a:rPr lang="zh-CN" altLang="en-US" sz="1349" b="1" dirty="0">
                <a:solidFill>
                  <a:schemeClr val="bg1"/>
                </a:solidFill>
                <a:latin typeface="微软雅黑" panose="020B0503020204020204" pitchFamily="34" charset="-122"/>
                <a:ea typeface="微软雅黑" panose="020B0503020204020204" pitchFamily="34" charset="-122"/>
              </a:rPr>
              <a:t>学习</a:t>
            </a:r>
            <a:endParaRPr lang="en-US" altLang="zh-CN" sz="1349" b="1" dirty="0">
              <a:solidFill>
                <a:schemeClr val="bg1"/>
              </a:solidFill>
              <a:latin typeface="微软雅黑" panose="020B0503020204020204" pitchFamily="34" charset="-122"/>
              <a:ea typeface="微软雅黑" panose="020B0503020204020204" pitchFamily="34" charset="-122"/>
            </a:endParaRPr>
          </a:p>
          <a:p>
            <a:pPr>
              <a:lnSpc>
                <a:spcPct val="50000"/>
              </a:lnSpc>
              <a:spcBef>
                <a:spcPct val="50000"/>
              </a:spcBef>
              <a:defRPr/>
            </a:pPr>
            <a:r>
              <a:rPr lang="zh-CN" altLang="en-US" sz="1349" b="1" dirty="0">
                <a:solidFill>
                  <a:schemeClr val="bg1"/>
                </a:solidFill>
                <a:latin typeface="微软雅黑" panose="020B0503020204020204" pitchFamily="34" charset="-122"/>
                <a:ea typeface="微软雅黑" panose="020B0503020204020204" pitchFamily="34" charset="-122"/>
              </a:rPr>
              <a:t>状态</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grpSp>
        <p:nvGrpSpPr>
          <p:cNvPr id="46" name="Group 8"/>
          <p:cNvGrpSpPr>
            <a:grpSpLocks/>
          </p:cNvGrpSpPr>
          <p:nvPr/>
        </p:nvGrpSpPr>
        <p:grpSpPr bwMode="auto">
          <a:xfrm>
            <a:off x="1663791" y="3220901"/>
            <a:ext cx="1184604" cy="961946"/>
            <a:chOff x="2457" y="2000"/>
            <a:chExt cx="901" cy="888"/>
          </a:xfrm>
        </p:grpSpPr>
        <p:pic>
          <p:nvPicPr>
            <p:cNvPr id="59" name="Picture 9" descr="circuler_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Oval 10"/>
            <p:cNvSpPr>
              <a:spLocks noChangeArrowheads="1"/>
            </p:cNvSpPr>
            <p:nvPr/>
          </p:nvSpPr>
          <p:spPr bwMode="ltGray">
            <a:xfrm>
              <a:off x="2457" y="2000"/>
              <a:ext cx="895" cy="888"/>
            </a:xfrm>
            <a:prstGeom prst="ellipse">
              <a:avLst/>
            </a:prstGeom>
            <a:solidFill>
              <a:srgbClr val="EE3636"/>
            </a:solidFill>
            <a:ln w="9525" algn="ctr">
              <a:noFill/>
              <a:round/>
              <a:headEnd/>
              <a:tailEnd/>
            </a:ln>
            <a:effectLst/>
          </p:spPr>
          <p:txBody>
            <a:bodyPr wrap="none" anchor="ctr"/>
            <a:lstStyle/>
            <a:p>
              <a:pPr>
                <a:defRPr/>
              </a:pPr>
              <a:endParaRPr lang="zh-CN" altLang="en-US" sz="1349">
                <a:latin typeface="Arial" charset="0"/>
              </a:endParaRPr>
            </a:p>
          </p:txBody>
        </p:sp>
        <p:sp>
          <p:nvSpPr>
            <p:cNvPr id="61" name="Freeform 11"/>
            <p:cNvSpPr>
              <a:spLocks/>
            </p:cNvSpPr>
            <p:nvPr/>
          </p:nvSpPr>
          <p:spPr bwMode="ltGray">
            <a:xfrm>
              <a:off x="2550" y="2018"/>
              <a:ext cx="703" cy="308"/>
            </a:xfrm>
            <a:custGeom>
              <a:avLst/>
              <a:gdLst>
                <a:gd name="T0" fmla="*/ 8 w 1321"/>
                <a:gd name="T1" fmla="*/ 0 h 712"/>
                <a:gd name="T2" fmla="*/ 9 w 1321"/>
                <a:gd name="T3" fmla="*/ 0 h 712"/>
                <a:gd name="T4" fmla="*/ 9 w 1321"/>
                <a:gd name="T5" fmla="*/ 0 h 712"/>
                <a:gd name="T6" fmla="*/ 9 w 1321"/>
                <a:gd name="T7" fmla="*/ 0 h 712"/>
                <a:gd name="T8" fmla="*/ 8 w 1321"/>
                <a:gd name="T9" fmla="*/ 0 h 712"/>
                <a:gd name="T10" fmla="*/ 8 w 1321"/>
                <a:gd name="T11" fmla="*/ 1 h 712"/>
                <a:gd name="T12" fmla="*/ 8 w 1321"/>
                <a:gd name="T13" fmla="*/ 1 h 712"/>
                <a:gd name="T14" fmla="*/ 7 w 1321"/>
                <a:gd name="T15" fmla="*/ 1 h 712"/>
                <a:gd name="T16" fmla="*/ 7 w 1321"/>
                <a:gd name="T17" fmla="*/ 1 h 712"/>
                <a:gd name="T18" fmla="*/ 7 w 1321"/>
                <a:gd name="T19" fmla="*/ 1 h 712"/>
                <a:gd name="T20" fmla="*/ 6 w 1321"/>
                <a:gd name="T21" fmla="*/ 1 h 712"/>
                <a:gd name="T22" fmla="*/ 6 w 1321"/>
                <a:gd name="T23" fmla="*/ 1 h 712"/>
                <a:gd name="T24" fmla="*/ 6 w 1321"/>
                <a:gd name="T25" fmla="*/ 1 h 712"/>
                <a:gd name="T26" fmla="*/ 5 w 1321"/>
                <a:gd name="T27" fmla="*/ 1 h 712"/>
                <a:gd name="T28" fmla="*/ 5 w 1321"/>
                <a:gd name="T29" fmla="*/ 1 h 712"/>
                <a:gd name="T30" fmla="*/ 3 w 1321"/>
                <a:gd name="T31" fmla="*/ 1 h 712"/>
                <a:gd name="T32" fmla="*/ 3 w 1321"/>
                <a:gd name="T33" fmla="*/ 1 h 712"/>
                <a:gd name="T34" fmla="*/ 3 w 1321"/>
                <a:gd name="T35" fmla="*/ 1 h 712"/>
                <a:gd name="T36" fmla="*/ 2 w 1321"/>
                <a:gd name="T37" fmla="*/ 1 h 712"/>
                <a:gd name="T38" fmla="*/ 2 w 1321"/>
                <a:gd name="T39" fmla="*/ 1 h 712"/>
                <a:gd name="T40" fmla="*/ 2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2 w 1321"/>
                <a:gd name="T71" fmla="*/ 0 h 712"/>
                <a:gd name="T72" fmla="*/ 2 w 1321"/>
                <a:gd name="T73" fmla="*/ 0 h 712"/>
                <a:gd name="T74" fmla="*/ 2 w 1321"/>
                <a:gd name="T75" fmla="*/ 0 h 712"/>
                <a:gd name="T76" fmla="*/ 3 w 1321"/>
                <a:gd name="T77" fmla="*/ 0 h 712"/>
                <a:gd name="T78" fmla="*/ 3 w 1321"/>
                <a:gd name="T79" fmla="*/ 0 h 712"/>
                <a:gd name="T80" fmla="*/ 4 w 1321"/>
                <a:gd name="T81" fmla="*/ 0 h 712"/>
                <a:gd name="T82" fmla="*/ 4 w 1321"/>
                <a:gd name="T83" fmla="*/ 0 h 712"/>
                <a:gd name="T84" fmla="*/ 4 w 1321"/>
                <a:gd name="T85" fmla="*/ 0 h 712"/>
                <a:gd name="T86" fmla="*/ 5 w 1321"/>
                <a:gd name="T87" fmla="*/ 0 h 712"/>
                <a:gd name="T88" fmla="*/ 5 w 1321"/>
                <a:gd name="T89" fmla="*/ 0 h 712"/>
                <a:gd name="T90" fmla="*/ 6 w 1321"/>
                <a:gd name="T91" fmla="*/ 0 h 712"/>
                <a:gd name="T92" fmla="*/ 6 w 1321"/>
                <a:gd name="T93" fmla="*/ 0 h 712"/>
                <a:gd name="T94" fmla="*/ 7 w 1321"/>
                <a:gd name="T95" fmla="*/ 0 h 712"/>
                <a:gd name="T96" fmla="*/ 7 w 1321"/>
                <a:gd name="T97" fmla="*/ 0 h 712"/>
                <a:gd name="T98" fmla="*/ 8 w 1321"/>
                <a:gd name="T99" fmla="*/ 0 h 712"/>
                <a:gd name="T100" fmla="*/ 8 w 1321"/>
                <a:gd name="T101" fmla="*/ 0 h 712"/>
                <a:gd name="T102" fmla="*/ 8 w 1321"/>
                <a:gd name="T103" fmla="*/ 0 h 712"/>
                <a:gd name="T104" fmla="*/ 8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0">
                  <a:srgbClr val="EE3636">
                    <a:tint val="66000"/>
                    <a:satMod val="160000"/>
                  </a:srgbClr>
                </a:gs>
                <a:gs pos="50000">
                  <a:srgbClr val="EE3636">
                    <a:tint val="44500"/>
                    <a:satMod val="160000"/>
                  </a:srgbClr>
                </a:gs>
                <a:gs pos="100000">
                  <a:srgbClr val="EE3636">
                    <a:tint val="23500"/>
                    <a:satMod val="160000"/>
                  </a:srgbClr>
                </a:gs>
              </a:gsLst>
              <a:path path="circle">
                <a:fillToRect l="100000" t="100000"/>
              </a:path>
              <a:tileRect r="-100000" b="-100000"/>
            </a:gradFill>
            <a:ln>
              <a:noFill/>
            </a:ln>
            <a:extLst>
              <a:ext uri="{91240B29-F687-4f45-9708-019B960494DF}">
                <a14:hiddenLine xmlns:a14="http://schemas.microsoft.com/office/drawing/2010/main" xmlns="" w="0">
                  <a:solidFill>
                    <a:srgbClr val="000000"/>
                  </a:solidFill>
                  <a:round/>
                  <a:headEnd/>
                  <a:tailEnd/>
                </a14:hiddenLine>
              </a:ext>
            </a:extLst>
          </p:spPr>
          <p:txBody>
            <a:bodyPr/>
            <a:lstStyle/>
            <a:p>
              <a:endParaRPr lang="zh-CN" altLang="en-US" sz="1349"/>
            </a:p>
          </p:txBody>
        </p:sp>
        <p:grpSp>
          <p:nvGrpSpPr>
            <p:cNvPr id="47" name="Group 12"/>
            <p:cNvGrpSpPr>
              <a:grpSpLocks/>
            </p:cNvGrpSpPr>
            <p:nvPr/>
          </p:nvGrpSpPr>
          <p:grpSpPr bwMode="auto">
            <a:xfrm rot="-1297425" flipH="1" flipV="1">
              <a:off x="2525" y="2693"/>
              <a:ext cx="781" cy="188"/>
              <a:chOff x="2532" y="1051"/>
              <a:chExt cx="893" cy="246"/>
            </a:xfrm>
          </p:grpSpPr>
          <p:grpSp>
            <p:nvGrpSpPr>
              <p:cNvPr id="48" name="Group 13"/>
              <p:cNvGrpSpPr>
                <a:grpSpLocks/>
              </p:cNvGrpSpPr>
              <p:nvPr/>
            </p:nvGrpSpPr>
            <p:grpSpPr bwMode="auto">
              <a:xfrm>
                <a:off x="2532" y="1051"/>
                <a:ext cx="743" cy="185"/>
                <a:chOff x="1565" y="2568"/>
                <a:chExt cx="1118" cy="279"/>
              </a:xfrm>
            </p:grpSpPr>
            <p:sp>
              <p:nvSpPr>
                <p:cNvPr id="69" name="AutoShape 14"/>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70" name="AutoShape 15"/>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71" name="AutoShape 16"/>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72" name="AutoShape 17"/>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nvGrpSpPr>
              <p:cNvPr id="58" name="Group 18"/>
              <p:cNvGrpSpPr>
                <a:grpSpLocks/>
              </p:cNvGrpSpPr>
              <p:nvPr/>
            </p:nvGrpSpPr>
            <p:grpSpPr bwMode="auto">
              <a:xfrm rot="1353540">
                <a:off x="2682" y="1111"/>
                <a:ext cx="743" cy="186"/>
                <a:chOff x="1565" y="2568"/>
                <a:chExt cx="1118" cy="279"/>
              </a:xfrm>
            </p:grpSpPr>
            <p:sp>
              <p:nvSpPr>
                <p:cNvPr id="65" name="AutoShape 19"/>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66" name="AutoShape 20"/>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67" name="AutoShape 21"/>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68" name="AutoShape 22"/>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grpSp>
      <p:sp>
        <p:nvSpPr>
          <p:cNvPr id="73" name="Text Box 41"/>
          <p:cNvSpPr txBox="1">
            <a:spLocks noChangeArrowheads="1"/>
          </p:cNvSpPr>
          <p:nvPr/>
        </p:nvSpPr>
        <p:spPr bwMode="auto">
          <a:xfrm>
            <a:off x="1751506" y="3502189"/>
            <a:ext cx="1231970" cy="507639"/>
          </a:xfrm>
          <a:prstGeom prst="rect">
            <a:avLst/>
          </a:prstGeom>
          <a:noFill/>
          <a:ln w="9525">
            <a:noFill/>
            <a:miter lim="800000"/>
            <a:headEnd/>
            <a:tailEnd/>
          </a:ln>
          <a:effectLst/>
        </p:spPr>
        <p:txBody>
          <a:bodyPr wrap="square">
            <a:spAutoFit/>
          </a:bodyPr>
          <a:lstStyle/>
          <a:p>
            <a:pPr>
              <a:lnSpc>
                <a:spcPct val="50000"/>
              </a:lnSpc>
              <a:spcBef>
                <a:spcPct val="50000"/>
              </a:spcBef>
              <a:defRPr/>
            </a:pPr>
            <a:r>
              <a:rPr lang="zh-CN" altLang="en-US" sz="1799" b="1" dirty="0">
                <a:solidFill>
                  <a:srgbClr val="000000"/>
                </a:solidFill>
                <a:latin typeface="微软雅黑" panose="020B0503020204020204" pitchFamily="34" charset="-122"/>
                <a:ea typeface="微软雅黑" panose="020B0503020204020204" pitchFamily="34" charset="-122"/>
              </a:rPr>
              <a:t>课程质量</a:t>
            </a:r>
            <a:endParaRPr lang="en-US" altLang="zh-CN" sz="1799" b="1" dirty="0">
              <a:solidFill>
                <a:srgbClr val="000000"/>
              </a:solidFill>
              <a:latin typeface="微软雅黑" panose="020B0503020204020204" pitchFamily="34" charset="-122"/>
              <a:ea typeface="微软雅黑" panose="020B0503020204020204" pitchFamily="34" charset="-122"/>
            </a:endParaRPr>
          </a:p>
          <a:p>
            <a:pPr>
              <a:lnSpc>
                <a:spcPct val="50000"/>
              </a:lnSpc>
              <a:spcBef>
                <a:spcPct val="50000"/>
              </a:spcBef>
              <a:defRPr/>
            </a:pPr>
            <a:r>
              <a:rPr lang="zh-CN" altLang="en-US" sz="1799" b="1" dirty="0">
                <a:solidFill>
                  <a:srgbClr val="000000"/>
                </a:solidFill>
                <a:latin typeface="微软雅黑" panose="020B0503020204020204" pitchFamily="34" charset="-122"/>
                <a:ea typeface="微软雅黑" panose="020B0503020204020204" pitchFamily="34" charset="-122"/>
              </a:rPr>
              <a:t>分析报告</a:t>
            </a:r>
            <a:endParaRPr lang="en-US" altLang="zh-CN" sz="1799" b="1" dirty="0">
              <a:solidFill>
                <a:srgbClr val="000000"/>
              </a:solidFill>
              <a:latin typeface="微软雅黑" panose="020B0503020204020204" pitchFamily="34" charset="-122"/>
              <a:ea typeface="微软雅黑" panose="020B0503020204020204" pitchFamily="34" charset="-122"/>
            </a:endParaRPr>
          </a:p>
        </p:txBody>
      </p:sp>
      <p:sp>
        <p:nvSpPr>
          <p:cNvPr id="74" name="Freeform 44"/>
          <p:cNvSpPr>
            <a:spLocks/>
          </p:cNvSpPr>
          <p:nvPr/>
        </p:nvSpPr>
        <p:spPr bwMode="invGray">
          <a:xfrm rot="16200000">
            <a:off x="3724803" y="2740107"/>
            <a:ext cx="196402" cy="1821951"/>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EE3636">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75" name="文本框 74"/>
          <p:cNvSpPr txBox="1"/>
          <p:nvPr/>
        </p:nvSpPr>
        <p:spPr>
          <a:xfrm>
            <a:off x="3399880" y="3348444"/>
            <a:ext cx="1069371" cy="323037"/>
          </a:xfrm>
          <a:prstGeom prst="rect">
            <a:avLst/>
          </a:prstGeom>
          <a:noFill/>
        </p:spPr>
        <p:txBody>
          <a:bodyPr wrap="square" rtlCol="0">
            <a:spAutoFit/>
          </a:bodyPr>
          <a:lstStyle/>
          <a:p>
            <a:r>
              <a:rPr lang="zh-CN" altLang="en-US" sz="1499" b="1" dirty="0">
                <a:latin typeface="微软雅黑" panose="020B0503020204020204" pitchFamily="34" charset="-122"/>
                <a:ea typeface="微软雅黑" panose="020B0503020204020204" pitchFamily="34" charset="-122"/>
              </a:rPr>
              <a:t>修正</a:t>
            </a:r>
          </a:p>
        </p:txBody>
      </p:sp>
      <p:sp>
        <p:nvSpPr>
          <p:cNvPr id="76" name="圆角矩形 75"/>
          <p:cNvSpPr/>
          <p:nvPr/>
        </p:nvSpPr>
        <p:spPr>
          <a:xfrm>
            <a:off x="4733983" y="3459296"/>
            <a:ext cx="1695939" cy="33589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50000"/>
              </a:lnSpc>
              <a:spcBef>
                <a:spcPct val="50000"/>
              </a:spcBef>
              <a:defRPr/>
            </a:pPr>
            <a:r>
              <a:rPr lang="zh-CN" altLang="en-US" sz="1349" b="1" dirty="0">
                <a:solidFill>
                  <a:schemeClr val="bg1"/>
                </a:solidFill>
                <a:latin typeface="微软雅黑" panose="020B0503020204020204" pitchFamily="34" charset="-122"/>
                <a:ea typeface="微软雅黑" panose="020B0503020204020204" pitchFamily="34" charset="-122"/>
              </a:rPr>
              <a:t>课程学习标准</a:t>
            </a:r>
          </a:p>
        </p:txBody>
      </p:sp>
      <p:sp>
        <p:nvSpPr>
          <p:cNvPr id="77" name="圆角矩形 76"/>
          <p:cNvSpPr/>
          <p:nvPr/>
        </p:nvSpPr>
        <p:spPr>
          <a:xfrm>
            <a:off x="1988836" y="4512135"/>
            <a:ext cx="1906588" cy="365639"/>
          </a:xfrm>
          <a:prstGeom prst="roundRect">
            <a:avLst/>
          </a:prstGeom>
          <a:gradFill flip="none" rotWithShape="1">
            <a:gsLst>
              <a:gs pos="0">
                <a:srgbClr val="137C6A">
                  <a:shade val="30000"/>
                  <a:satMod val="115000"/>
                </a:srgbClr>
              </a:gs>
              <a:gs pos="50000">
                <a:srgbClr val="137C6A">
                  <a:shade val="67500"/>
                  <a:satMod val="115000"/>
                </a:srgbClr>
              </a:gs>
              <a:gs pos="100000">
                <a:srgbClr val="137C6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50000"/>
              </a:lnSpc>
              <a:spcBef>
                <a:spcPct val="50000"/>
              </a:spcBef>
              <a:defRPr/>
            </a:pPr>
            <a:r>
              <a:rPr lang="zh-CN" altLang="en-US" sz="1349" b="1" dirty="0">
                <a:solidFill>
                  <a:schemeClr val="bg1"/>
                </a:solidFill>
                <a:latin typeface="微软雅黑" panose="020B0503020204020204" pitchFamily="34" charset="-122"/>
                <a:ea typeface="微软雅黑" panose="020B0503020204020204" pitchFamily="34" charset="-122"/>
              </a:rPr>
              <a:t>课程教学考核性诊断</a:t>
            </a:r>
          </a:p>
        </p:txBody>
      </p:sp>
      <p:grpSp>
        <p:nvGrpSpPr>
          <p:cNvPr id="62" name="Group 23"/>
          <p:cNvGrpSpPr>
            <a:grpSpLocks/>
          </p:cNvGrpSpPr>
          <p:nvPr/>
        </p:nvGrpSpPr>
        <p:grpSpPr bwMode="auto">
          <a:xfrm>
            <a:off x="535651" y="4327425"/>
            <a:ext cx="1034990" cy="750532"/>
            <a:chOff x="2457" y="2000"/>
            <a:chExt cx="901" cy="888"/>
          </a:xfrm>
        </p:grpSpPr>
        <p:pic>
          <p:nvPicPr>
            <p:cNvPr id="79" name="Picture 24" descr="circuler_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 name="Oval 25"/>
            <p:cNvSpPr>
              <a:spLocks noChangeArrowheads="1"/>
            </p:cNvSpPr>
            <p:nvPr/>
          </p:nvSpPr>
          <p:spPr bwMode="ltGray">
            <a:xfrm>
              <a:off x="2457" y="2000"/>
              <a:ext cx="895" cy="888"/>
            </a:xfrm>
            <a:prstGeom prst="ellipse">
              <a:avLst/>
            </a:prstGeom>
            <a:solidFill>
              <a:srgbClr val="F0B638"/>
            </a:solidFill>
            <a:ln w="9525" algn="ctr">
              <a:noFill/>
              <a:round/>
              <a:headEnd/>
              <a:tailEnd/>
            </a:ln>
            <a:effectLst/>
          </p:spPr>
          <p:txBody>
            <a:bodyPr wrap="none" anchor="ctr"/>
            <a:lstStyle/>
            <a:p>
              <a:pPr>
                <a:defRPr/>
              </a:pPr>
              <a:endParaRPr lang="zh-CN" altLang="en-US" sz="1349">
                <a:latin typeface="Arial" charset="0"/>
              </a:endParaRPr>
            </a:p>
          </p:txBody>
        </p:sp>
        <p:sp>
          <p:nvSpPr>
            <p:cNvPr id="81" name="Freeform 26"/>
            <p:cNvSpPr>
              <a:spLocks/>
            </p:cNvSpPr>
            <p:nvPr/>
          </p:nvSpPr>
          <p:spPr bwMode="ltGray">
            <a:xfrm>
              <a:off x="2550" y="2018"/>
              <a:ext cx="703" cy="308"/>
            </a:xfrm>
            <a:custGeom>
              <a:avLst/>
              <a:gdLst>
                <a:gd name="T0" fmla="*/ 8 w 1321"/>
                <a:gd name="T1" fmla="*/ 0 h 712"/>
                <a:gd name="T2" fmla="*/ 9 w 1321"/>
                <a:gd name="T3" fmla="*/ 0 h 712"/>
                <a:gd name="T4" fmla="*/ 9 w 1321"/>
                <a:gd name="T5" fmla="*/ 0 h 712"/>
                <a:gd name="T6" fmla="*/ 9 w 1321"/>
                <a:gd name="T7" fmla="*/ 0 h 712"/>
                <a:gd name="T8" fmla="*/ 8 w 1321"/>
                <a:gd name="T9" fmla="*/ 0 h 712"/>
                <a:gd name="T10" fmla="*/ 8 w 1321"/>
                <a:gd name="T11" fmla="*/ 1 h 712"/>
                <a:gd name="T12" fmla="*/ 8 w 1321"/>
                <a:gd name="T13" fmla="*/ 1 h 712"/>
                <a:gd name="T14" fmla="*/ 7 w 1321"/>
                <a:gd name="T15" fmla="*/ 1 h 712"/>
                <a:gd name="T16" fmla="*/ 7 w 1321"/>
                <a:gd name="T17" fmla="*/ 1 h 712"/>
                <a:gd name="T18" fmla="*/ 7 w 1321"/>
                <a:gd name="T19" fmla="*/ 1 h 712"/>
                <a:gd name="T20" fmla="*/ 6 w 1321"/>
                <a:gd name="T21" fmla="*/ 1 h 712"/>
                <a:gd name="T22" fmla="*/ 6 w 1321"/>
                <a:gd name="T23" fmla="*/ 1 h 712"/>
                <a:gd name="T24" fmla="*/ 6 w 1321"/>
                <a:gd name="T25" fmla="*/ 1 h 712"/>
                <a:gd name="T26" fmla="*/ 5 w 1321"/>
                <a:gd name="T27" fmla="*/ 1 h 712"/>
                <a:gd name="T28" fmla="*/ 5 w 1321"/>
                <a:gd name="T29" fmla="*/ 1 h 712"/>
                <a:gd name="T30" fmla="*/ 3 w 1321"/>
                <a:gd name="T31" fmla="*/ 1 h 712"/>
                <a:gd name="T32" fmla="*/ 3 w 1321"/>
                <a:gd name="T33" fmla="*/ 1 h 712"/>
                <a:gd name="T34" fmla="*/ 3 w 1321"/>
                <a:gd name="T35" fmla="*/ 1 h 712"/>
                <a:gd name="T36" fmla="*/ 2 w 1321"/>
                <a:gd name="T37" fmla="*/ 1 h 712"/>
                <a:gd name="T38" fmla="*/ 2 w 1321"/>
                <a:gd name="T39" fmla="*/ 1 h 712"/>
                <a:gd name="T40" fmla="*/ 2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2 w 1321"/>
                <a:gd name="T71" fmla="*/ 0 h 712"/>
                <a:gd name="T72" fmla="*/ 2 w 1321"/>
                <a:gd name="T73" fmla="*/ 0 h 712"/>
                <a:gd name="T74" fmla="*/ 2 w 1321"/>
                <a:gd name="T75" fmla="*/ 0 h 712"/>
                <a:gd name="T76" fmla="*/ 3 w 1321"/>
                <a:gd name="T77" fmla="*/ 0 h 712"/>
                <a:gd name="T78" fmla="*/ 3 w 1321"/>
                <a:gd name="T79" fmla="*/ 0 h 712"/>
                <a:gd name="T80" fmla="*/ 4 w 1321"/>
                <a:gd name="T81" fmla="*/ 0 h 712"/>
                <a:gd name="T82" fmla="*/ 4 w 1321"/>
                <a:gd name="T83" fmla="*/ 0 h 712"/>
                <a:gd name="T84" fmla="*/ 4 w 1321"/>
                <a:gd name="T85" fmla="*/ 0 h 712"/>
                <a:gd name="T86" fmla="*/ 5 w 1321"/>
                <a:gd name="T87" fmla="*/ 0 h 712"/>
                <a:gd name="T88" fmla="*/ 5 w 1321"/>
                <a:gd name="T89" fmla="*/ 0 h 712"/>
                <a:gd name="T90" fmla="*/ 6 w 1321"/>
                <a:gd name="T91" fmla="*/ 0 h 712"/>
                <a:gd name="T92" fmla="*/ 6 w 1321"/>
                <a:gd name="T93" fmla="*/ 0 h 712"/>
                <a:gd name="T94" fmla="*/ 7 w 1321"/>
                <a:gd name="T95" fmla="*/ 0 h 712"/>
                <a:gd name="T96" fmla="*/ 7 w 1321"/>
                <a:gd name="T97" fmla="*/ 0 h 712"/>
                <a:gd name="T98" fmla="*/ 8 w 1321"/>
                <a:gd name="T99" fmla="*/ 0 h 712"/>
                <a:gd name="T100" fmla="*/ 8 w 1321"/>
                <a:gd name="T101" fmla="*/ 0 h 712"/>
                <a:gd name="T102" fmla="*/ 8 w 1321"/>
                <a:gd name="T103" fmla="*/ 0 h 712"/>
                <a:gd name="T104" fmla="*/ 8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0">
                  <a:srgbClr val="F0B638">
                    <a:tint val="66000"/>
                    <a:satMod val="160000"/>
                  </a:srgbClr>
                </a:gs>
                <a:gs pos="50000">
                  <a:srgbClr val="F0B638">
                    <a:tint val="44500"/>
                    <a:satMod val="160000"/>
                  </a:srgbClr>
                </a:gs>
                <a:gs pos="100000">
                  <a:srgbClr val="F0B638">
                    <a:tint val="23500"/>
                    <a:satMod val="160000"/>
                  </a:srgbClr>
                </a:gs>
              </a:gsLst>
              <a:lin ang="16200000" scaled="1"/>
              <a:tileRect/>
            </a:gradFill>
            <a:ln>
              <a:noFill/>
            </a:ln>
            <a:extLst>
              <a:ext uri="{91240B29-F687-4f45-9708-019B960494DF}">
                <a14:hiddenLine xmlns:a14="http://schemas.microsoft.com/office/drawing/2010/main" xmlns="" w="0">
                  <a:solidFill>
                    <a:srgbClr val="000000"/>
                  </a:solidFill>
                  <a:round/>
                  <a:headEnd/>
                  <a:tailEnd/>
                </a14:hiddenLine>
              </a:ext>
            </a:extLst>
          </p:spPr>
          <p:txBody>
            <a:bodyPr/>
            <a:lstStyle/>
            <a:p>
              <a:endParaRPr lang="zh-CN" altLang="en-US" sz="1349"/>
            </a:p>
          </p:txBody>
        </p:sp>
        <p:grpSp>
          <p:nvGrpSpPr>
            <p:cNvPr id="63" name="Group 27"/>
            <p:cNvGrpSpPr>
              <a:grpSpLocks/>
            </p:cNvGrpSpPr>
            <p:nvPr/>
          </p:nvGrpSpPr>
          <p:grpSpPr bwMode="auto">
            <a:xfrm rot="-1297425" flipH="1" flipV="1">
              <a:off x="2525" y="2693"/>
              <a:ext cx="781" cy="188"/>
              <a:chOff x="2532" y="1051"/>
              <a:chExt cx="893" cy="246"/>
            </a:xfrm>
          </p:grpSpPr>
          <p:grpSp>
            <p:nvGrpSpPr>
              <p:cNvPr id="64" name="Group 28"/>
              <p:cNvGrpSpPr>
                <a:grpSpLocks/>
              </p:cNvGrpSpPr>
              <p:nvPr/>
            </p:nvGrpSpPr>
            <p:grpSpPr bwMode="auto">
              <a:xfrm>
                <a:off x="2532" y="1051"/>
                <a:ext cx="743" cy="185"/>
                <a:chOff x="1565" y="2568"/>
                <a:chExt cx="1118" cy="279"/>
              </a:xfrm>
            </p:grpSpPr>
            <p:sp>
              <p:nvSpPr>
                <p:cNvPr id="89" name="AutoShape 29"/>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90" name="AutoShape 30"/>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91" name="AutoShape 31"/>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92" name="AutoShape 32"/>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nvGrpSpPr>
              <p:cNvPr id="78" name="Group 33"/>
              <p:cNvGrpSpPr>
                <a:grpSpLocks/>
              </p:cNvGrpSpPr>
              <p:nvPr/>
            </p:nvGrpSpPr>
            <p:grpSpPr bwMode="auto">
              <a:xfrm rot="1353540">
                <a:off x="2682" y="1111"/>
                <a:ext cx="743" cy="186"/>
                <a:chOff x="1565" y="2568"/>
                <a:chExt cx="1118" cy="279"/>
              </a:xfrm>
            </p:grpSpPr>
            <p:sp>
              <p:nvSpPr>
                <p:cNvPr id="85" name="AutoShape 34"/>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86" name="AutoShape 35"/>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87" name="AutoShape 36"/>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88" name="AutoShape 37"/>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grpSp>
      <p:sp>
        <p:nvSpPr>
          <p:cNvPr id="93" name="Text Box 42"/>
          <p:cNvSpPr txBox="1">
            <a:spLocks noChangeArrowheads="1"/>
          </p:cNvSpPr>
          <p:nvPr/>
        </p:nvSpPr>
        <p:spPr bwMode="auto">
          <a:xfrm>
            <a:off x="687734" y="4467179"/>
            <a:ext cx="718314" cy="611386"/>
          </a:xfrm>
          <a:prstGeom prst="rect">
            <a:avLst/>
          </a:prstGeom>
          <a:noFill/>
          <a:ln w="9525">
            <a:noFill/>
            <a:miter lim="800000"/>
            <a:headEnd/>
            <a:tailEnd/>
          </a:ln>
          <a:effectLst/>
        </p:spPr>
        <p:txBody>
          <a:bodyPr wrap="square">
            <a:spAutoFit/>
          </a:bodyPr>
          <a:lstStyle/>
          <a:p>
            <a:pPr algn="ctr">
              <a:lnSpc>
                <a:spcPct val="50000"/>
              </a:lnSpc>
              <a:spcBef>
                <a:spcPct val="50000"/>
              </a:spcBef>
              <a:defRPr/>
            </a:pPr>
            <a:r>
              <a:rPr lang="zh-CN" altLang="en-US" sz="1349" b="1" dirty="0">
                <a:solidFill>
                  <a:srgbClr val="000000"/>
                </a:solidFill>
                <a:latin typeface="微软雅黑" panose="020B0503020204020204" pitchFamily="34" charset="-122"/>
                <a:ea typeface="微软雅黑" panose="020B0503020204020204" pitchFamily="34" charset="-122"/>
              </a:rPr>
              <a:t>学生</a:t>
            </a:r>
            <a:endParaRPr lang="en-US" altLang="zh-CN" sz="1349" b="1" dirty="0">
              <a:solidFill>
                <a:srgbClr val="000000"/>
              </a:solidFill>
              <a:latin typeface="微软雅黑" panose="020B0503020204020204" pitchFamily="34" charset="-122"/>
              <a:ea typeface="微软雅黑" panose="020B0503020204020204" pitchFamily="34" charset="-122"/>
            </a:endParaRPr>
          </a:p>
          <a:p>
            <a:pPr algn="ctr">
              <a:lnSpc>
                <a:spcPct val="50000"/>
              </a:lnSpc>
              <a:spcBef>
                <a:spcPct val="50000"/>
              </a:spcBef>
              <a:defRPr/>
            </a:pPr>
            <a:r>
              <a:rPr lang="zh-CN" altLang="en-US" sz="1349" b="1" dirty="0">
                <a:solidFill>
                  <a:srgbClr val="000000"/>
                </a:solidFill>
                <a:latin typeface="微软雅黑" panose="020B0503020204020204" pitchFamily="34" charset="-122"/>
                <a:ea typeface="微软雅黑" panose="020B0503020204020204" pitchFamily="34" charset="-122"/>
              </a:rPr>
              <a:t>学习</a:t>
            </a:r>
            <a:endParaRPr lang="en-US" altLang="zh-CN" sz="1349" b="1" dirty="0">
              <a:solidFill>
                <a:srgbClr val="000000"/>
              </a:solidFill>
              <a:latin typeface="微软雅黑" panose="020B0503020204020204" pitchFamily="34" charset="-122"/>
              <a:ea typeface="微软雅黑" panose="020B0503020204020204" pitchFamily="34" charset="-122"/>
            </a:endParaRPr>
          </a:p>
          <a:p>
            <a:pPr algn="ctr">
              <a:lnSpc>
                <a:spcPct val="50000"/>
              </a:lnSpc>
              <a:spcBef>
                <a:spcPct val="50000"/>
              </a:spcBef>
              <a:defRPr/>
            </a:pPr>
            <a:r>
              <a:rPr lang="zh-CN" altLang="en-US" sz="1349" b="1" dirty="0">
                <a:solidFill>
                  <a:srgbClr val="000000"/>
                </a:solidFill>
                <a:latin typeface="微软雅黑" panose="020B0503020204020204" pitchFamily="34" charset="-122"/>
                <a:ea typeface="微软雅黑" panose="020B0503020204020204" pitchFamily="34" charset="-122"/>
              </a:rPr>
              <a:t>结果</a:t>
            </a:r>
            <a:endParaRPr lang="en-US" altLang="zh-CN" sz="1349" b="1" dirty="0">
              <a:solidFill>
                <a:srgbClr val="000000"/>
              </a:solidFill>
              <a:latin typeface="微软雅黑" panose="020B0503020204020204" pitchFamily="34" charset="-122"/>
              <a:ea typeface="微软雅黑" panose="020B0503020204020204" pitchFamily="34" charset="-122"/>
            </a:endParaRPr>
          </a:p>
        </p:txBody>
      </p:sp>
      <p:sp>
        <p:nvSpPr>
          <p:cNvPr id="94" name="Freeform 44"/>
          <p:cNvSpPr>
            <a:spLocks/>
          </p:cNvSpPr>
          <p:nvPr/>
        </p:nvSpPr>
        <p:spPr bwMode="invGray">
          <a:xfrm rot="16200000">
            <a:off x="1687863" y="4530716"/>
            <a:ext cx="196402" cy="341514"/>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0B638">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95" name="Freeform 44"/>
          <p:cNvSpPr>
            <a:spLocks/>
          </p:cNvSpPr>
          <p:nvPr/>
        </p:nvSpPr>
        <p:spPr bwMode="invGray">
          <a:xfrm>
            <a:off x="2138253" y="4222807"/>
            <a:ext cx="235682" cy="259961"/>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5375E">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96" name="Freeform 44"/>
          <p:cNvSpPr>
            <a:spLocks/>
          </p:cNvSpPr>
          <p:nvPr/>
        </p:nvSpPr>
        <p:spPr bwMode="invGray">
          <a:xfrm rot="10800000">
            <a:off x="5782012" y="3818148"/>
            <a:ext cx="235682" cy="623299"/>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2">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97" name="Freeform 44"/>
          <p:cNvSpPr>
            <a:spLocks/>
          </p:cNvSpPr>
          <p:nvPr/>
        </p:nvSpPr>
        <p:spPr bwMode="invGray">
          <a:xfrm rot="16200000">
            <a:off x="4538094" y="4001804"/>
            <a:ext cx="196402" cy="1291905"/>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137C6A">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98" name="圆角矩形 97"/>
          <p:cNvSpPr/>
          <p:nvPr/>
        </p:nvSpPr>
        <p:spPr>
          <a:xfrm>
            <a:off x="5377171" y="4495837"/>
            <a:ext cx="1135287" cy="303841"/>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50000"/>
              </a:lnSpc>
              <a:spcBef>
                <a:spcPct val="50000"/>
              </a:spcBef>
              <a:defRPr/>
            </a:pPr>
            <a:r>
              <a:rPr lang="zh-CN" altLang="en-US" sz="1349" b="1" dirty="0">
                <a:solidFill>
                  <a:schemeClr val="bg1"/>
                </a:solidFill>
                <a:latin typeface="微软雅黑" panose="020B0503020204020204" pitchFamily="34" charset="-122"/>
                <a:ea typeface="微软雅黑" panose="020B0503020204020204" pitchFamily="34" charset="-122"/>
              </a:rPr>
              <a:t>反馈改进</a:t>
            </a:r>
          </a:p>
        </p:txBody>
      </p:sp>
      <p:sp>
        <p:nvSpPr>
          <p:cNvPr id="99" name="Freeform 44"/>
          <p:cNvSpPr>
            <a:spLocks/>
          </p:cNvSpPr>
          <p:nvPr/>
        </p:nvSpPr>
        <p:spPr bwMode="invGray">
          <a:xfrm>
            <a:off x="5782012" y="4807998"/>
            <a:ext cx="235682" cy="235882"/>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2">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1349"/>
          </a:p>
        </p:txBody>
      </p:sp>
      <p:sp>
        <p:nvSpPr>
          <p:cNvPr id="100" name="圆角矩形 99"/>
          <p:cNvSpPr/>
          <p:nvPr/>
        </p:nvSpPr>
        <p:spPr>
          <a:xfrm>
            <a:off x="5404073" y="5088977"/>
            <a:ext cx="1135287" cy="29827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50000"/>
              </a:lnSpc>
              <a:spcBef>
                <a:spcPct val="50000"/>
              </a:spcBef>
              <a:defRPr/>
            </a:pPr>
            <a:r>
              <a:rPr lang="zh-CN" altLang="en-US" sz="1349" b="1" dirty="0">
                <a:solidFill>
                  <a:schemeClr val="bg1"/>
                </a:solidFill>
                <a:latin typeface="微软雅黑" panose="020B0503020204020204" pitchFamily="34" charset="-122"/>
                <a:ea typeface="微软雅黑" panose="020B0503020204020204" pitchFamily="34" charset="-122"/>
              </a:rPr>
              <a:t>绩效挂钩</a:t>
            </a:r>
          </a:p>
        </p:txBody>
      </p:sp>
      <p:sp>
        <p:nvSpPr>
          <p:cNvPr id="101" name="右箭头 100"/>
          <p:cNvSpPr/>
          <p:nvPr/>
        </p:nvSpPr>
        <p:spPr>
          <a:xfrm>
            <a:off x="7055629" y="3243866"/>
            <a:ext cx="755888" cy="52837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grpSp>
        <p:nvGrpSpPr>
          <p:cNvPr id="82" name="Group 23"/>
          <p:cNvGrpSpPr>
            <a:grpSpLocks/>
          </p:cNvGrpSpPr>
          <p:nvPr/>
        </p:nvGrpSpPr>
        <p:grpSpPr bwMode="auto">
          <a:xfrm>
            <a:off x="7937635" y="3080962"/>
            <a:ext cx="884262" cy="714280"/>
            <a:chOff x="2457" y="2000"/>
            <a:chExt cx="901" cy="888"/>
          </a:xfrm>
        </p:grpSpPr>
        <p:pic>
          <p:nvPicPr>
            <p:cNvPr id="103" name="Picture 24" descr="circuler_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 name="Oval 25"/>
            <p:cNvSpPr>
              <a:spLocks noChangeArrowheads="1"/>
            </p:cNvSpPr>
            <p:nvPr/>
          </p:nvSpPr>
          <p:spPr bwMode="ltGray">
            <a:xfrm>
              <a:off x="2457" y="2000"/>
              <a:ext cx="895" cy="888"/>
            </a:xfrm>
            <a:prstGeom prst="ellipse">
              <a:avLst/>
            </a:prstGeom>
            <a:solidFill>
              <a:schemeClr val="tx1">
                <a:alpha val="70000"/>
              </a:schemeClr>
            </a:solidFill>
            <a:ln w="9525" algn="ctr">
              <a:noFill/>
              <a:round/>
              <a:headEnd/>
              <a:tailEnd/>
            </a:ln>
            <a:effectLst/>
          </p:spPr>
          <p:txBody>
            <a:bodyPr wrap="none" anchor="ctr"/>
            <a:lstStyle/>
            <a:p>
              <a:pPr>
                <a:defRPr/>
              </a:pPr>
              <a:endParaRPr lang="zh-CN" altLang="en-US" sz="1349">
                <a:solidFill>
                  <a:schemeClr val="bg1"/>
                </a:solidFill>
                <a:latin typeface="Arial" charset="0"/>
              </a:endParaRPr>
            </a:p>
          </p:txBody>
        </p:sp>
        <p:sp>
          <p:nvSpPr>
            <p:cNvPr id="105" name="Freeform 26"/>
            <p:cNvSpPr>
              <a:spLocks/>
            </p:cNvSpPr>
            <p:nvPr/>
          </p:nvSpPr>
          <p:spPr bwMode="ltGray">
            <a:xfrm>
              <a:off x="2550" y="2018"/>
              <a:ext cx="703" cy="308"/>
            </a:xfrm>
            <a:custGeom>
              <a:avLst/>
              <a:gdLst>
                <a:gd name="T0" fmla="*/ 8 w 1321"/>
                <a:gd name="T1" fmla="*/ 0 h 712"/>
                <a:gd name="T2" fmla="*/ 9 w 1321"/>
                <a:gd name="T3" fmla="*/ 0 h 712"/>
                <a:gd name="T4" fmla="*/ 9 w 1321"/>
                <a:gd name="T5" fmla="*/ 0 h 712"/>
                <a:gd name="T6" fmla="*/ 9 w 1321"/>
                <a:gd name="T7" fmla="*/ 0 h 712"/>
                <a:gd name="T8" fmla="*/ 8 w 1321"/>
                <a:gd name="T9" fmla="*/ 0 h 712"/>
                <a:gd name="T10" fmla="*/ 8 w 1321"/>
                <a:gd name="T11" fmla="*/ 1 h 712"/>
                <a:gd name="T12" fmla="*/ 8 w 1321"/>
                <a:gd name="T13" fmla="*/ 1 h 712"/>
                <a:gd name="T14" fmla="*/ 7 w 1321"/>
                <a:gd name="T15" fmla="*/ 1 h 712"/>
                <a:gd name="T16" fmla="*/ 7 w 1321"/>
                <a:gd name="T17" fmla="*/ 1 h 712"/>
                <a:gd name="T18" fmla="*/ 7 w 1321"/>
                <a:gd name="T19" fmla="*/ 1 h 712"/>
                <a:gd name="T20" fmla="*/ 6 w 1321"/>
                <a:gd name="T21" fmla="*/ 1 h 712"/>
                <a:gd name="T22" fmla="*/ 6 w 1321"/>
                <a:gd name="T23" fmla="*/ 1 h 712"/>
                <a:gd name="T24" fmla="*/ 6 w 1321"/>
                <a:gd name="T25" fmla="*/ 1 h 712"/>
                <a:gd name="T26" fmla="*/ 5 w 1321"/>
                <a:gd name="T27" fmla="*/ 1 h 712"/>
                <a:gd name="T28" fmla="*/ 5 w 1321"/>
                <a:gd name="T29" fmla="*/ 1 h 712"/>
                <a:gd name="T30" fmla="*/ 3 w 1321"/>
                <a:gd name="T31" fmla="*/ 1 h 712"/>
                <a:gd name="T32" fmla="*/ 3 w 1321"/>
                <a:gd name="T33" fmla="*/ 1 h 712"/>
                <a:gd name="T34" fmla="*/ 3 w 1321"/>
                <a:gd name="T35" fmla="*/ 1 h 712"/>
                <a:gd name="T36" fmla="*/ 2 w 1321"/>
                <a:gd name="T37" fmla="*/ 1 h 712"/>
                <a:gd name="T38" fmla="*/ 2 w 1321"/>
                <a:gd name="T39" fmla="*/ 1 h 712"/>
                <a:gd name="T40" fmla="*/ 2 w 1321"/>
                <a:gd name="T41" fmla="*/ 1 h 712"/>
                <a:gd name="T42" fmla="*/ 1 w 1321"/>
                <a:gd name="T43" fmla="*/ 1 h 712"/>
                <a:gd name="T44" fmla="*/ 1 w 1321"/>
                <a:gd name="T45" fmla="*/ 1 h 712"/>
                <a:gd name="T46" fmla="*/ 1 w 1321"/>
                <a:gd name="T47" fmla="*/ 1 h 712"/>
                <a:gd name="T48" fmla="*/ 1 w 1321"/>
                <a:gd name="T49" fmla="*/ 1 h 712"/>
                <a:gd name="T50" fmla="*/ 1 w 1321"/>
                <a:gd name="T51" fmla="*/ 1 h 712"/>
                <a:gd name="T52" fmla="*/ 1 w 1321"/>
                <a:gd name="T53" fmla="*/ 1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2 w 1321"/>
                <a:gd name="T71" fmla="*/ 0 h 712"/>
                <a:gd name="T72" fmla="*/ 2 w 1321"/>
                <a:gd name="T73" fmla="*/ 0 h 712"/>
                <a:gd name="T74" fmla="*/ 2 w 1321"/>
                <a:gd name="T75" fmla="*/ 0 h 712"/>
                <a:gd name="T76" fmla="*/ 3 w 1321"/>
                <a:gd name="T77" fmla="*/ 0 h 712"/>
                <a:gd name="T78" fmla="*/ 3 w 1321"/>
                <a:gd name="T79" fmla="*/ 0 h 712"/>
                <a:gd name="T80" fmla="*/ 4 w 1321"/>
                <a:gd name="T81" fmla="*/ 0 h 712"/>
                <a:gd name="T82" fmla="*/ 4 w 1321"/>
                <a:gd name="T83" fmla="*/ 0 h 712"/>
                <a:gd name="T84" fmla="*/ 4 w 1321"/>
                <a:gd name="T85" fmla="*/ 0 h 712"/>
                <a:gd name="T86" fmla="*/ 5 w 1321"/>
                <a:gd name="T87" fmla="*/ 0 h 712"/>
                <a:gd name="T88" fmla="*/ 5 w 1321"/>
                <a:gd name="T89" fmla="*/ 0 h 712"/>
                <a:gd name="T90" fmla="*/ 6 w 1321"/>
                <a:gd name="T91" fmla="*/ 0 h 712"/>
                <a:gd name="T92" fmla="*/ 6 w 1321"/>
                <a:gd name="T93" fmla="*/ 0 h 712"/>
                <a:gd name="T94" fmla="*/ 7 w 1321"/>
                <a:gd name="T95" fmla="*/ 0 h 712"/>
                <a:gd name="T96" fmla="*/ 7 w 1321"/>
                <a:gd name="T97" fmla="*/ 0 h 712"/>
                <a:gd name="T98" fmla="*/ 8 w 1321"/>
                <a:gd name="T99" fmla="*/ 0 h 712"/>
                <a:gd name="T100" fmla="*/ 8 w 1321"/>
                <a:gd name="T101" fmla="*/ 0 h 712"/>
                <a:gd name="T102" fmla="*/ 8 w 1321"/>
                <a:gd name="T103" fmla="*/ 0 h 712"/>
                <a:gd name="T104" fmla="*/ 8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xmlns="" w="0">
                  <a:solidFill>
                    <a:srgbClr val="000000"/>
                  </a:solidFill>
                  <a:round/>
                  <a:headEnd/>
                  <a:tailEnd/>
                </a14:hiddenLine>
              </a:ext>
            </a:extLst>
          </p:spPr>
          <p:txBody>
            <a:bodyPr/>
            <a:lstStyle/>
            <a:p>
              <a:endParaRPr lang="zh-CN" altLang="en-US" sz="1349"/>
            </a:p>
          </p:txBody>
        </p:sp>
        <p:grpSp>
          <p:nvGrpSpPr>
            <p:cNvPr id="83" name="Group 27"/>
            <p:cNvGrpSpPr>
              <a:grpSpLocks/>
            </p:cNvGrpSpPr>
            <p:nvPr/>
          </p:nvGrpSpPr>
          <p:grpSpPr bwMode="auto">
            <a:xfrm rot="-1297425" flipH="1" flipV="1">
              <a:off x="2525" y="2693"/>
              <a:ext cx="781" cy="188"/>
              <a:chOff x="2532" y="1051"/>
              <a:chExt cx="893" cy="246"/>
            </a:xfrm>
          </p:grpSpPr>
          <p:grpSp>
            <p:nvGrpSpPr>
              <p:cNvPr id="84" name="Group 28"/>
              <p:cNvGrpSpPr>
                <a:grpSpLocks/>
              </p:cNvGrpSpPr>
              <p:nvPr/>
            </p:nvGrpSpPr>
            <p:grpSpPr bwMode="auto">
              <a:xfrm>
                <a:off x="2532" y="1051"/>
                <a:ext cx="743" cy="185"/>
                <a:chOff x="1565" y="2568"/>
                <a:chExt cx="1118" cy="279"/>
              </a:xfrm>
            </p:grpSpPr>
            <p:sp>
              <p:nvSpPr>
                <p:cNvPr id="113" name="AutoShape 29"/>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14" name="AutoShape 30"/>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15" name="AutoShape 31"/>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16" name="AutoShape 32"/>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nvGrpSpPr>
              <p:cNvPr id="102" name="Group 33"/>
              <p:cNvGrpSpPr>
                <a:grpSpLocks/>
              </p:cNvGrpSpPr>
              <p:nvPr/>
            </p:nvGrpSpPr>
            <p:grpSpPr bwMode="auto">
              <a:xfrm rot="1353540">
                <a:off x="2682" y="1111"/>
                <a:ext cx="743" cy="186"/>
                <a:chOff x="1565" y="2568"/>
                <a:chExt cx="1118" cy="279"/>
              </a:xfrm>
            </p:grpSpPr>
            <p:sp>
              <p:nvSpPr>
                <p:cNvPr id="109" name="AutoShape 34"/>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10" name="AutoShape 35"/>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11" name="AutoShape 36"/>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sp>
              <p:nvSpPr>
                <p:cNvPr id="112" name="AutoShape 37"/>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zh-CN" sz="1349"/>
                </a:p>
              </p:txBody>
            </p:sp>
          </p:grpSp>
        </p:grpSp>
      </p:grpSp>
      <p:sp>
        <p:nvSpPr>
          <p:cNvPr id="117" name="Text Box 42"/>
          <p:cNvSpPr txBox="1">
            <a:spLocks noChangeArrowheads="1"/>
          </p:cNvSpPr>
          <p:nvPr/>
        </p:nvSpPr>
        <p:spPr bwMode="auto">
          <a:xfrm>
            <a:off x="8027490" y="3444102"/>
            <a:ext cx="703119" cy="196144"/>
          </a:xfrm>
          <a:prstGeom prst="rect">
            <a:avLst/>
          </a:prstGeom>
          <a:noFill/>
          <a:ln w="9525">
            <a:noFill/>
            <a:miter lim="800000"/>
            <a:headEnd/>
            <a:tailEnd/>
          </a:ln>
          <a:effectLst/>
        </p:spPr>
        <p:txBody>
          <a:bodyPr wrap="square">
            <a:spAutoFit/>
          </a:bodyPr>
          <a:lstStyle/>
          <a:p>
            <a:pPr>
              <a:lnSpc>
                <a:spcPct val="50000"/>
              </a:lnSpc>
              <a:spcBef>
                <a:spcPct val="50000"/>
              </a:spcBef>
              <a:defRPr/>
            </a:pPr>
            <a:r>
              <a:rPr lang="zh-CN" altLang="en-US" sz="1349" b="1" dirty="0">
                <a:solidFill>
                  <a:schemeClr val="bg1"/>
                </a:solidFill>
                <a:latin typeface="微软雅黑" panose="020B0503020204020204" pitchFamily="34" charset="-122"/>
                <a:ea typeface="微软雅黑" panose="020B0503020204020204" pitchFamily="34" charset="-122"/>
              </a:rPr>
              <a:t>大数据</a:t>
            </a:r>
            <a:endParaRPr lang="en-US" altLang="zh-CN" sz="1349" b="1" dirty="0">
              <a:solidFill>
                <a:schemeClr val="bg1"/>
              </a:solidFill>
              <a:latin typeface="微软雅黑" panose="020B0503020204020204" pitchFamily="34" charset="-122"/>
              <a:ea typeface="微软雅黑" panose="020B0503020204020204" pitchFamily="34" charset="-122"/>
            </a:endParaRPr>
          </a:p>
        </p:txBody>
      </p:sp>
      <p:sp>
        <p:nvSpPr>
          <p:cNvPr id="118" name="右箭头 117"/>
          <p:cNvSpPr/>
          <p:nvPr/>
        </p:nvSpPr>
        <p:spPr>
          <a:xfrm rot="5400000">
            <a:off x="8190737" y="3939222"/>
            <a:ext cx="452463" cy="353309"/>
          </a:xfrm>
          <a:prstGeom prst="rightArrow">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50000"/>
              </a:lnSpc>
              <a:spcBef>
                <a:spcPct val="50000"/>
              </a:spcBef>
            </a:pPr>
            <a:endParaRPr lang="zh-CN" altLang="en-US" sz="1349" b="1">
              <a:solidFill>
                <a:srgbClr val="F5375E"/>
              </a:solidFill>
              <a:latin typeface="微软雅黑" panose="020B0503020204020204" pitchFamily="34" charset="-122"/>
              <a:ea typeface="微软雅黑" panose="020B0503020204020204" pitchFamily="34" charset="-122"/>
            </a:endParaRPr>
          </a:p>
        </p:txBody>
      </p:sp>
      <p:sp>
        <p:nvSpPr>
          <p:cNvPr id="119" name="圆角矩形 118"/>
          <p:cNvSpPr/>
          <p:nvPr/>
        </p:nvSpPr>
        <p:spPr>
          <a:xfrm>
            <a:off x="7555720" y="4440960"/>
            <a:ext cx="1537332" cy="592003"/>
          </a:xfrm>
          <a:prstGeom prst="round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80000"/>
              </a:lnSpc>
              <a:spcBef>
                <a:spcPct val="50000"/>
              </a:spcBef>
              <a:defRPr/>
            </a:pPr>
            <a:r>
              <a:rPr lang="zh-CN" altLang="en-US" sz="1349" b="1" dirty="0" smtClean="0">
                <a:solidFill>
                  <a:srgbClr val="F5375E"/>
                </a:solidFill>
                <a:latin typeface="微软雅黑" panose="020B0503020204020204" pitchFamily="34" charset="-122"/>
                <a:ea typeface="微软雅黑" panose="020B0503020204020204" pitchFamily="34" charset="-122"/>
              </a:rPr>
              <a:t>奖励前</a:t>
            </a:r>
            <a:r>
              <a:rPr lang="en-US" altLang="zh-CN" sz="1349" b="1" dirty="0" smtClean="0">
                <a:solidFill>
                  <a:srgbClr val="F5375E"/>
                </a:solidFill>
                <a:latin typeface="微软雅黑" panose="020B0503020204020204" pitchFamily="34" charset="-122"/>
                <a:ea typeface="微软雅黑" panose="020B0503020204020204" pitchFamily="34" charset="-122"/>
              </a:rPr>
              <a:t>15%</a:t>
            </a:r>
            <a:endParaRPr lang="en-US" altLang="zh-CN" sz="1349" b="1" dirty="0">
              <a:solidFill>
                <a:srgbClr val="F5375E"/>
              </a:solidFill>
              <a:latin typeface="微软雅黑" panose="020B0503020204020204" pitchFamily="34" charset="-122"/>
              <a:ea typeface="微软雅黑" panose="020B0503020204020204" pitchFamily="34" charset="-122"/>
            </a:endParaRPr>
          </a:p>
          <a:p>
            <a:pPr algn="ctr">
              <a:lnSpc>
                <a:spcPct val="80000"/>
              </a:lnSpc>
              <a:spcBef>
                <a:spcPct val="50000"/>
              </a:spcBef>
              <a:defRPr/>
            </a:pPr>
            <a:r>
              <a:rPr lang="zh-CN" altLang="en-US" sz="1349" b="1" dirty="0" smtClean="0">
                <a:solidFill>
                  <a:srgbClr val="F5375E"/>
                </a:solidFill>
                <a:latin typeface="微软雅黑" panose="020B0503020204020204" pitchFamily="34" charset="-122"/>
                <a:ea typeface="微软雅黑" panose="020B0503020204020204" pitchFamily="34" charset="-122"/>
              </a:rPr>
              <a:t>问责后</a:t>
            </a:r>
            <a:r>
              <a:rPr lang="en-US" altLang="zh-CN" sz="1349" b="1" dirty="0" smtClean="0">
                <a:solidFill>
                  <a:srgbClr val="F5375E"/>
                </a:solidFill>
                <a:latin typeface="微软雅黑" panose="020B0503020204020204" pitchFamily="34" charset="-122"/>
                <a:ea typeface="微软雅黑" panose="020B0503020204020204" pitchFamily="34" charset="-122"/>
              </a:rPr>
              <a:t>10%</a:t>
            </a:r>
            <a:endParaRPr lang="zh-CN" altLang="en-US" sz="1349" b="1" dirty="0">
              <a:solidFill>
                <a:srgbClr val="F5375E"/>
              </a:solidFill>
              <a:latin typeface="微软雅黑" panose="020B0503020204020204" pitchFamily="34" charset="-122"/>
              <a:ea typeface="微软雅黑" panose="020B0503020204020204" pitchFamily="34" charset="-122"/>
            </a:endParaRPr>
          </a:p>
        </p:txBody>
      </p:sp>
      <p:sp>
        <p:nvSpPr>
          <p:cNvPr id="120" name="TextBox 6"/>
          <p:cNvSpPr txBox="1"/>
          <p:nvPr/>
        </p:nvSpPr>
        <p:spPr>
          <a:xfrm>
            <a:off x="715205" y="929282"/>
            <a:ext cx="8254624"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三）课程层面</a:t>
            </a:r>
            <a:r>
              <a:rPr lang="zh-CN" altLang="en-US" sz="2000" dirty="0" smtClean="0"/>
              <a:t>，按</a:t>
            </a:r>
            <a:r>
              <a:rPr lang="zh-CN" altLang="en-US" sz="2000" dirty="0"/>
              <a:t>学生学习达标开展过程</a:t>
            </a:r>
            <a:r>
              <a:rPr lang="zh-CN" altLang="en-US" sz="2000" dirty="0" smtClean="0"/>
              <a:t>监控和诊</a:t>
            </a:r>
            <a:r>
              <a:rPr lang="zh-CN" altLang="en-US" sz="2000" dirty="0"/>
              <a:t>改</a:t>
            </a:r>
          </a:p>
        </p:txBody>
      </p:sp>
      <p:sp>
        <p:nvSpPr>
          <p:cNvPr id="122" name="标题 1"/>
          <p:cNvSpPr>
            <a:spLocks noGrp="1"/>
          </p:cNvSpPr>
          <p:nvPr>
            <p:ph type="title"/>
          </p:nvPr>
        </p:nvSpPr>
        <p:spPr>
          <a:xfrm>
            <a:off x="744989" y="89513"/>
            <a:ext cx="4430772" cy="671190"/>
          </a:xfrm>
        </p:spPr>
        <p:txBody>
          <a:bodyPr/>
          <a:lstStyle/>
          <a:p>
            <a:r>
              <a:rPr lang="zh-CN" altLang="en-US" dirty="0" smtClean="0"/>
              <a:t>五、诊改运行</a:t>
            </a:r>
            <a:endParaRPr lang="zh-CN" altLang="en-US" dirty="0"/>
          </a:p>
        </p:txBody>
      </p:sp>
    </p:spTree>
    <p:extLst>
      <p:ext uri="{BB962C8B-B14F-4D97-AF65-F5344CB8AC3E}">
        <p14:creationId xmlns:p14="http://schemas.microsoft.com/office/powerpoint/2010/main" xmlns="" val="24188487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66645" y="237391"/>
            <a:ext cx="5662929" cy="452894"/>
          </a:xfrm>
          <a:prstGeom prst="rect">
            <a:avLst/>
          </a:prstGeom>
          <a:solidFill>
            <a:schemeClr val="bg1"/>
          </a:solidFill>
        </p:spPr>
        <p:txBody>
          <a:bodyPr vert="horz" lIns="84875" tIns="42437" rIns="84875" bIns="42437" rtlCol="0" anchor="ctr">
            <a:normAutofit fontScale="97500"/>
          </a:bodyPr>
          <a:lstStyle/>
          <a:p>
            <a:pPr defTabSz="685513">
              <a:lnSpc>
                <a:spcPct val="90000"/>
              </a:lnSpc>
              <a:spcBef>
                <a:spcPct val="0"/>
              </a:spcBef>
            </a:pPr>
            <a:r>
              <a:rPr lang="zh-CN" altLang="en-US" sz="2000" b="1" dirty="0" smtClean="0">
                <a:solidFill>
                  <a:srgbClr val="4F81BD"/>
                </a:solidFill>
                <a:latin typeface="微软雅黑" panose="020B0503020204020204" pitchFamily="34" charset="-122"/>
                <a:ea typeface="微软雅黑" panose="020B0503020204020204" pitchFamily="34" charset="-122"/>
                <a:cs typeface="+mj-cs"/>
              </a:rPr>
              <a:t>人才培养方案</a:t>
            </a:r>
            <a:r>
              <a:rPr lang="zh-CN" altLang="zh-CN" sz="2000" b="1" dirty="0" smtClean="0">
                <a:solidFill>
                  <a:srgbClr val="4F81BD"/>
                </a:solidFill>
                <a:latin typeface="微软雅黑" panose="020B0503020204020204" pitchFamily="34" charset="-122"/>
                <a:ea typeface="微软雅黑" panose="020B0503020204020204" pitchFamily="34" charset="-122"/>
                <a:cs typeface="+mj-cs"/>
              </a:rPr>
              <a:t>执行</a:t>
            </a:r>
            <a:r>
              <a:rPr lang="zh-CN" altLang="en-US" sz="2000" b="1" dirty="0" smtClean="0">
                <a:solidFill>
                  <a:srgbClr val="4F81BD"/>
                </a:solidFill>
                <a:latin typeface="微软雅黑" panose="020B0503020204020204" pitchFamily="34" charset="-122"/>
                <a:ea typeface="微软雅黑" panose="020B0503020204020204" pitchFamily="34" charset="-122"/>
                <a:cs typeface="+mj-cs"/>
              </a:rPr>
              <a:t>诊改</a:t>
            </a:r>
            <a:r>
              <a:rPr lang="zh-CN" altLang="zh-CN" sz="2000" b="1" dirty="0" smtClean="0">
                <a:solidFill>
                  <a:srgbClr val="4F81BD"/>
                </a:solidFill>
                <a:latin typeface="微软雅黑" panose="020B0503020204020204" pitchFamily="34" charset="-122"/>
                <a:ea typeface="微软雅黑" panose="020B0503020204020204" pitchFamily="34" charset="-122"/>
                <a:cs typeface="+mj-cs"/>
              </a:rPr>
              <a:t>运行</a:t>
            </a:r>
            <a:r>
              <a:rPr lang="zh-CN" altLang="zh-CN" sz="2000" b="1" dirty="0">
                <a:solidFill>
                  <a:srgbClr val="4F81BD"/>
                </a:solidFill>
                <a:latin typeface="微软雅黑" panose="020B0503020204020204" pitchFamily="34" charset="-122"/>
                <a:ea typeface="微软雅黑" panose="020B0503020204020204" pitchFamily="34" charset="-122"/>
                <a:cs typeface="+mj-cs"/>
              </a:rPr>
              <a:t>示意图</a:t>
            </a:r>
          </a:p>
        </p:txBody>
      </p:sp>
      <p:grpSp>
        <p:nvGrpSpPr>
          <p:cNvPr id="2" name="组 80"/>
          <p:cNvGrpSpPr/>
          <p:nvPr/>
        </p:nvGrpSpPr>
        <p:grpSpPr>
          <a:xfrm>
            <a:off x="257193" y="1075810"/>
            <a:ext cx="8666964" cy="4494907"/>
            <a:chOff x="140215" y="501758"/>
            <a:chExt cx="11555952" cy="5393888"/>
          </a:xfrm>
        </p:grpSpPr>
        <p:grpSp>
          <p:nvGrpSpPr>
            <p:cNvPr id="3" name="组 81"/>
            <p:cNvGrpSpPr/>
            <p:nvPr/>
          </p:nvGrpSpPr>
          <p:grpSpPr>
            <a:xfrm>
              <a:off x="219499" y="501758"/>
              <a:ext cx="11476668" cy="5393888"/>
              <a:chOff x="1902373" y="919852"/>
              <a:chExt cx="8306777" cy="4502997"/>
            </a:xfrm>
          </p:grpSpPr>
          <p:sp>
            <p:nvSpPr>
              <p:cNvPr id="91" name="椭圆 90"/>
              <p:cNvSpPr/>
              <p:nvPr/>
            </p:nvSpPr>
            <p:spPr>
              <a:xfrm>
                <a:off x="3503770" y="1568033"/>
                <a:ext cx="980227" cy="64142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2" name="椭圆 91"/>
              <p:cNvSpPr/>
              <p:nvPr/>
            </p:nvSpPr>
            <p:spPr>
              <a:xfrm>
                <a:off x="7593232" y="1634996"/>
                <a:ext cx="1351683" cy="178107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3" name="矩形 92"/>
              <p:cNvSpPr/>
              <p:nvPr/>
            </p:nvSpPr>
            <p:spPr>
              <a:xfrm>
                <a:off x="9004576" y="956168"/>
                <a:ext cx="1057519"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FFF"/>
                    </a:solidFill>
                    <a:latin typeface="微软雅黑" panose="020B0503020204020204" pitchFamily="34" charset="-122"/>
                    <a:ea typeface="微软雅黑" panose="020B0503020204020204" pitchFamily="34" charset="-122"/>
                  </a:rPr>
                  <a:t>毕业生标准</a:t>
                </a:r>
              </a:p>
            </p:txBody>
          </p:sp>
          <p:sp>
            <p:nvSpPr>
              <p:cNvPr id="94" name="矩形 93"/>
              <p:cNvSpPr/>
              <p:nvPr/>
            </p:nvSpPr>
            <p:spPr>
              <a:xfrm>
                <a:off x="1902373" y="956168"/>
                <a:ext cx="1505918"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rgbClr val="FFFFFF"/>
                    </a:solidFill>
                    <a:latin typeface="微软雅黑" panose="020B0503020204020204" pitchFamily="34" charset="-122"/>
                    <a:ea typeface="微软雅黑" panose="020B0503020204020204" pitchFamily="34" charset="-122"/>
                  </a:rPr>
                  <a:t>学院人才培养</a:t>
                </a:r>
                <a:endParaRPr lang="en-US" altLang="zh-CN" sz="1400" dirty="0" smtClean="0">
                  <a:solidFill>
                    <a:srgbClr val="FFFFFF"/>
                  </a:solidFill>
                  <a:latin typeface="微软雅黑" panose="020B0503020204020204" pitchFamily="34" charset="-122"/>
                  <a:ea typeface="微软雅黑" panose="020B0503020204020204" pitchFamily="34" charset="-122"/>
                </a:endParaRPr>
              </a:p>
              <a:p>
                <a:pPr algn="ctr"/>
                <a:r>
                  <a:rPr lang="zh-CN" altLang="en-US" sz="1400" dirty="0" smtClean="0">
                    <a:solidFill>
                      <a:srgbClr val="FFFFFF"/>
                    </a:solidFill>
                    <a:latin typeface="微软雅黑" panose="020B0503020204020204" pitchFamily="34" charset="-122"/>
                    <a:ea typeface="微软雅黑" panose="020B0503020204020204" pitchFamily="34" charset="-122"/>
                  </a:rPr>
                  <a:t>定位</a:t>
                </a:r>
                <a:r>
                  <a:rPr lang="zh-CN" altLang="en-US" sz="1400" dirty="0">
                    <a:solidFill>
                      <a:srgbClr val="FFFFFF"/>
                    </a:solidFill>
                    <a:latin typeface="微软雅黑" panose="020B0503020204020204" pitchFamily="34" charset="-122"/>
                    <a:ea typeface="微软雅黑" panose="020B0503020204020204" pitchFamily="34" charset="-122"/>
                  </a:rPr>
                  <a:t>、需求</a:t>
                </a:r>
              </a:p>
            </p:txBody>
          </p:sp>
          <p:sp>
            <p:nvSpPr>
              <p:cNvPr id="95" name="矩形 94"/>
              <p:cNvSpPr/>
              <p:nvPr/>
            </p:nvSpPr>
            <p:spPr>
              <a:xfrm>
                <a:off x="4323472" y="956168"/>
                <a:ext cx="1424272"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FFF"/>
                    </a:solidFill>
                    <a:latin typeface="微软雅黑" panose="020B0503020204020204" pitchFamily="34" charset="-122"/>
                    <a:ea typeface="微软雅黑" panose="020B0503020204020204" pitchFamily="34" charset="-122"/>
                  </a:rPr>
                  <a:t>专业培养目标</a:t>
                </a:r>
              </a:p>
            </p:txBody>
          </p:sp>
          <p:sp>
            <p:nvSpPr>
              <p:cNvPr id="96" name="矩形 95"/>
              <p:cNvSpPr/>
              <p:nvPr/>
            </p:nvSpPr>
            <p:spPr>
              <a:xfrm>
                <a:off x="6744794" y="956168"/>
                <a:ext cx="1282311"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FFF"/>
                    </a:solidFill>
                    <a:latin typeface="微软雅黑" panose="020B0503020204020204" pitchFamily="34" charset="-122"/>
                    <a:ea typeface="微软雅黑" panose="020B0503020204020204" pitchFamily="34" charset="-122"/>
                  </a:rPr>
                  <a:t>毕业生能力</a:t>
                </a:r>
              </a:p>
            </p:txBody>
          </p:sp>
          <p:sp>
            <p:nvSpPr>
              <p:cNvPr id="97" name="矩形 96"/>
              <p:cNvSpPr/>
              <p:nvPr/>
            </p:nvSpPr>
            <p:spPr>
              <a:xfrm>
                <a:off x="5820525" y="931835"/>
                <a:ext cx="762077" cy="277498"/>
              </a:xfrm>
              <a:prstGeom prst="rect">
                <a:avLst/>
              </a:prstGeom>
              <a:solidFill>
                <a:schemeClr val="bg1"/>
              </a:solid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确定</a:t>
                </a:r>
              </a:p>
            </p:txBody>
          </p:sp>
          <p:sp>
            <p:nvSpPr>
              <p:cNvPr id="98" name="矩形 97"/>
              <p:cNvSpPr/>
              <p:nvPr/>
            </p:nvSpPr>
            <p:spPr>
              <a:xfrm>
                <a:off x="2014177" y="2288529"/>
                <a:ext cx="1282311" cy="576000"/>
              </a:xfrm>
              <a:prstGeom prst="rect">
                <a:avLst/>
              </a:prstGeom>
              <a:solidFill>
                <a:srgbClr val="AE0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学生学习成果</a:t>
                </a:r>
              </a:p>
            </p:txBody>
          </p:sp>
          <p:cxnSp>
            <p:nvCxnSpPr>
              <p:cNvPr id="99" name="直接连接符 35"/>
              <p:cNvCxnSpPr>
                <a:stCxn id="94" idx="3"/>
                <a:endCxn id="95" idx="1"/>
              </p:cNvCxnSpPr>
              <p:nvPr/>
            </p:nvCxnSpPr>
            <p:spPr>
              <a:xfrm>
                <a:off x="3408291" y="1244168"/>
                <a:ext cx="915181" cy="0"/>
              </a:xfrm>
              <a:prstGeom prst="line">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37"/>
              <p:cNvCxnSpPr>
                <a:stCxn id="95" idx="3"/>
                <a:endCxn id="96" idx="1"/>
              </p:cNvCxnSpPr>
              <p:nvPr/>
            </p:nvCxnSpPr>
            <p:spPr>
              <a:xfrm>
                <a:off x="5747744" y="1244168"/>
                <a:ext cx="997050"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42"/>
              <p:cNvCxnSpPr>
                <a:stCxn id="96" idx="3"/>
                <a:endCxn id="93" idx="1"/>
              </p:cNvCxnSpPr>
              <p:nvPr/>
            </p:nvCxnSpPr>
            <p:spPr>
              <a:xfrm>
                <a:off x="8027105" y="1244168"/>
                <a:ext cx="977471"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8055431" y="919852"/>
                <a:ext cx="762077"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分解</a:t>
                </a:r>
              </a:p>
            </p:txBody>
          </p:sp>
          <p:sp>
            <p:nvSpPr>
              <p:cNvPr id="103" name="矩形 102"/>
              <p:cNvSpPr/>
              <p:nvPr/>
            </p:nvSpPr>
            <p:spPr>
              <a:xfrm>
                <a:off x="9601200" y="1798513"/>
                <a:ext cx="607950"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确定</a:t>
                </a:r>
              </a:p>
            </p:txBody>
          </p:sp>
          <p:sp>
            <p:nvSpPr>
              <p:cNvPr id="104" name="矩形 103"/>
              <p:cNvSpPr/>
              <p:nvPr/>
            </p:nvSpPr>
            <p:spPr>
              <a:xfrm>
                <a:off x="3484842" y="2225205"/>
                <a:ext cx="762077"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诊改</a:t>
                </a:r>
              </a:p>
            </p:txBody>
          </p:sp>
          <p:sp>
            <p:nvSpPr>
              <p:cNvPr id="105" name="矩形 104"/>
              <p:cNvSpPr/>
              <p:nvPr/>
            </p:nvSpPr>
            <p:spPr>
              <a:xfrm>
                <a:off x="7091398" y="2714424"/>
                <a:ext cx="1016601" cy="277498"/>
              </a:xfrm>
              <a:prstGeom prst="rect">
                <a:avLst/>
              </a:prstGeom>
              <a:solidFill>
                <a:schemeClr val="bg1"/>
              </a:solid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校内循环</a:t>
                </a:r>
              </a:p>
            </p:txBody>
          </p:sp>
          <p:grpSp>
            <p:nvGrpSpPr>
              <p:cNvPr id="4" name="组合 46"/>
              <p:cNvGrpSpPr/>
              <p:nvPr/>
            </p:nvGrpSpPr>
            <p:grpSpPr>
              <a:xfrm>
                <a:off x="7733994" y="3058657"/>
                <a:ext cx="104432" cy="132216"/>
                <a:chOff x="3137262" y="3125116"/>
                <a:chExt cx="104432" cy="132216"/>
              </a:xfrm>
            </p:grpSpPr>
            <p:cxnSp>
              <p:nvCxnSpPr>
                <p:cNvPr id="145" name="直接连接符 114"/>
                <p:cNvCxnSpPr/>
                <p:nvPr/>
              </p:nvCxnSpPr>
              <p:spPr>
                <a:xfrm>
                  <a:off x="3137262" y="3125116"/>
                  <a:ext cx="104432" cy="7037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直接连接符 116"/>
                <p:cNvCxnSpPr/>
                <p:nvPr/>
              </p:nvCxnSpPr>
              <p:spPr>
                <a:xfrm>
                  <a:off x="3139885" y="3131171"/>
                  <a:ext cx="529" cy="126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7" name="矩形 106"/>
              <p:cNvSpPr/>
              <p:nvPr/>
            </p:nvSpPr>
            <p:spPr>
              <a:xfrm>
                <a:off x="3053293" y="1750375"/>
                <a:ext cx="996378" cy="277498"/>
              </a:xfrm>
              <a:prstGeom prst="rect">
                <a:avLst/>
              </a:prstGeom>
              <a:solidFill>
                <a:schemeClr val="bg1"/>
              </a:solid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校外循环</a:t>
                </a:r>
              </a:p>
            </p:txBody>
          </p:sp>
          <p:sp>
            <p:nvSpPr>
              <p:cNvPr id="108" name="矩形 107"/>
              <p:cNvSpPr/>
              <p:nvPr/>
            </p:nvSpPr>
            <p:spPr>
              <a:xfrm>
                <a:off x="3514930" y="930598"/>
                <a:ext cx="762077"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确定</a:t>
                </a:r>
              </a:p>
            </p:txBody>
          </p:sp>
          <p:sp>
            <p:nvSpPr>
              <p:cNvPr id="109" name="矩形 108"/>
              <p:cNvSpPr/>
              <p:nvPr/>
            </p:nvSpPr>
            <p:spPr>
              <a:xfrm>
                <a:off x="9004576" y="2288529"/>
                <a:ext cx="1057519" cy="57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课程体系</a:t>
                </a:r>
              </a:p>
            </p:txBody>
          </p:sp>
          <p:sp>
            <p:nvSpPr>
              <p:cNvPr id="110" name="矩形 109"/>
              <p:cNvSpPr/>
              <p:nvPr/>
            </p:nvSpPr>
            <p:spPr>
              <a:xfrm>
                <a:off x="9004576" y="3536950"/>
                <a:ext cx="1057519" cy="57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课程目标</a:t>
                </a:r>
              </a:p>
            </p:txBody>
          </p:sp>
          <p:cxnSp>
            <p:nvCxnSpPr>
              <p:cNvPr id="111" name="直接箭头连接符 29"/>
              <p:cNvCxnSpPr>
                <a:stCxn id="93" idx="2"/>
                <a:endCxn id="109" idx="0"/>
              </p:cNvCxnSpPr>
              <p:nvPr/>
            </p:nvCxnSpPr>
            <p:spPr>
              <a:xfrm>
                <a:off x="9533336" y="1532168"/>
                <a:ext cx="0" cy="756361"/>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12" name="直接箭头连接符 31"/>
              <p:cNvCxnSpPr>
                <a:stCxn id="109" idx="2"/>
                <a:endCxn id="110" idx="0"/>
              </p:cNvCxnSpPr>
              <p:nvPr/>
            </p:nvCxnSpPr>
            <p:spPr>
              <a:xfrm>
                <a:off x="9533336" y="2864529"/>
                <a:ext cx="0" cy="672421"/>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4585351" y="2936068"/>
                <a:ext cx="607950" cy="282636"/>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修正</a:t>
                </a:r>
              </a:p>
            </p:txBody>
          </p:sp>
          <p:cxnSp>
            <p:nvCxnSpPr>
              <p:cNvPr id="114" name="肘形连接符 113"/>
              <p:cNvCxnSpPr>
                <a:stCxn id="98" idx="3"/>
                <a:endCxn id="95" idx="2"/>
              </p:cNvCxnSpPr>
              <p:nvPr/>
            </p:nvCxnSpPr>
            <p:spPr>
              <a:xfrm flipV="1">
                <a:off x="3296488" y="1532168"/>
                <a:ext cx="1739120" cy="1044361"/>
              </a:xfrm>
              <a:prstGeom prst="bentConnector2">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15" name="肘形连接符 114"/>
              <p:cNvCxnSpPr>
                <a:stCxn id="98" idx="3"/>
                <a:endCxn id="96" idx="2"/>
              </p:cNvCxnSpPr>
              <p:nvPr/>
            </p:nvCxnSpPr>
            <p:spPr>
              <a:xfrm flipV="1">
                <a:off x="3296488" y="1532168"/>
                <a:ext cx="4089462" cy="1044361"/>
              </a:xfrm>
              <a:prstGeom prst="bentConnector2">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116" name="矩形 115"/>
              <p:cNvSpPr/>
              <p:nvPr/>
            </p:nvSpPr>
            <p:spPr>
              <a:xfrm>
                <a:off x="6295427" y="2225205"/>
                <a:ext cx="980135" cy="282636"/>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达成度</a:t>
                </a:r>
              </a:p>
            </p:txBody>
          </p:sp>
          <p:cxnSp>
            <p:nvCxnSpPr>
              <p:cNvPr id="117" name="直接箭头连接符 70"/>
              <p:cNvCxnSpPr>
                <a:stCxn id="98" idx="0"/>
                <a:endCxn id="94" idx="2"/>
              </p:cNvCxnSpPr>
              <p:nvPr/>
            </p:nvCxnSpPr>
            <p:spPr>
              <a:xfrm flipH="1" flipV="1">
                <a:off x="2655332" y="1532168"/>
                <a:ext cx="1" cy="756361"/>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6425964" y="3536950"/>
                <a:ext cx="1057519" cy="57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学生学习达标标准</a:t>
                </a:r>
              </a:p>
            </p:txBody>
          </p:sp>
          <p:sp>
            <p:nvSpPr>
              <p:cNvPr id="119" name="矩形 118"/>
              <p:cNvSpPr/>
              <p:nvPr/>
            </p:nvSpPr>
            <p:spPr>
              <a:xfrm>
                <a:off x="4153631" y="3536950"/>
                <a:ext cx="1029529" cy="57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课堂</a:t>
                </a:r>
                <a:r>
                  <a:rPr lang="zh-CN" altLang="en-US" sz="1400" dirty="0" smtClean="0">
                    <a:solidFill>
                      <a:schemeClr val="tx1"/>
                    </a:solidFill>
                    <a:latin typeface="微软雅黑" panose="020B0503020204020204" pitchFamily="34" charset="-122"/>
                    <a:ea typeface="微软雅黑" panose="020B0503020204020204" pitchFamily="34" charset="-122"/>
                  </a:rPr>
                  <a:t>教学</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zh-CN" altLang="en-US" sz="1400" dirty="0" smtClean="0">
                    <a:solidFill>
                      <a:schemeClr val="tx1"/>
                    </a:solidFill>
                    <a:latin typeface="微软雅黑" panose="020B0503020204020204" pitchFamily="34" charset="-122"/>
                    <a:ea typeface="微软雅黑" panose="020B0503020204020204" pitchFamily="34" charset="-122"/>
                  </a:rPr>
                  <a:t>目标</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20" name="矩形 119"/>
              <p:cNvSpPr/>
              <p:nvPr/>
            </p:nvSpPr>
            <p:spPr>
              <a:xfrm>
                <a:off x="2126573" y="3536950"/>
                <a:ext cx="1057519" cy="57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课堂教学</a:t>
                </a:r>
              </a:p>
            </p:txBody>
          </p:sp>
          <p:cxnSp>
            <p:nvCxnSpPr>
              <p:cNvPr id="121" name="直接箭头连接符 96"/>
              <p:cNvCxnSpPr>
                <a:stCxn id="110" idx="1"/>
                <a:endCxn id="118" idx="3"/>
              </p:cNvCxnSpPr>
              <p:nvPr/>
            </p:nvCxnSpPr>
            <p:spPr>
              <a:xfrm flipH="1">
                <a:off x="7483483" y="3824950"/>
                <a:ext cx="1521093"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00"/>
              <p:cNvCxnSpPr>
                <a:stCxn id="118" idx="1"/>
                <a:endCxn id="119" idx="3"/>
              </p:cNvCxnSpPr>
              <p:nvPr/>
            </p:nvCxnSpPr>
            <p:spPr>
              <a:xfrm flipH="1">
                <a:off x="5183160" y="3824950"/>
                <a:ext cx="1242804" cy="0"/>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23" name="直接箭头连接符 102"/>
              <p:cNvCxnSpPr/>
              <p:nvPr/>
            </p:nvCxnSpPr>
            <p:spPr>
              <a:xfrm flipH="1" flipV="1">
                <a:off x="4182723" y="5068511"/>
                <a:ext cx="511272" cy="905"/>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06"/>
              <p:cNvCxnSpPr>
                <a:stCxn id="120" idx="0"/>
                <a:endCxn id="98" idx="2"/>
              </p:cNvCxnSpPr>
              <p:nvPr/>
            </p:nvCxnSpPr>
            <p:spPr>
              <a:xfrm flipV="1">
                <a:off x="2655333" y="2864529"/>
                <a:ext cx="0" cy="672421"/>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cxnSp>
            <p:nvCxnSpPr>
              <p:cNvPr id="125" name="肘形连接符 124"/>
              <p:cNvCxnSpPr>
                <a:stCxn id="98" idx="3"/>
                <a:endCxn id="119" idx="0"/>
              </p:cNvCxnSpPr>
              <p:nvPr/>
            </p:nvCxnSpPr>
            <p:spPr>
              <a:xfrm>
                <a:off x="3296489" y="2576529"/>
                <a:ext cx="1371907" cy="960420"/>
              </a:xfrm>
              <a:prstGeom prst="bentConnector2">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8136081" y="3477453"/>
                <a:ext cx="607950"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确定</a:t>
                </a:r>
              </a:p>
            </p:txBody>
          </p:sp>
          <p:sp>
            <p:nvSpPr>
              <p:cNvPr id="127" name="矩形 126"/>
              <p:cNvSpPr/>
              <p:nvPr/>
            </p:nvSpPr>
            <p:spPr>
              <a:xfrm>
                <a:off x="5735435" y="3473701"/>
                <a:ext cx="607950"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确定</a:t>
                </a:r>
              </a:p>
            </p:txBody>
          </p:sp>
          <p:sp>
            <p:nvSpPr>
              <p:cNvPr id="128" name="椭圆 127"/>
              <p:cNvSpPr/>
              <p:nvPr/>
            </p:nvSpPr>
            <p:spPr>
              <a:xfrm>
                <a:off x="3259209" y="2844081"/>
                <a:ext cx="810644" cy="170173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9" name="矩形 128"/>
              <p:cNvSpPr/>
              <p:nvPr/>
            </p:nvSpPr>
            <p:spPr>
              <a:xfrm>
                <a:off x="2801397" y="3082456"/>
                <a:ext cx="996378" cy="282636"/>
              </a:xfrm>
              <a:prstGeom prst="rect">
                <a:avLst/>
              </a:prstGeom>
              <a:solidFill>
                <a:schemeClr val="bg1"/>
              </a:solid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小循环</a:t>
                </a:r>
              </a:p>
            </p:txBody>
          </p:sp>
          <p:sp>
            <p:nvSpPr>
              <p:cNvPr id="130" name="矩形 129"/>
              <p:cNvSpPr/>
              <p:nvPr/>
            </p:nvSpPr>
            <p:spPr>
              <a:xfrm>
                <a:off x="3191919" y="4749928"/>
                <a:ext cx="980067" cy="672921"/>
              </a:xfrm>
              <a:prstGeom prst="rect">
                <a:avLst/>
              </a:prstGeom>
              <a:solidFill>
                <a:srgbClr val="E9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FFFF"/>
                    </a:solidFill>
                    <a:latin typeface="微软雅黑" panose="020B0503020204020204" pitchFamily="34" charset="-122"/>
                    <a:ea typeface="微软雅黑" panose="020B0503020204020204" pitchFamily="34" charset="-122"/>
                  </a:rPr>
                  <a:t>教学内容</a:t>
                </a:r>
                <a:endParaRPr lang="en-US" altLang="zh-CN" sz="1400" dirty="0">
                  <a:solidFill>
                    <a:srgbClr val="FFFFFF"/>
                  </a:solidFill>
                  <a:latin typeface="微软雅黑" panose="020B0503020204020204" pitchFamily="34" charset="-122"/>
                  <a:ea typeface="微软雅黑" panose="020B0503020204020204" pitchFamily="34" charset="-122"/>
                </a:endParaRPr>
              </a:p>
              <a:p>
                <a:pPr algn="ctr"/>
                <a:r>
                  <a:rPr lang="zh-CN" altLang="en-US" sz="1400" dirty="0">
                    <a:solidFill>
                      <a:srgbClr val="FFFFFF"/>
                    </a:solidFill>
                    <a:latin typeface="微软雅黑" panose="020B0503020204020204" pitchFamily="34" charset="-122"/>
                    <a:ea typeface="微软雅黑" panose="020B0503020204020204" pitchFamily="34" charset="-122"/>
                  </a:rPr>
                  <a:t>教学方法</a:t>
                </a:r>
              </a:p>
            </p:txBody>
          </p:sp>
          <p:cxnSp>
            <p:nvCxnSpPr>
              <p:cNvPr id="131" name="肘形连接符 130"/>
              <p:cNvCxnSpPr>
                <a:stCxn id="130" idx="1"/>
                <a:endCxn id="120" idx="2"/>
              </p:cNvCxnSpPr>
              <p:nvPr/>
            </p:nvCxnSpPr>
            <p:spPr>
              <a:xfrm rot="10800000">
                <a:off x="2655332" y="4112950"/>
                <a:ext cx="536587" cy="973439"/>
              </a:xfrm>
              <a:prstGeom prst="bentConnector2">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132" name="矩形 131"/>
              <p:cNvSpPr/>
              <p:nvPr/>
            </p:nvSpPr>
            <p:spPr>
              <a:xfrm>
                <a:off x="2686071" y="4388653"/>
                <a:ext cx="607950"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实施</a:t>
                </a:r>
              </a:p>
            </p:txBody>
          </p:sp>
          <p:cxnSp>
            <p:nvCxnSpPr>
              <p:cNvPr id="133" name="直接箭头连接符 132"/>
              <p:cNvCxnSpPr/>
              <p:nvPr/>
            </p:nvCxnSpPr>
            <p:spPr>
              <a:xfrm>
                <a:off x="4693995" y="4140018"/>
                <a:ext cx="0" cy="916307"/>
              </a:xfrm>
              <a:prstGeom prst="straightConnector1">
                <a:avLst/>
              </a:prstGeom>
              <a:ln w="28575" cmpd="sng">
                <a:tailEnd type="triangle"/>
              </a:ln>
            </p:spPr>
            <p:style>
              <a:lnRef idx="1">
                <a:schemeClr val="accent1"/>
              </a:lnRef>
              <a:fillRef idx="0">
                <a:schemeClr val="accent1"/>
              </a:fillRef>
              <a:effectRef idx="0">
                <a:schemeClr val="accent1"/>
              </a:effectRef>
              <a:fontRef idx="minor">
                <a:schemeClr val="tx1"/>
              </a:fontRef>
            </p:style>
          </p:cxnSp>
          <p:sp>
            <p:nvSpPr>
              <p:cNvPr id="134" name="矩形 133"/>
              <p:cNvSpPr/>
              <p:nvPr/>
            </p:nvSpPr>
            <p:spPr>
              <a:xfrm>
                <a:off x="4628519" y="4463606"/>
                <a:ext cx="607950" cy="277498"/>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确定</a:t>
                </a:r>
              </a:p>
            </p:txBody>
          </p:sp>
          <p:cxnSp>
            <p:nvCxnSpPr>
              <p:cNvPr id="135" name="直接箭头连接符 135"/>
              <p:cNvCxnSpPr/>
              <p:nvPr/>
            </p:nvCxnSpPr>
            <p:spPr>
              <a:xfrm flipV="1">
                <a:off x="9398000" y="2883701"/>
                <a:ext cx="0" cy="653249"/>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6"/>
              <p:cNvCxnSpPr/>
              <p:nvPr/>
            </p:nvCxnSpPr>
            <p:spPr>
              <a:xfrm flipV="1">
                <a:off x="9398000" y="1556208"/>
                <a:ext cx="0" cy="653249"/>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140"/>
              <p:cNvCxnSpPr/>
              <p:nvPr/>
            </p:nvCxnSpPr>
            <p:spPr>
              <a:xfrm flipH="1">
                <a:off x="8027105" y="1407886"/>
                <a:ext cx="889484" cy="0"/>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接箭头连接符 142"/>
              <p:cNvCxnSpPr/>
              <p:nvPr/>
            </p:nvCxnSpPr>
            <p:spPr>
              <a:xfrm flipV="1">
                <a:off x="7553705" y="3962400"/>
                <a:ext cx="1362884" cy="0"/>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143"/>
              <p:cNvGrpSpPr/>
              <p:nvPr/>
            </p:nvGrpSpPr>
            <p:grpSpPr>
              <a:xfrm rot="19518676">
                <a:off x="3206144" y="3393377"/>
                <a:ext cx="169353" cy="248968"/>
                <a:chOff x="4763652" y="2766313"/>
                <a:chExt cx="169353" cy="248968"/>
              </a:xfrm>
            </p:grpSpPr>
            <p:cxnSp>
              <p:nvCxnSpPr>
                <p:cNvPr id="143" name="直接连接符 144"/>
                <p:cNvCxnSpPr/>
                <p:nvPr/>
              </p:nvCxnSpPr>
              <p:spPr>
                <a:xfrm rot="2081324">
                  <a:off x="4841154" y="2766313"/>
                  <a:ext cx="91851" cy="2489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直接连接符 145"/>
                <p:cNvCxnSpPr/>
                <p:nvPr/>
              </p:nvCxnSpPr>
              <p:spPr>
                <a:xfrm rot="2081324" flipV="1">
                  <a:off x="4763652" y="2768505"/>
                  <a:ext cx="64959" cy="1828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组合 120"/>
              <p:cNvGrpSpPr/>
              <p:nvPr/>
            </p:nvGrpSpPr>
            <p:grpSpPr>
              <a:xfrm rot="19591342">
                <a:off x="3629431" y="2046256"/>
                <a:ext cx="104432" cy="132216"/>
                <a:chOff x="5019127" y="2876660"/>
                <a:chExt cx="104432" cy="132216"/>
              </a:xfrm>
            </p:grpSpPr>
            <p:cxnSp>
              <p:nvCxnSpPr>
                <p:cNvPr id="141" name="直接连接符 123"/>
                <p:cNvCxnSpPr/>
                <p:nvPr/>
              </p:nvCxnSpPr>
              <p:spPr>
                <a:xfrm>
                  <a:off x="5019127" y="2876660"/>
                  <a:ext cx="104432" cy="7037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接连接符 124"/>
                <p:cNvCxnSpPr/>
                <p:nvPr/>
              </p:nvCxnSpPr>
              <p:spPr>
                <a:xfrm>
                  <a:off x="5021750" y="2882715"/>
                  <a:ext cx="529" cy="126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83" name="矩形 82"/>
            <p:cNvSpPr/>
            <p:nvPr/>
          </p:nvSpPr>
          <p:spPr>
            <a:xfrm>
              <a:off x="8881763" y="4324787"/>
              <a:ext cx="839946" cy="338554"/>
            </a:xfrm>
            <a:prstGeom prst="rect">
              <a:avLst/>
            </a:prstGeom>
            <a:no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满足</a:t>
              </a:r>
            </a:p>
          </p:txBody>
        </p:sp>
        <p:sp>
          <p:nvSpPr>
            <p:cNvPr id="84" name="矩形 83"/>
            <p:cNvSpPr/>
            <p:nvPr/>
          </p:nvSpPr>
          <p:spPr>
            <a:xfrm>
              <a:off x="9708339" y="3144395"/>
              <a:ext cx="839946" cy="338554"/>
            </a:xfrm>
            <a:prstGeom prst="rect">
              <a:avLst/>
            </a:prstGeom>
            <a:no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满足</a:t>
              </a:r>
            </a:p>
          </p:txBody>
        </p:sp>
        <p:sp>
          <p:nvSpPr>
            <p:cNvPr id="85" name="矩形 84"/>
            <p:cNvSpPr/>
            <p:nvPr/>
          </p:nvSpPr>
          <p:spPr>
            <a:xfrm>
              <a:off x="9708339" y="1513684"/>
              <a:ext cx="839946" cy="338554"/>
            </a:xfrm>
            <a:prstGeom prst="rect">
              <a:avLst/>
            </a:prstGeom>
            <a:no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满足</a:t>
              </a:r>
            </a:p>
          </p:txBody>
        </p:sp>
        <p:sp>
          <p:nvSpPr>
            <p:cNvPr id="86" name="矩形 85"/>
            <p:cNvSpPr/>
            <p:nvPr/>
          </p:nvSpPr>
          <p:spPr>
            <a:xfrm>
              <a:off x="8861696" y="1121686"/>
              <a:ext cx="839946" cy="338554"/>
            </a:xfrm>
            <a:prstGeom prst="rect">
              <a:avLst/>
            </a:prstGeom>
            <a:no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满足</a:t>
              </a:r>
            </a:p>
          </p:txBody>
        </p:sp>
        <p:sp>
          <p:nvSpPr>
            <p:cNvPr id="87" name="矩形 86"/>
            <p:cNvSpPr/>
            <p:nvPr/>
          </p:nvSpPr>
          <p:spPr>
            <a:xfrm>
              <a:off x="3242942" y="2076647"/>
              <a:ext cx="1354157" cy="332399"/>
            </a:xfrm>
            <a:prstGeom prst="rect">
              <a:avLst/>
            </a:prstGeom>
            <a:noFill/>
          </p:spPr>
          <p:txBody>
            <a:bodyPr wrap="square" lIns="91440" tIns="45720" rIns="91440" bIns="45720">
              <a:spAutoFit/>
            </a:bodyPr>
            <a:lstStyle/>
            <a:p>
              <a:pPr algn="ctr"/>
              <a:r>
                <a:rPr lang="zh-CN" altLang="en-US" sz="1200" dirty="0">
                  <a:ln w="0"/>
                  <a:latin typeface="微软雅黑" panose="020B0503020204020204" pitchFamily="34" charset="-122"/>
                  <a:ea typeface="微软雅黑" panose="020B0503020204020204" pitchFamily="34" charset="-122"/>
                </a:rPr>
                <a:t>符合度</a:t>
              </a:r>
            </a:p>
          </p:txBody>
        </p:sp>
        <p:cxnSp>
          <p:nvCxnSpPr>
            <p:cNvPr id="88" name="直接箭头连接符 142"/>
            <p:cNvCxnSpPr/>
            <p:nvPr/>
          </p:nvCxnSpPr>
          <p:spPr>
            <a:xfrm flipV="1">
              <a:off x="4781945" y="4141857"/>
              <a:ext cx="1674759" cy="0"/>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矩形 88"/>
            <p:cNvSpPr/>
            <p:nvPr/>
          </p:nvSpPr>
          <p:spPr>
            <a:xfrm>
              <a:off x="5177250" y="4257668"/>
              <a:ext cx="839946" cy="338554"/>
            </a:xfrm>
            <a:prstGeom prst="rect">
              <a:avLst/>
            </a:prstGeom>
            <a:noFill/>
          </p:spPr>
          <p:txBody>
            <a:bodyPr wrap="square" lIns="91440" tIns="45720" rIns="91440" bIns="45720">
              <a:spAutoFit/>
            </a:bodyPr>
            <a:lstStyle/>
            <a:p>
              <a:pPr algn="ctr"/>
              <a:r>
                <a:rPr lang="zh-CN" altLang="en-US" sz="1200" dirty="0">
                  <a:ln w="0"/>
                  <a:solidFill>
                    <a:srgbClr val="FF0000"/>
                  </a:solidFill>
                  <a:latin typeface="微软雅黑" panose="020B0503020204020204" pitchFamily="34" charset="-122"/>
                  <a:ea typeface="微软雅黑" panose="020B0503020204020204" pitchFamily="34" charset="-122"/>
                </a:rPr>
                <a:t>满足</a:t>
              </a:r>
            </a:p>
          </p:txBody>
        </p:sp>
        <p:sp>
          <p:nvSpPr>
            <p:cNvPr id="90" name="矩形 89"/>
            <p:cNvSpPr/>
            <p:nvPr/>
          </p:nvSpPr>
          <p:spPr>
            <a:xfrm>
              <a:off x="140215" y="3103501"/>
              <a:ext cx="1114068" cy="338554"/>
            </a:xfrm>
            <a:prstGeom prst="rect">
              <a:avLst/>
            </a:prstGeom>
            <a:solidFill>
              <a:schemeClr val="bg1"/>
            </a:solidFill>
          </p:spPr>
          <p:txBody>
            <a:bodyPr wrap="square" lIns="91440" tIns="45720" rIns="91440" bIns="45720">
              <a:spAutoFit/>
            </a:bodyPr>
            <a:lstStyle/>
            <a:p>
              <a:pPr algn="ctr"/>
              <a:r>
                <a:rPr lang="zh-CN" altLang="en-US" sz="1200" dirty="0" smtClean="0">
                  <a:ln w="0"/>
                  <a:solidFill>
                    <a:srgbClr val="0000FF"/>
                  </a:solidFill>
                  <a:latin typeface="微软雅黑" panose="020B0503020204020204" pitchFamily="34" charset="-122"/>
                  <a:ea typeface="微软雅黑" panose="020B0503020204020204" pitchFamily="34" charset="-122"/>
                </a:rPr>
                <a:t>自我诊</a:t>
              </a:r>
              <a:r>
                <a:rPr lang="zh-CN" altLang="en-US" sz="1200" dirty="0">
                  <a:ln w="0"/>
                  <a:solidFill>
                    <a:srgbClr val="0000FF"/>
                  </a:solidFill>
                  <a:latin typeface="微软雅黑" panose="020B0503020204020204" pitchFamily="34" charset="-122"/>
                  <a:ea typeface="微软雅黑" panose="020B0503020204020204" pitchFamily="34" charset="-122"/>
                </a:rPr>
                <a:t>改</a:t>
              </a:r>
            </a:p>
          </p:txBody>
        </p:sp>
      </p:grpSp>
    </p:spTree>
    <p:extLst>
      <p:ext uri="{BB962C8B-B14F-4D97-AF65-F5344CB8AC3E}">
        <p14:creationId xmlns:p14="http://schemas.microsoft.com/office/powerpoint/2010/main" xmlns="" val="6293050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28652" y="1399104"/>
            <a:ext cx="6254813"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1､</a:t>
            </a:r>
            <a:r>
              <a:rPr lang="zh-CN" altLang="en-US" sz="1800" dirty="0"/>
              <a:t>完善教师发展标准，系统设计激励提升机制</a:t>
            </a:r>
          </a:p>
        </p:txBody>
      </p:sp>
      <p:grpSp>
        <p:nvGrpSpPr>
          <p:cNvPr id="2" name="组合 3"/>
          <p:cNvGrpSpPr/>
          <p:nvPr/>
        </p:nvGrpSpPr>
        <p:grpSpPr>
          <a:xfrm>
            <a:off x="311962" y="2028423"/>
            <a:ext cx="8668853" cy="3127065"/>
            <a:chOff x="711204" y="2292091"/>
            <a:chExt cx="7827260" cy="3388178"/>
          </a:xfrm>
        </p:grpSpPr>
        <p:sp>
          <p:nvSpPr>
            <p:cNvPr id="7" name="Rectangle 2"/>
            <p:cNvSpPr>
              <a:spLocks noChangeArrowheads="1"/>
            </p:cNvSpPr>
            <p:nvPr/>
          </p:nvSpPr>
          <p:spPr bwMode="auto">
            <a:xfrm>
              <a:off x="3142415" y="2327481"/>
              <a:ext cx="3415924" cy="3185283"/>
            </a:xfrm>
            <a:prstGeom prst="rect">
              <a:avLst/>
            </a:prstGeom>
            <a:noFill/>
            <a:ln w="9525" cmpd="sng">
              <a:solidFill>
                <a:schemeClr val="tx1"/>
              </a:solidFill>
              <a:miter lim="800000"/>
              <a:headEnd/>
              <a:tailEnd/>
            </a:ln>
            <a:effectLst/>
            <a:extLst>
              <a:ext uri="{909E8E84-426E-40dd-AFC4-6F175D3DCCD1}">
                <a14:hiddenFill xmlns:a14="http://schemas.microsoft.com/office/drawing/2010/main" xmlns="">
                  <a:solidFill>
                    <a:srgbClr val="DDDDDD"/>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8" name="Rectangle 4"/>
            <p:cNvSpPr>
              <a:spLocks noChangeArrowheads="1"/>
            </p:cNvSpPr>
            <p:nvPr/>
          </p:nvSpPr>
          <p:spPr bwMode="auto">
            <a:xfrm>
              <a:off x="4830449" y="2489368"/>
              <a:ext cx="1457757" cy="269012"/>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层层分解</a:t>
              </a:r>
            </a:p>
          </p:txBody>
        </p:sp>
        <p:sp>
          <p:nvSpPr>
            <p:cNvPr id="9" name="Rectangle 5"/>
            <p:cNvSpPr>
              <a:spLocks noChangeArrowheads="1"/>
            </p:cNvSpPr>
            <p:nvPr/>
          </p:nvSpPr>
          <p:spPr bwMode="auto">
            <a:xfrm>
              <a:off x="4830449" y="2975017"/>
              <a:ext cx="1457757" cy="269012"/>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编制三级目标链</a:t>
              </a:r>
            </a:p>
          </p:txBody>
        </p:sp>
        <p:sp>
          <p:nvSpPr>
            <p:cNvPr id="10" name="Rectangle 6"/>
            <p:cNvSpPr>
              <a:spLocks noChangeArrowheads="1"/>
            </p:cNvSpPr>
            <p:nvPr/>
          </p:nvSpPr>
          <p:spPr bwMode="auto">
            <a:xfrm>
              <a:off x="4830449" y="3641591"/>
              <a:ext cx="1541958" cy="269012"/>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编制年度实施路线图</a:t>
              </a:r>
            </a:p>
          </p:txBody>
        </p:sp>
        <p:sp>
          <p:nvSpPr>
            <p:cNvPr id="11" name="Rectangle 7"/>
            <p:cNvSpPr>
              <a:spLocks noChangeArrowheads="1"/>
            </p:cNvSpPr>
            <p:nvPr/>
          </p:nvSpPr>
          <p:spPr bwMode="auto">
            <a:xfrm>
              <a:off x="4811405" y="4290315"/>
              <a:ext cx="1457757" cy="269012"/>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二级单位年度计划</a:t>
              </a:r>
            </a:p>
          </p:txBody>
        </p:sp>
        <p:sp>
          <p:nvSpPr>
            <p:cNvPr id="12" name="Rectangle 8"/>
            <p:cNvSpPr>
              <a:spLocks noChangeArrowheads="1"/>
            </p:cNvSpPr>
            <p:nvPr/>
          </p:nvSpPr>
          <p:spPr bwMode="auto">
            <a:xfrm>
              <a:off x="3196405" y="3460663"/>
              <a:ext cx="1457783" cy="269012"/>
            </a:xfrm>
            <a:prstGeom prst="rect">
              <a:avLst/>
            </a:prstGeom>
            <a:solidFill>
              <a:srgbClr val="7B0000"/>
            </a:solidFill>
            <a:ln>
              <a:noFill/>
            </a:ln>
            <a:effectLst/>
            <a:extLst/>
          </p:spPr>
          <p:txBody>
            <a:bodyPr wrap="none" anchor="ctr"/>
            <a:lstStyle/>
            <a:p>
              <a:pPr algn="ctr"/>
              <a:r>
                <a:rPr lang="zh-CN" altLang="en-US" sz="1200" dirty="0">
                  <a:solidFill>
                    <a:schemeClr val="bg1"/>
                  </a:solidFill>
                  <a:latin typeface="微软雅黑" charset="0"/>
                  <a:ea typeface="微软雅黑" charset="0"/>
                  <a:cs typeface="微软雅黑" charset="0"/>
                </a:rPr>
                <a:t>阶梯式教师发展标准</a:t>
              </a:r>
            </a:p>
          </p:txBody>
        </p:sp>
        <p:sp>
          <p:nvSpPr>
            <p:cNvPr id="13" name="Rectangle 10"/>
            <p:cNvSpPr>
              <a:spLocks noChangeArrowheads="1"/>
            </p:cNvSpPr>
            <p:nvPr/>
          </p:nvSpPr>
          <p:spPr bwMode="auto">
            <a:xfrm>
              <a:off x="4801882" y="5080684"/>
              <a:ext cx="1457757" cy="269012"/>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完成情况</a:t>
              </a:r>
            </a:p>
          </p:txBody>
        </p:sp>
        <p:sp>
          <p:nvSpPr>
            <p:cNvPr id="14" name="Rectangle 11"/>
            <p:cNvSpPr>
              <a:spLocks noChangeArrowheads="1"/>
            </p:cNvSpPr>
            <p:nvPr/>
          </p:nvSpPr>
          <p:spPr bwMode="auto">
            <a:xfrm>
              <a:off x="6917714" y="2936668"/>
              <a:ext cx="1620750" cy="304999"/>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学院－二级学院－专业</a:t>
              </a:r>
            </a:p>
          </p:txBody>
        </p:sp>
        <p:cxnSp>
          <p:nvCxnSpPr>
            <p:cNvPr id="15" name="AutoShape 12"/>
            <p:cNvCxnSpPr>
              <a:cxnSpLocks noChangeShapeType="1"/>
              <a:stCxn id="8" idx="2"/>
              <a:endCxn id="9" idx="0"/>
            </p:cNvCxnSpPr>
            <p:nvPr/>
          </p:nvCxnSpPr>
          <p:spPr bwMode="auto">
            <a:xfrm>
              <a:off x="5559923" y="2758379"/>
              <a:ext cx="0" cy="216638"/>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AutoShape 13"/>
            <p:cNvCxnSpPr>
              <a:cxnSpLocks noChangeShapeType="1"/>
            </p:cNvCxnSpPr>
            <p:nvPr/>
          </p:nvCxnSpPr>
          <p:spPr bwMode="auto">
            <a:xfrm flipV="1">
              <a:off x="6232208" y="3101971"/>
              <a:ext cx="581658" cy="0"/>
            </a:xfrm>
            <a:prstGeom prst="straightConnector1">
              <a:avLst/>
            </a:prstGeom>
            <a:noFill/>
            <a:ln w="9525" cmpd="sng">
              <a:solidFill>
                <a:schemeClr val="tx1"/>
              </a:solidFill>
              <a:round/>
              <a:headEnd/>
              <a:tailEnd type="triangl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AutoShape 14"/>
            <p:cNvCxnSpPr>
              <a:cxnSpLocks noChangeShapeType="1"/>
              <a:stCxn id="9" idx="2"/>
              <a:endCxn id="10" idx="0"/>
            </p:cNvCxnSpPr>
            <p:nvPr/>
          </p:nvCxnSpPr>
          <p:spPr bwMode="auto">
            <a:xfrm>
              <a:off x="5559328" y="3244029"/>
              <a:ext cx="0" cy="397564"/>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AutoShape 19"/>
            <p:cNvCxnSpPr>
              <a:cxnSpLocks noChangeShapeType="1"/>
            </p:cNvCxnSpPr>
            <p:nvPr/>
          </p:nvCxnSpPr>
          <p:spPr bwMode="auto">
            <a:xfrm>
              <a:off x="5543855" y="3911852"/>
              <a:ext cx="0" cy="379619"/>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AutoShape 21"/>
            <p:cNvCxnSpPr>
              <a:cxnSpLocks noChangeShapeType="1"/>
              <a:stCxn id="11" idx="2"/>
              <a:endCxn id="13" idx="0"/>
            </p:cNvCxnSpPr>
            <p:nvPr/>
          </p:nvCxnSpPr>
          <p:spPr bwMode="auto">
            <a:xfrm flipH="1">
              <a:off x="5530760" y="4559327"/>
              <a:ext cx="0" cy="521358"/>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AutoShape 25"/>
            <p:cNvCxnSpPr>
              <a:cxnSpLocks noChangeShapeType="1"/>
              <a:stCxn id="12" idx="2"/>
            </p:cNvCxnSpPr>
            <p:nvPr/>
          </p:nvCxnSpPr>
          <p:spPr bwMode="auto">
            <a:xfrm rot="16200000" flipH="1">
              <a:off x="4009684" y="3645290"/>
              <a:ext cx="668104" cy="836875"/>
            </a:xfrm>
            <a:prstGeom prst="bentConnector2">
              <a:avLst/>
            </a:prstGeom>
            <a:noFill/>
            <a:ln w="9525" cmpd="sng">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AutoShape 28"/>
            <p:cNvSpPr>
              <a:spLocks noChangeArrowheads="1"/>
            </p:cNvSpPr>
            <p:nvPr/>
          </p:nvSpPr>
          <p:spPr bwMode="auto">
            <a:xfrm>
              <a:off x="3050206" y="2542933"/>
              <a:ext cx="1726697" cy="215447"/>
            </a:xfrm>
            <a:prstGeom prst="rightArrow">
              <a:avLst>
                <a:gd name="adj1" fmla="val 50278"/>
                <a:gd name="adj2" fmla="val 107593"/>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22" name="Text Box 29"/>
            <p:cNvSpPr txBox="1">
              <a:spLocks noChangeArrowheads="1"/>
            </p:cNvSpPr>
            <p:nvPr/>
          </p:nvSpPr>
          <p:spPr bwMode="auto">
            <a:xfrm>
              <a:off x="3217160" y="2347997"/>
              <a:ext cx="1278325" cy="300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zh-CN" altLang="en-US" sz="1200" dirty="0">
                  <a:latin typeface="微软雅黑" charset="0"/>
                  <a:ea typeface="微软雅黑" charset="0"/>
                  <a:cs typeface="微软雅黑" charset="0"/>
                </a:rPr>
                <a:t>师资队伍建设规划</a:t>
              </a:r>
              <a:endParaRPr lang="en-US" sz="1200" dirty="0">
                <a:latin typeface="微软雅黑" charset="0"/>
                <a:ea typeface="微软雅黑" charset="0"/>
                <a:cs typeface="微软雅黑" charset="0"/>
              </a:endParaRPr>
            </a:p>
          </p:txBody>
        </p:sp>
        <p:sp>
          <p:nvSpPr>
            <p:cNvPr id="23" name="AutoShape 34"/>
            <p:cNvSpPr>
              <a:spLocks noChangeArrowheads="1"/>
            </p:cNvSpPr>
            <p:nvPr/>
          </p:nvSpPr>
          <p:spPr bwMode="auto">
            <a:xfrm rot="10800000">
              <a:off x="3027575" y="5080684"/>
              <a:ext cx="1673147" cy="215447"/>
            </a:xfrm>
            <a:prstGeom prst="rightArrow">
              <a:avLst>
                <a:gd name="adj1" fmla="val 50278"/>
                <a:gd name="adj2" fmla="val 104256"/>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24" name="AutoShape 35"/>
            <p:cNvSpPr>
              <a:spLocks noChangeArrowheads="1"/>
            </p:cNvSpPr>
            <p:nvPr/>
          </p:nvSpPr>
          <p:spPr bwMode="auto">
            <a:xfrm>
              <a:off x="2491275" y="3641892"/>
              <a:ext cx="199655" cy="990583"/>
            </a:xfrm>
            <a:prstGeom prst="upArrow">
              <a:avLst>
                <a:gd name="adj1" fmla="val 58241"/>
                <a:gd name="adj2" fmla="val 103299"/>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49"/>
            </a:p>
          </p:txBody>
        </p:sp>
        <p:sp>
          <p:nvSpPr>
            <p:cNvPr id="25" name="Text Box 36"/>
            <p:cNvSpPr txBox="1">
              <a:spLocks noChangeArrowheads="1"/>
            </p:cNvSpPr>
            <p:nvPr/>
          </p:nvSpPr>
          <p:spPr bwMode="auto">
            <a:xfrm>
              <a:off x="3466366" y="4874185"/>
              <a:ext cx="1000429" cy="7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zh-CN" altLang="en-US" sz="1200" dirty="0" smtClean="0">
                  <a:latin typeface="微软雅黑" charset="0"/>
                  <a:ea typeface="微软雅黑" charset="0"/>
                  <a:cs typeface="微软雅黑" charset="0"/>
                </a:rPr>
                <a:t>自我诊断</a:t>
              </a:r>
              <a:r>
                <a:rPr lang="zh-CN" altLang="en-US" sz="1200" dirty="0">
                  <a:latin typeface="微软雅黑" charset="0"/>
                  <a:ea typeface="微软雅黑" charset="0"/>
                  <a:cs typeface="微软雅黑" charset="0"/>
                </a:rPr>
                <a:t>改进</a:t>
              </a:r>
              <a:endParaRPr lang="en-US" altLang="zh-CN" sz="1200" dirty="0">
                <a:latin typeface="微软雅黑" charset="0"/>
                <a:ea typeface="微软雅黑" charset="0"/>
                <a:cs typeface="微软雅黑" charset="0"/>
              </a:endParaRPr>
            </a:p>
            <a:p>
              <a:endParaRPr lang="en-US" sz="1200" dirty="0">
                <a:latin typeface="微软雅黑" charset="0"/>
                <a:ea typeface="微软雅黑" charset="0"/>
                <a:cs typeface="微软雅黑" charset="0"/>
              </a:endParaRPr>
            </a:p>
            <a:p>
              <a:r>
                <a:rPr lang="zh-CN" altLang="en-US" sz="1200" dirty="0" smtClean="0">
                  <a:latin typeface="微软雅黑" charset="0"/>
                  <a:ea typeface="微软雅黑" charset="0"/>
                  <a:cs typeface="微软雅黑" charset="0"/>
                </a:rPr>
                <a:t>提升队伍水平</a:t>
              </a:r>
              <a:endParaRPr lang="en-US" sz="1200" dirty="0">
                <a:latin typeface="微软雅黑" charset="0"/>
                <a:ea typeface="微软雅黑" charset="0"/>
                <a:cs typeface="微软雅黑" charset="0"/>
              </a:endParaRPr>
            </a:p>
          </p:txBody>
        </p:sp>
        <p:sp>
          <p:nvSpPr>
            <p:cNvPr id="26" name="Rectangle 22"/>
            <p:cNvSpPr>
              <a:spLocks noChangeArrowheads="1"/>
            </p:cNvSpPr>
            <p:nvPr/>
          </p:nvSpPr>
          <p:spPr bwMode="auto">
            <a:xfrm>
              <a:off x="6896426" y="5109195"/>
              <a:ext cx="1348276" cy="269012"/>
            </a:xfrm>
            <a:prstGeom prst="rect">
              <a:avLst/>
            </a:prstGeom>
            <a:solidFill>
              <a:schemeClr val="accent5">
                <a:lumMod val="75000"/>
              </a:schemeClr>
            </a:solidFill>
            <a:ln>
              <a:noFill/>
            </a:ln>
            <a:effectLst/>
            <a:extLst/>
          </p:spPr>
          <p:txBody>
            <a:bodyPr wrap="none" anchor="ctr"/>
            <a:lstStyle/>
            <a:p>
              <a:pPr algn="ctr"/>
              <a:r>
                <a:rPr lang="zh-CN" altLang="en-US" sz="1200" dirty="0">
                  <a:solidFill>
                    <a:schemeClr val="bg1"/>
                  </a:solidFill>
                  <a:latin typeface="微软雅黑" charset="0"/>
                  <a:ea typeface="微软雅黑" charset="0"/>
                  <a:cs typeface="微软雅黑" charset="0"/>
                </a:rPr>
                <a:t>绩效考核</a:t>
              </a:r>
            </a:p>
          </p:txBody>
        </p:sp>
        <p:cxnSp>
          <p:nvCxnSpPr>
            <p:cNvPr id="27" name="AutoShape 23"/>
            <p:cNvCxnSpPr>
              <a:cxnSpLocks noChangeShapeType="1"/>
            </p:cNvCxnSpPr>
            <p:nvPr/>
          </p:nvCxnSpPr>
          <p:spPr bwMode="auto">
            <a:xfrm>
              <a:off x="6273948" y="5261648"/>
              <a:ext cx="649742" cy="0"/>
            </a:xfrm>
            <a:prstGeom prst="straightConnector1">
              <a:avLst/>
            </a:prstGeom>
            <a:noFill/>
            <a:ln w="9525"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AutoShape 13"/>
            <p:cNvCxnSpPr>
              <a:cxnSpLocks noChangeShapeType="1"/>
            </p:cNvCxnSpPr>
            <p:nvPr/>
          </p:nvCxnSpPr>
          <p:spPr bwMode="auto">
            <a:xfrm>
              <a:off x="2132469" y="3651413"/>
              <a:ext cx="917863" cy="0"/>
            </a:xfrm>
            <a:prstGeom prst="straightConnector1">
              <a:avLst/>
            </a:prstGeom>
            <a:noFill/>
            <a:ln w="9525" cmpd="sng">
              <a:solidFill>
                <a:schemeClr val="tx1"/>
              </a:solidFill>
              <a:round/>
              <a:headEnd type="triangle"/>
              <a:tailEnd type="triangl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Rectangle 22"/>
            <p:cNvSpPr>
              <a:spLocks noChangeArrowheads="1"/>
            </p:cNvSpPr>
            <p:nvPr/>
          </p:nvSpPr>
          <p:spPr bwMode="auto">
            <a:xfrm>
              <a:off x="766768" y="3425922"/>
              <a:ext cx="1359321" cy="460596"/>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a:solidFill>
                    <a:schemeClr val="bg1"/>
                  </a:solidFill>
                  <a:latin typeface="微软雅黑" charset="0"/>
                  <a:ea typeface="微软雅黑" charset="0"/>
                  <a:cs typeface="微软雅黑" charset="0"/>
                </a:rPr>
                <a:t>薪酬－生涯－培训</a:t>
              </a:r>
              <a:endParaRPr lang="en-US" altLang="zh-CN" sz="1200" dirty="0">
                <a:solidFill>
                  <a:schemeClr val="bg1"/>
                </a:solidFill>
                <a:latin typeface="微软雅黑" charset="0"/>
                <a:ea typeface="微软雅黑" charset="0"/>
                <a:cs typeface="微软雅黑" charset="0"/>
              </a:endParaRPr>
            </a:p>
            <a:p>
              <a:pPr algn="ctr"/>
              <a:r>
                <a:rPr lang="zh-CN" altLang="en-US" sz="1200" dirty="0">
                  <a:solidFill>
                    <a:schemeClr val="bg1"/>
                  </a:solidFill>
                  <a:latin typeface="微软雅黑" charset="0"/>
                  <a:ea typeface="微软雅黑" charset="0"/>
                  <a:cs typeface="微软雅黑" charset="0"/>
                </a:rPr>
                <a:t>激励提升机制</a:t>
              </a:r>
            </a:p>
          </p:txBody>
        </p:sp>
        <p:sp>
          <p:nvSpPr>
            <p:cNvPr id="30" name="矩形 29"/>
            <p:cNvSpPr/>
            <p:nvPr/>
          </p:nvSpPr>
          <p:spPr>
            <a:xfrm>
              <a:off x="1036729" y="2562051"/>
              <a:ext cx="937902" cy="325000"/>
            </a:xfrm>
            <a:prstGeom prst="rect">
              <a:avLst/>
            </a:prstGeom>
          </p:spPr>
          <p:txBody>
            <a:bodyPr wrap="none">
              <a:spAutoFit/>
            </a:bodyPr>
            <a:lstStyle/>
            <a:p>
              <a:r>
                <a:rPr lang="en-US" altLang="zh-CN" sz="1349" dirty="0">
                  <a:latin typeface="微软雅黑"/>
                  <a:ea typeface="微软雅黑"/>
                  <a:cs typeface="微软雅黑"/>
                </a:rPr>
                <a:t>SWOT</a:t>
              </a:r>
              <a:r>
                <a:rPr lang="zh-CN" altLang="zh-CN" sz="1349" dirty="0">
                  <a:latin typeface="微软雅黑"/>
                  <a:ea typeface="微软雅黑"/>
                  <a:cs typeface="微软雅黑"/>
                </a:rPr>
                <a:t>分析</a:t>
              </a:r>
              <a:endParaRPr lang="zh-CN" altLang="en-US" sz="1349" dirty="0">
                <a:latin typeface="微软雅黑"/>
                <a:ea typeface="微软雅黑"/>
                <a:cs typeface="微软雅黑"/>
              </a:endParaRPr>
            </a:p>
          </p:txBody>
        </p:sp>
        <p:cxnSp>
          <p:nvCxnSpPr>
            <p:cNvPr id="31" name="AutoShape 19"/>
            <p:cNvCxnSpPr>
              <a:cxnSpLocks noChangeShapeType="1"/>
              <a:endCxn id="12" idx="0"/>
            </p:cNvCxnSpPr>
            <p:nvPr/>
          </p:nvCxnSpPr>
          <p:spPr bwMode="auto">
            <a:xfrm>
              <a:off x="3898301" y="2724027"/>
              <a:ext cx="0" cy="736637"/>
            </a:xfrm>
            <a:prstGeom prst="straightConnector1">
              <a:avLst/>
            </a:prstGeom>
            <a:noFill/>
            <a:ln w="9525" cmpd="sng">
              <a:solidFill>
                <a:schemeClr val="tx1"/>
              </a:solidFill>
              <a:round/>
              <a:headEnd type="triangle"/>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矩形 31"/>
            <p:cNvSpPr/>
            <p:nvPr/>
          </p:nvSpPr>
          <p:spPr>
            <a:xfrm>
              <a:off x="711204" y="4018245"/>
              <a:ext cx="1457783" cy="1540660"/>
            </a:xfrm>
            <a:prstGeom prst="rect">
              <a:avLst/>
            </a:prstGeom>
          </p:spPr>
          <p:txBody>
            <a:bodyPr wrap="square">
              <a:spAutoFit/>
            </a:bodyPr>
            <a:lstStyle/>
            <a:p>
              <a:pPr marL="214248" indent="-214248">
                <a:lnSpc>
                  <a:spcPct val="120000"/>
                </a:lnSpc>
                <a:buFont typeface="Arial"/>
                <a:buChar char="•"/>
              </a:pPr>
              <a:r>
                <a:rPr lang="zh-CN" altLang="zh-CN" sz="1200" dirty="0">
                  <a:solidFill>
                    <a:prstClr val="black"/>
                  </a:solidFill>
                  <a:latin typeface="微软雅黑"/>
                  <a:ea typeface="微软雅黑"/>
                  <a:cs typeface="微软雅黑"/>
                </a:rPr>
                <a:t>教师职称晋升</a:t>
              </a:r>
              <a:endParaRPr lang="en-US" altLang="zh-CN" sz="1200" dirty="0">
                <a:solidFill>
                  <a:prstClr val="black"/>
                </a:solidFill>
                <a:latin typeface="微软雅黑"/>
                <a:ea typeface="微软雅黑"/>
                <a:cs typeface="微软雅黑"/>
              </a:endParaRPr>
            </a:p>
            <a:p>
              <a:pPr marL="214248" indent="-214248">
                <a:lnSpc>
                  <a:spcPct val="120000"/>
                </a:lnSpc>
                <a:buFont typeface="Arial"/>
                <a:buChar char="•"/>
              </a:pPr>
              <a:r>
                <a:rPr lang="zh-CN" altLang="zh-CN" sz="1200" dirty="0">
                  <a:solidFill>
                    <a:prstClr val="black"/>
                  </a:solidFill>
                  <a:latin typeface="微软雅黑"/>
                  <a:ea typeface="微软雅黑"/>
                  <a:cs typeface="微软雅黑"/>
                </a:rPr>
                <a:t>骨干教师</a:t>
              </a:r>
              <a:endParaRPr lang="en-US" altLang="zh-CN" sz="1200" dirty="0">
                <a:solidFill>
                  <a:prstClr val="black"/>
                </a:solidFill>
                <a:latin typeface="微软雅黑"/>
                <a:ea typeface="微软雅黑"/>
                <a:cs typeface="微软雅黑"/>
              </a:endParaRPr>
            </a:p>
            <a:p>
              <a:pPr marL="214248" indent="-214248">
                <a:lnSpc>
                  <a:spcPct val="120000"/>
                </a:lnSpc>
                <a:buFont typeface="Arial"/>
                <a:buChar char="•"/>
              </a:pPr>
              <a:r>
                <a:rPr lang="zh-CN" altLang="zh-CN" sz="1200" dirty="0">
                  <a:solidFill>
                    <a:prstClr val="black"/>
                  </a:solidFill>
                  <a:latin typeface="微软雅黑"/>
                  <a:ea typeface="微软雅黑"/>
                  <a:cs typeface="微软雅黑"/>
                </a:rPr>
                <a:t>专业带头人</a:t>
              </a:r>
              <a:endParaRPr lang="en-US" altLang="zh-CN" sz="1200" dirty="0">
                <a:solidFill>
                  <a:prstClr val="black"/>
                </a:solidFill>
                <a:latin typeface="微软雅黑"/>
                <a:ea typeface="微软雅黑"/>
                <a:cs typeface="微软雅黑"/>
              </a:endParaRPr>
            </a:p>
            <a:p>
              <a:pPr marL="214248" indent="-214248">
                <a:lnSpc>
                  <a:spcPct val="120000"/>
                </a:lnSpc>
                <a:buFont typeface="Arial"/>
                <a:buChar char="•"/>
              </a:pPr>
              <a:r>
                <a:rPr lang="zh-CN" altLang="zh-CN" sz="1200" dirty="0">
                  <a:solidFill>
                    <a:prstClr val="black"/>
                  </a:solidFill>
                  <a:latin typeface="微软雅黑"/>
                  <a:ea typeface="微软雅黑"/>
                  <a:cs typeface="微软雅黑"/>
                </a:rPr>
                <a:t>教学标兵</a:t>
              </a:r>
              <a:endParaRPr lang="en-US" altLang="zh-CN" sz="1200" dirty="0">
                <a:solidFill>
                  <a:prstClr val="black"/>
                </a:solidFill>
                <a:latin typeface="微软雅黑"/>
                <a:ea typeface="微软雅黑"/>
                <a:cs typeface="微软雅黑"/>
              </a:endParaRPr>
            </a:p>
            <a:p>
              <a:pPr marL="214248" indent="-214248">
                <a:lnSpc>
                  <a:spcPct val="120000"/>
                </a:lnSpc>
                <a:buFont typeface="Arial"/>
                <a:buChar char="•"/>
              </a:pPr>
              <a:r>
                <a:rPr lang="zh-CN" altLang="zh-CN" sz="1200" dirty="0">
                  <a:solidFill>
                    <a:prstClr val="black"/>
                  </a:solidFill>
                  <a:latin typeface="微软雅黑"/>
                  <a:ea typeface="微软雅黑"/>
                  <a:cs typeface="微软雅黑"/>
                </a:rPr>
                <a:t>技能大师</a:t>
              </a:r>
              <a:endParaRPr lang="en-US" altLang="zh-CN" sz="1200" dirty="0">
                <a:solidFill>
                  <a:prstClr val="black"/>
                </a:solidFill>
                <a:latin typeface="微软雅黑"/>
                <a:ea typeface="微软雅黑"/>
                <a:cs typeface="微软雅黑"/>
              </a:endParaRPr>
            </a:p>
            <a:p>
              <a:pPr marL="214248" indent="-214248">
                <a:lnSpc>
                  <a:spcPct val="120000"/>
                </a:lnSpc>
                <a:buFont typeface="Arial"/>
                <a:buChar char="•"/>
              </a:pPr>
              <a:r>
                <a:rPr lang="zh-CN" altLang="zh-CN" sz="1200" dirty="0">
                  <a:solidFill>
                    <a:prstClr val="black"/>
                  </a:solidFill>
                  <a:latin typeface="微软雅黑"/>
                  <a:ea typeface="微软雅黑"/>
                  <a:cs typeface="微软雅黑"/>
                </a:rPr>
                <a:t>名师</a:t>
              </a:r>
              <a:endParaRPr lang="zh-CN" altLang="en-US" sz="1200" dirty="0">
                <a:latin typeface="微软雅黑"/>
                <a:ea typeface="微软雅黑"/>
                <a:cs typeface="微软雅黑"/>
              </a:endParaRPr>
            </a:p>
          </p:txBody>
        </p:sp>
        <p:sp>
          <p:nvSpPr>
            <p:cNvPr id="33" name="矩形 32"/>
            <p:cNvSpPr/>
            <p:nvPr/>
          </p:nvSpPr>
          <p:spPr>
            <a:xfrm>
              <a:off x="2224552" y="3235378"/>
              <a:ext cx="653058" cy="450192"/>
            </a:xfrm>
            <a:prstGeom prst="rect">
              <a:avLst/>
            </a:prstGeom>
          </p:spPr>
          <p:txBody>
            <a:bodyPr wrap="none">
              <a:spAutoFit/>
            </a:bodyPr>
            <a:lstStyle/>
            <a:p>
              <a:r>
                <a:rPr lang="zh-CN" altLang="zh-CN" sz="1050" dirty="0">
                  <a:solidFill>
                    <a:prstClr val="black"/>
                  </a:solidFill>
                  <a:latin typeface="微软雅黑"/>
                  <a:ea typeface="微软雅黑"/>
                  <a:cs typeface="微软雅黑"/>
                </a:rPr>
                <a:t>系统设计</a:t>
              </a:r>
              <a:endParaRPr lang="en-US" altLang="zh-CN" sz="1050" dirty="0">
                <a:solidFill>
                  <a:prstClr val="black"/>
                </a:solidFill>
                <a:latin typeface="微软雅黑"/>
                <a:ea typeface="微软雅黑"/>
                <a:cs typeface="微软雅黑"/>
              </a:endParaRPr>
            </a:p>
            <a:p>
              <a:r>
                <a:rPr lang="zh-CN" altLang="en-US" sz="1050" dirty="0">
                  <a:solidFill>
                    <a:prstClr val="black"/>
                  </a:solidFill>
                  <a:latin typeface="微软雅黑"/>
                  <a:ea typeface="微软雅黑"/>
                  <a:cs typeface="微软雅黑"/>
                </a:rPr>
                <a:t>成长体系</a:t>
              </a:r>
              <a:endParaRPr lang="zh-CN" altLang="en-US" sz="1050" dirty="0">
                <a:latin typeface="微软雅黑"/>
                <a:ea typeface="微软雅黑"/>
                <a:cs typeface="微软雅黑"/>
              </a:endParaRPr>
            </a:p>
          </p:txBody>
        </p:sp>
        <p:pic>
          <p:nvPicPr>
            <p:cNvPr id="34" name="Picture 12" descr="探秘任务"/>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16567" y="2292091"/>
              <a:ext cx="917864" cy="97160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11" descr="重述任务"/>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65652" y="4651837"/>
              <a:ext cx="1133831" cy="1028432"/>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Rectangle 24"/>
            <p:cNvSpPr>
              <a:spLocks noChangeArrowheads="1"/>
            </p:cNvSpPr>
            <p:nvPr/>
          </p:nvSpPr>
          <p:spPr bwMode="auto">
            <a:xfrm>
              <a:off x="6934979" y="4289793"/>
              <a:ext cx="1348277" cy="269012"/>
            </a:xfrm>
            <a:prstGeom prst="rect">
              <a:avLst/>
            </a:prstGeom>
            <a:solidFill>
              <a:srgbClr val="CC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zh-CN" altLang="en-US" sz="1200" dirty="0" smtClean="0">
                  <a:solidFill>
                    <a:schemeClr val="bg1"/>
                  </a:solidFill>
                  <a:latin typeface="微软雅黑" charset="0"/>
                  <a:ea typeface="微软雅黑" charset="0"/>
                  <a:cs typeface="微软雅黑" charset="0"/>
                </a:rPr>
                <a:t>诊断标准</a:t>
              </a:r>
              <a:endParaRPr lang="en-US" sz="1200" dirty="0">
                <a:solidFill>
                  <a:schemeClr val="bg1"/>
                </a:solidFill>
                <a:latin typeface="微软雅黑" charset="0"/>
                <a:ea typeface="微软雅黑" charset="0"/>
                <a:cs typeface="微软雅黑" charset="0"/>
              </a:endParaRPr>
            </a:p>
          </p:txBody>
        </p:sp>
        <p:cxnSp>
          <p:nvCxnSpPr>
            <p:cNvPr id="38" name="AutoShape 13"/>
            <p:cNvCxnSpPr>
              <a:cxnSpLocks noChangeShapeType="1"/>
            </p:cNvCxnSpPr>
            <p:nvPr/>
          </p:nvCxnSpPr>
          <p:spPr bwMode="auto">
            <a:xfrm flipV="1">
              <a:off x="6217183" y="4451769"/>
              <a:ext cx="581658" cy="0"/>
            </a:xfrm>
            <a:prstGeom prst="straightConnector1">
              <a:avLst/>
            </a:prstGeom>
            <a:noFill/>
            <a:ln w="9525" cmpd="sng">
              <a:solidFill>
                <a:schemeClr val="tx1"/>
              </a:solidFill>
              <a:round/>
              <a:headEnd/>
              <a:tailEnd type="triangle" w="med" len="med"/>
            </a:ln>
            <a:effectLst/>
            <a:scene3d>
              <a:camera prst="orthographicFront">
                <a:rot lat="0" lon="10800000" rev="0"/>
              </a:camera>
              <a:lightRig rig="threePt" dir="t"/>
            </a:scene3d>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7" name="TextBox 6"/>
          <p:cNvSpPr txBox="1"/>
          <p:nvPr/>
        </p:nvSpPr>
        <p:spPr>
          <a:xfrm>
            <a:off x="711210" y="929282"/>
            <a:ext cx="6290435"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四）教师层面</a:t>
            </a:r>
            <a:r>
              <a:rPr lang="zh-CN" altLang="en-US" sz="2000" dirty="0" smtClean="0"/>
              <a:t>，按</a:t>
            </a:r>
            <a:r>
              <a:rPr lang="zh-CN" altLang="en-US" sz="2000" dirty="0"/>
              <a:t>教师发展标准</a:t>
            </a:r>
            <a:r>
              <a:rPr lang="zh-CN" altLang="en-US" sz="2000" dirty="0" smtClean="0"/>
              <a:t>开展诊</a:t>
            </a:r>
            <a:r>
              <a:rPr lang="zh-CN" altLang="en-US" sz="2000" dirty="0"/>
              <a:t>改</a:t>
            </a:r>
          </a:p>
        </p:txBody>
      </p:sp>
      <p:sp>
        <p:nvSpPr>
          <p:cNvPr id="40" name="标题 1"/>
          <p:cNvSpPr>
            <a:spLocks noGrp="1"/>
          </p:cNvSpPr>
          <p:nvPr>
            <p:ph type="title"/>
          </p:nvPr>
        </p:nvSpPr>
        <p:spPr>
          <a:xfrm>
            <a:off x="744989" y="89513"/>
            <a:ext cx="4430772" cy="671190"/>
          </a:xfrm>
        </p:spPr>
        <p:txBody>
          <a:bodyPr/>
          <a:lstStyle/>
          <a:p>
            <a:r>
              <a:rPr lang="zh-CN" altLang="en-US" dirty="0" smtClean="0"/>
              <a:t>五、诊改运行</a:t>
            </a:r>
            <a:endParaRPr lang="zh-CN" altLang="en-US" dirty="0"/>
          </a:p>
        </p:txBody>
      </p:sp>
    </p:spTree>
    <p:extLst>
      <p:ext uri="{BB962C8B-B14F-4D97-AF65-F5344CB8AC3E}">
        <p14:creationId xmlns:p14="http://schemas.microsoft.com/office/powerpoint/2010/main" xmlns="" val="26760814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5332939" y="2101576"/>
            <a:ext cx="3773299" cy="26113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49"/>
          </a:p>
        </p:txBody>
      </p:sp>
      <p:sp>
        <p:nvSpPr>
          <p:cNvPr id="3" name="Rectangle 2"/>
          <p:cNvSpPr txBox="1">
            <a:spLocks noChangeArrowheads="1"/>
          </p:cNvSpPr>
          <p:nvPr/>
        </p:nvSpPr>
        <p:spPr>
          <a:xfrm>
            <a:off x="744995" y="1399104"/>
            <a:ext cx="6148665"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zh-CN" altLang="en-US" sz="1800" dirty="0"/>
              <a:t>着力建设教师发展中心，搭建教师专业成长平台</a:t>
            </a:r>
          </a:p>
        </p:txBody>
      </p:sp>
      <p:sp>
        <p:nvSpPr>
          <p:cNvPr id="4" name="矩形 3"/>
          <p:cNvSpPr/>
          <p:nvPr/>
        </p:nvSpPr>
        <p:spPr>
          <a:xfrm>
            <a:off x="5553772" y="2219281"/>
            <a:ext cx="2747379" cy="2332946"/>
          </a:xfrm>
          <a:prstGeom prst="rect">
            <a:avLst/>
          </a:prstGeom>
        </p:spPr>
        <p:txBody>
          <a:bodyPr wrap="square">
            <a:spAutoFit/>
          </a:bodyPr>
          <a:lstStyle/>
          <a:p>
            <a:pPr marL="214248" indent="-214248">
              <a:lnSpc>
                <a:spcPct val="130000"/>
              </a:lnSpc>
              <a:buFont typeface="Wingdings" charset="2"/>
              <a:buChar char="Ø"/>
            </a:pPr>
            <a:r>
              <a:rPr lang="zh-CN" altLang="zh-CN" sz="1600" dirty="0" smtClean="0">
                <a:latin typeface="微软雅黑"/>
                <a:ea typeface="微软雅黑"/>
                <a:cs typeface="微软雅黑"/>
              </a:rPr>
              <a:t>自我诊改、激励</a:t>
            </a:r>
          </a:p>
          <a:p>
            <a:pPr marL="214248" indent="-214248">
              <a:lnSpc>
                <a:spcPct val="130000"/>
              </a:lnSpc>
              <a:buFont typeface="Wingdings" charset="2"/>
              <a:buChar char="Ø"/>
            </a:pPr>
            <a:r>
              <a:rPr lang="zh-CN" altLang="zh-CN" sz="1600" dirty="0" smtClean="0">
                <a:latin typeface="微软雅黑"/>
                <a:ea typeface="微软雅黑"/>
                <a:cs typeface="微软雅黑"/>
              </a:rPr>
              <a:t>薪</a:t>
            </a:r>
            <a:r>
              <a:rPr lang="zh-CN" altLang="zh-CN" sz="1600" dirty="0">
                <a:latin typeface="微软雅黑"/>
                <a:ea typeface="微软雅黑"/>
                <a:cs typeface="微软雅黑"/>
              </a:rPr>
              <a:t>酬分配</a:t>
            </a:r>
            <a:r>
              <a:rPr lang="zh-CN" altLang="en-US" sz="1600" dirty="0">
                <a:latin typeface="微软雅黑"/>
                <a:ea typeface="微软雅黑"/>
                <a:cs typeface="微软雅黑"/>
              </a:rPr>
              <a:t>等</a:t>
            </a:r>
            <a:r>
              <a:rPr lang="zh-CN" altLang="zh-CN" sz="1600" dirty="0">
                <a:latin typeface="微软雅黑"/>
                <a:ea typeface="微软雅黑"/>
                <a:cs typeface="微软雅黑"/>
              </a:rPr>
              <a:t>激励制度</a:t>
            </a:r>
            <a:endParaRPr lang="en-US" altLang="zh-CN" sz="1600" dirty="0">
              <a:latin typeface="微软雅黑"/>
              <a:ea typeface="微软雅黑"/>
              <a:cs typeface="微软雅黑"/>
            </a:endParaRPr>
          </a:p>
          <a:p>
            <a:pPr marL="214248" indent="-214248">
              <a:lnSpc>
                <a:spcPct val="130000"/>
              </a:lnSpc>
              <a:buFont typeface="Wingdings" charset="2"/>
              <a:buChar char="Ø"/>
            </a:pPr>
            <a:r>
              <a:rPr lang="zh-CN" altLang="zh-CN" sz="1600" dirty="0">
                <a:latin typeface="微软雅黑"/>
                <a:ea typeface="微软雅黑"/>
                <a:cs typeface="微软雅黑"/>
              </a:rPr>
              <a:t>质量保证问责机制</a:t>
            </a:r>
            <a:endParaRPr lang="en-US" altLang="zh-CN" sz="1600" dirty="0">
              <a:latin typeface="微软雅黑"/>
              <a:ea typeface="微软雅黑"/>
              <a:cs typeface="微软雅黑"/>
            </a:endParaRPr>
          </a:p>
          <a:p>
            <a:pPr marL="214248" indent="-214248">
              <a:lnSpc>
                <a:spcPct val="130000"/>
              </a:lnSpc>
              <a:buFont typeface="Wingdings" charset="2"/>
              <a:buChar char="Ø"/>
            </a:pPr>
            <a:r>
              <a:rPr lang="zh-CN" altLang="zh-CN" sz="1600" dirty="0">
                <a:latin typeface="微软雅黑"/>
                <a:ea typeface="微软雅黑"/>
                <a:cs typeface="微软雅黑"/>
              </a:rPr>
              <a:t>运用</a:t>
            </a:r>
            <a:r>
              <a:rPr lang="en-US" altLang="zh-CN" sz="1600" dirty="0">
                <a:latin typeface="微软雅黑"/>
                <a:ea typeface="微软雅黑"/>
                <a:cs typeface="微软雅黑"/>
              </a:rPr>
              <a:t>3</a:t>
            </a:r>
            <a:r>
              <a:rPr lang="zh-CN" altLang="zh-CN" sz="1600" dirty="0">
                <a:latin typeface="微软雅黑"/>
                <a:ea typeface="微软雅黑"/>
                <a:cs typeface="微软雅黑"/>
              </a:rPr>
              <a:t>年（或</a:t>
            </a:r>
            <a:r>
              <a:rPr lang="en-US" altLang="zh-CN" sz="1600" dirty="0">
                <a:latin typeface="微软雅黑"/>
                <a:ea typeface="微软雅黑"/>
                <a:cs typeface="微软雅黑"/>
              </a:rPr>
              <a:t>5</a:t>
            </a:r>
            <a:r>
              <a:rPr lang="zh-CN" altLang="zh-CN" sz="1600" dirty="0">
                <a:latin typeface="微软雅黑"/>
                <a:ea typeface="微软雅黑"/>
                <a:cs typeface="微软雅黑"/>
              </a:rPr>
              <a:t>年）</a:t>
            </a:r>
            <a:r>
              <a:rPr lang="zh-CN" altLang="en-US" sz="1600" dirty="0">
                <a:latin typeface="微软雅黑"/>
                <a:ea typeface="微软雅黑"/>
                <a:cs typeface="微软雅黑"/>
              </a:rPr>
              <a:t>大数据</a:t>
            </a:r>
            <a:endParaRPr lang="en-US" altLang="zh-CN" sz="1600" dirty="0">
              <a:latin typeface="微软雅黑"/>
              <a:ea typeface="微软雅黑"/>
              <a:cs typeface="微软雅黑"/>
            </a:endParaRPr>
          </a:p>
          <a:p>
            <a:pPr marL="214248" indent="-214248">
              <a:lnSpc>
                <a:spcPct val="130000"/>
              </a:lnSpc>
              <a:buFont typeface="Wingdings" charset="2"/>
              <a:buChar char="Ø"/>
            </a:pPr>
            <a:endParaRPr lang="en-US" altLang="zh-CN" sz="1600" dirty="0">
              <a:latin typeface="微软雅黑"/>
              <a:ea typeface="微软雅黑"/>
              <a:cs typeface="微软雅黑"/>
            </a:endParaRPr>
          </a:p>
          <a:p>
            <a:pPr>
              <a:lnSpc>
                <a:spcPct val="130000"/>
              </a:lnSpc>
            </a:pPr>
            <a:endParaRPr lang="en-US" altLang="zh-CN" sz="1600" dirty="0">
              <a:latin typeface="微软雅黑"/>
              <a:ea typeface="微软雅黑"/>
              <a:cs typeface="微软雅黑"/>
            </a:endParaRPr>
          </a:p>
          <a:p>
            <a:pPr>
              <a:lnSpc>
                <a:spcPct val="130000"/>
              </a:lnSpc>
            </a:pPr>
            <a:endParaRPr lang="en-US" altLang="zh-CN" sz="1600" dirty="0">
              <a:latin typeface="微软雅黑"/>
              <a:ea typeface="微软雅黑"/>
              <a:cs typeface="微软雅黑"/>
            </a:endParaRPr>
          </a:p>
        </p:txBody>
      </p:sp>
      <p:sp>
        <p:nvSpPr>
          <p:cNvPr id="5" name="Freeform 4"/>
          <p:cNvSpPr>
            <a:spLocks noEditPoints="1"/>
          </p:cNvSpPr>
          <p:nvPr/>
        </p:nvSpPr>
        <p:spPr bwMode="gray">
          <a:xfrm>
            <a:off x="931477" y="2423542"/>
            <a:ext cx="4456540" cy="2523469"/>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chemeClr val="hlink"/>
              </a:gs>
              <a:gs pos="100000">
                <a:schemeClr val="accent1"/>
              </a:gs>
            </a:gsLst>
            <a:lin ang="5400000" scaled="1"/>
          </a:gradFill>
          <a:ln w="0">
            <a:noFill/>
            <a:prstDash val="solid"/>
            <a:round/>
            <a:headEnd/>
            <a:tailEnd/>
          </a:ln>
          <a:effectLst>
            <a:outerShdw dist="206741" dir="8249373" algn="ctr" rotWithShape="0">
              <a:srgbClr val="C1D1D3">
                <a:alpha val="50000"/>
              </a:srgbClr>
            </a:outerShdw>
          </a:effectLst>
        </p:spPr>
        <p:txBody>
          <a:bodyPr/>
          <a:lstStyle/>
          <a:p>
            <a:endParaRPr lang="zh-CN" altLang="en-US" sz="1349"/>
          </a:p>
        </p:txBody>
      </p:sp>
      <p:sp>
        <p:nvSpPr>
          <p:cNvPr id="6" name="Text Box 33"/>
          <p:cNvSpPr txBox="1">
            <a:spLocks noChangeArrowheads="1"/>
          </p:cNvSpPr>
          <p:nvPr/>
        </p:nvSpPr>
        <p:spPr bwMode="auto">
          <a:xfrm>
            <a:off x="4157384" y="4090449"/>
            <a:ext cx="1042581" cy="553741"/>
          </a:xfrm>
          <a:prstGeom prst="rect">
            <a:avLst/>
          </a:prstGeom>
          <a:noFill/>
          <a:ln w="9525" algn="ctr">
            <a:noFill/>
            <a:miter lim="800000"/>
            <a:headEnd/>
            <a:tailEnd/>
          </a:ln>
          <a:effectLst/>
        </p:spPr>
        <p:txBody>
          <a:bodyPr wrap="square">
            <a:spAutoFit/>
          </a:bodyPr>
          <a:lstStyle/>
          <a:p>
            <a:r>
              <a:rPr lang="zh-CN" altLang="en-US" sz="1499" dirty="0">
                <a:solidFill>
                  <a:schemeClr val="bg1"/>
                </a:solidFill>
                <a:latin typeface="微软雅黑"/>
                <a:ea typeface="微软雅黑"/>
                <a:cs typeface="微软雅黑"/>
              </a:rPr>
              <a:t>教师专业</a:t>
            </a:r>
            <a:endParaRPr lang="en-US" altLang="zh-CN" sz="1499" dirty="0">
              <a:solidFill>
                <a:schemeClr val="bg1"/>
              </a:solidFill>
              <a:latin typeface="微软雅黑"/>
              <a:ea typeface="微软雅黑"/>
              <a:cs typeface="微软雅黑"/>
            </a:endParaRPr>
          </a:p>
          <a:p>
            <a:r>
              <a:rPr lang="zh-CN" altLang="en-US" sz="1499" dirty="0">
                <a:solidFill>
                  <a:schemeClr val="bg1"/>
                </a:solidFill>
                <a:latin typeface="微软雅黑"/>
                <a:ea typeface="微软雅黑"/>
                <a:cs typeface="微软雅黑"/>
              </a:rPr>
              <a:t>成长平台</a:t>
            </a:r>
            <a:endParaRPr lang="en-US" altLang="zh-CN" sz="1499" dirty="0">
              <a:solidFill>
                <a:schemeClr val="bg1"/>
              </a:solidFill>
              <a:latin typeface="微软雅黑"/>
              <a:ea typeface="微软雅黑"/>
              <a:cs typeface="微软雅黑"/>
            </a:endParaRPr>
          </a:p>
        </p:txBody>
      </p:sp>
      <p:grpSp>
        <p:nvGrpSpPr>
          <p:cNvPr id="2" name="Group 34"/>
          <p:cNvGrpSpPr>
            <a:grpSpLocks/>
          </p:cNvGrpSpPr>
          <p:nvPr/>
        </p:nvGrpSpPr>
        <p:grpSpPr bwMode="auto">
          <a:xfrm>
            <a:off x="988612" y="2185480"/>
            <a:ext cx="2742486" cy="2523469"/>
            <a:chOff x="816" y="1152"/>
            <a:chExt cx="2304" cy="2544"/>
          </a:xfrm>
        </p:grpSpPr>
        <p:sp>
          <p:nvSpPr>
            <p:cNvPr id="8" name="Oval 35"/>
            <p:cNvSpPr>
              <a:spLocks noChangeArrowheads="1"/>
            </p:cNvSpPr>
            <p:nvPr/>
          </p:nvSpPr>
          <p:spPr bwMode="gray">
            <a:xfrm rot="-723406">
              <a:off x="2089" y="3276"/>
              <a:ext cx="906" cy="420"/>
            </a:xfrm>
            <a:prstGeom prst="ellipse">
              <a:avLst/>
            </a:prstGeom>
            <a:solidFill>
              <a:srgbClr val="0F2145">
                <a:alpha val="30000"/>
              </a:srgbClr>
            </a:solidFill>
            <a:ln w="9525">
              <a:noFill/>
              <a:round/>
              <a:headEnd/>
              <a:tailEnd/>
            </a:ln>
            <a:effectLst/>
          </p:spPr>
          <p:txBody>
            <a:bodyPr wrap="none" anchor="ctr"/>
            <a:lstStyle/>
            <a:p>
              <a:endParaRPr lang="zh-CN" altLang="en-US" sz="1349"/>
            </a:p>
          </p:txBody>
        </p:sp>
        <p:sp>
          <p:nvSpPr>
            <p:cNvPr id="9" name="Oval 36"/>
            <p:cNvSpPr>
              <a:spLocks noChangeArrowheads="1"/>
            </p:cNvSpPr>
            <p:nvPr/>
          </p:nvSpPr>
          <p:spPr bwMode="gray">
            <a:xfrm>
              <a:off x="2046" y="2508"/>
              <a:ext cx="1074" cy="107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sz="1349"/>
            </a:p>
          </p:txBody>
        </p:sp>
        <p:sp>
          <p:nvSpPr>
            <p:cNvPr id="10" name="Oval 37"/>
            <p:cNvSpPr>
              <a:spLocks noChangeArrowheads="1"/>
            </p:cNvSpPr>
            <p:nvPr/>
          </p:nvSpPr>
          <p:spPr bwMode="gray">
            <a:xfrm>
              <a:off x="2059" y="2514"/>
              <a:ext cx="1049" cy="104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sz="1349"/>
            </a:p>
          </p:txBody>
        </p:sp>
        <p:sp>
          <p:nvSpPr>
            <p:cNvPr id="11" name="Oval 38"/>
            <p:cNvSpPr>
              <a:spLocks noChangeArrowheads="1"/>
            </p:cNvSpPr>
            <p:nvPr/>
          </p:nvSpPr>
          <p:spPr bwMode="gray">
            <a:xfrm>
              <a:off x="2070" y="2524"/>
              <a:ext cx="998" cy="980"/>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sz="1349"/>
            </a:p>
          </p:txBody>
        </p:sp>
        <p:sp>
          <p:nvSpPr>
            <p:cNvPr id="12" name="Oval 39"/>
            <p:cNvSpPr>
              <a:spLocks noChangeArrowheads="1"/>
            </p:cNvSpPr>
            <p:nvPr/>
          </p:nvSpPr>
          <p:spPr bwMode="gray">
            <a:xfrm>
              <a:off x="2128" y="2552"/>
              <a:ext cx="888" cy="79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sz="1349"/>
            </a:p>
          </p:txBody>
        </p:sp>
        <p:sp>
          <p:nvSpPr>
            <p:cNvPr id="13" name="Text Box 40"/>
            <p:cNvSpPr txBox="1">
              <a:spLocks noChangeArrowheads="1"/>
            </p:cNvSpPr>
            <p:nvPr/>
          </p:nvSpPr>
          <p:spPr bwMode="gray">
            <a:xfrm>
              <a:off x="2288" y="2871"/>
              <a:ext cx="591" cy="512"/>
            </a:xfrm>
            <a:prstGeom prst="rect">
              <a:avLst/>
            </a:prstGeom>
            <a:noFill/>
            <a:ln w="9525" algn="ctr">
              <a:noFill/>
              <a:miter lim="800000"/>
              <a:headEnd/>
              <a:tailEnd/>
            </a:ln>
            <a:effectLst/>
          </p:spPr>
          <p:txBody>
            <a:bodyPr wrap="none">
              <a:spAutoFit/>
            </a:bodyPr>
            <a:lstStyle/>
            <a:p>
              <a:pPr algn="ctr"/>
              <a:r>
                <a:rPr lang="zh-CN" altLang="en-US" sz="1349" dirty="0">
                  <a:latin typeface="微软雅黑"/>
                  <a:ea typeface="微软雅黑"/>
                  <a:cs typeface="微软雅黑"/>
                </a:rPr>
                <a:t>教学资</a:t>
              </a:r>
              <a:endParaRPr lang="en-US" altLang="zh-CN" sz="1349" dirty="0">
                <a:latin typeface="微软雅黑"/>
                <a:ea typeface="微软雅黑"/>
                <a:cs typeface="微软雅黑"/>
              </a:endParaRPr>
            </a:p>
            <a:p>
              <a:pPr algn="ctr"/>
              <a:r>
                <a:rPr lang="zh-CN" altLang="en-US" sz="1349" dirty="0">
                  <a:latin typeface="微软雅黑"/>
                  <a:ea typeface="微软雅黑"/>
                  <a:cs typeface="微软雅黑"/>
                </a:rPr>
                <a:t>源共享</a:t>
              </a:r>
              <a:endParaRPr lang="en-US" altLang="zh-CN" sz="1349" dirty="0">
                <a:latin typeface="微软雅黑"/>
                <a:ea typeface="微软雅黑"/>
                <a:cs typeface="微软雅黑"/>
              </a:endParaRPr>
            </a:p>
          </p:txBody>
        </p:sp>
        <p:sp>
          <p:nvSpPr>
            <p:cNvPr id="14" name="Oval 41"/>
            <p:cNvSpPr>
              <a:spLocks noChangeArrowheads="1"/>
            </p:cNvSpPr>
            <p:nvPr/>
          </p:nvSpPr>
          <p:spPr bwMode="gray">
            <a:xfrm rot="-772996">
              <a:off x="928" y="2892"/>
              <a:ext cx="714" cy="384"/>
            </a:xfrm>
            <a:prstGeom prst="ellipse">
              <a:avLst/>
            </a:prstGeom>
            <a:solidFill>
              <a:srgbClr val="0F2145">
                <a:alpha val="30000"/>
              </a:srgbClr>
            </a:solidFill>
            <a:ln w="9525">
              <a:noFill/>
              <a:round/>
              <a:headEnd/>
              <a:tailEnd/>
            </a:ln>
            <a:effectLst/>
          </p:spPr>
          <p:txBody>
            <a:bodyPr wrap="none" anchor="ctr"/>
            <a:lstStyle/>
            <a:p>
              <a:endParaRPr lang="zh-CN" altLang="en-US" sz="1349"/>
            </a:p>
          </p:txBody>
        </p:sp>
        <p:grpSp>
          <p:nvGrpSpPr>
            <p:cNvPr id="7" name="Group 42"/>
            <p:cNvGrpSpPr>
              <a:grpSpLocks/>
            </p:cNvGrpSpPr>
            <p:nvPr/>
          </p:nvGrpSpPr>
          <p:grpSpPr bwMode="auto">
            <a:xfrm>
              <a:off x="880" y="2268"/>
              <a:ext cx="864" cy="908"/>
              <a:chOff x="732" y="2112"/>
              <a:chExt cx="842" cy="860"/>
            </a:xfrm>
          </p:grpSpPr>
          <p:sp>
            <p:nvSpPr>
              <p:cNvPr id="28" name="Oval 43"/>
              <p:cNvSpPr>
                <a:spLocks noChangeArrowheads="1"/>
              </p:cNvSpPr>
              <p:nvPr/>
            </p:nvSpPr>
            <p:spPr bwMode="gray">
              <a:xfrm>
                <a:off x="732" y="2112"/>
                <a:ext cx="842" cy="86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sz="1349"/>
              </a:p>
            </p:txBody>
          </p:sp>
          <p:sp>
            <p:nvSpPr>
              <p:cNvPr id="29" name="Oval 44"/>
              <p:cNvSpPr>
                <a:spLocks noChangeArrowheads="1"/>
              </p:cNvSpPr>
              <p:nvPr/>
            </p:nvSpPr>
            <p:spPr bwMode="gray">
              <a:xfrm>
                <a:off x="743" y="2117"/>
                <a:ext cx="821" cy="83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sz="1349"/>
              </a:p>
            </p:txBody>
          </p:sp>
          <p:sp>
            <p:nvSpPr>
              <p:cNvPr id="30" name="Oval 45"/>
              <p:cNvSpPr>
                <a:spLocks noChangeArrowheads="1"/>
              </p:cNvSpPr>
              <p:nvPr/>
            </p:nvSpPr>
            <p:spPr bwMode="gray">
              <a:xfrm>
                <a:off x="751" y="2125"/>
                <a:ext cx="781" cy="78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sz="1349"/>
              </a:p>
            </p:txBody>
          </p:sp>
          <p:sp>
            <p:nvSpPr>
              <p:cNvPr id="31" name="Oval 46"/>
              <p:cNvSpPr>
                <a:spLocks noChangeArrowheads="1"/>
              </p:cNvSpPr>
              <p:nvPr/>
            </p:nvSpPr>
            <p:spPr bwMode="gray">
              <a:xfrm>
                <a:off x="795" y="2147"/>
                <a:ext cx="695" cy="63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sz="1349"/>
              </a:p>
            </p:txBody>
          </p:sp>
          <p:sp>
            <p:nvSpPr>
              <p:cNvPr id="32" name="Text Box 47"/>
              <p:cNvSpPr txBox="1">
                <a:spLocks noChangeArrowheads="1"/>
              </p:cNvSpPr>
              <p:nvPr/>
            </p:nvSpPr>
            <p:spPr bwMode="gray">
              <a:xfrm>
                <a:off x="770" y="2339"/>
                <a:ext cx="718" cy="286"/>
              </a:xfrm>
              <a:prstGeom prst="rect">
                <a:avLst/>
              </a:prstGeom>
              <a:noFill/>
              <a:ln w="9525" algn="ctr">
                <a:noFill/>
                <a:miter lim="800000"/>
                <a:headEnd/>
                <a:tailEnd/>
              </a:ln>
              <a:effectLst/>
            </p:spPr>
            <p:txBody>
              <a:bodyPr wrap="none">
                <a:spAutoFit/>
              </a:bodyPr>
              <a:lstStyle/>
              <a:p>
                <a:pPr algn="ctr"/>
                <a:r>
                  <a:rPr lang="zh-CN" altLang="en-US" sz="1349" dirty="0">
                    <a:latin typeface="微软雅黑"/>
                    <a:ea typeface="微软雅黑"/>
                    <a:cs typeface="微软雅黑"/>
                  </a:rPr>
                  <a:t>教学培训</a:t>
                </a:r>
                <a:endParaRPr lang="en-US" altLang="zh-CN" sz="1349" dirty="0">
                  <a:latin typeface="微软雅黑"/>
                  <a:ea typeface="微软雅黑"/>
                  <a:cs typeface="微软雅黑"/>
                </a:endParaRPr>
              </a:p>
            </p:txBody>
          </p:sp>
        </p:grpSp>
        <p:sp>
          <p:nvSpPr>
            <p:cNvPr id="16" name="Oval 48"/>
            <p:cNvSpPr>
              <a:spLocks noChangeArrowheads="1"/>
            </p:cNvSpPr>
            <p:nvPr/>
          </p:nvSpPr>
          <p:spPr bwMode="gray">
            <a:xfrm>
              <a:off x="816" y="1786"/>
              <a:ext cx="576" cy="336"/>
            </a:xfrm>
            <a:prstGeom prst="ellipse">
              <a:avLst/>
            </a:prstGeom>
            <a:solidFill>
              <a:srgbClr val="0F2145">
                <a:alpha val="30000"/>
              </a:srgbClr>
            </a:solidFill>
            <a:ln w="9525">
              <a:noFill/>
              <a:round/>
              <a:headEnd/>
              <a:tailEnd/>
            </a:ln>
            <a:effectLst/>
          </p:spPr>
          <p:txBody>
            <a:bodyPr wrap="none" anchor="ctr"/>
            <a:lstStyle/>
            <a:p>
              <a:endParaRPr lang="zh-CN" altLang="en-US" sz="1349"/>
            </a:p>
          </p:txBody>
        </p:sp>
        <p:sp>
          <p:nvSpPr>
            <p:cNvPr id="17" name="Oval 49"/>
            <p:cNvSpPr>
              <a:spLocks noChangeArrowheads="1"/>
            </p:cNvSpPr>
            <p:nvPr/>
          </p:nvSpPr>
          <p:spPr bwMode="gray">
            <a:xfrm>
              <a:off x="864" y="1404"/>
              <a:ext cx="645" cy="64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sz="1349"/>
            </a:p>
          </p:txBody>
        </p:sp>
        <p:sp>
          <p:nvSpPr>
            <p:cNvPr id="18" name="Oval 50"/>
            <p:cNvSpPr>
              <a:spLocks noChangeArrowheads="1"/>
            </p:cNvSpPr>
            <p:nvPr/>
          </p:nvSpPr>
          <p:spPr bwMode="gray">
            <a:xfrm>
              <a:off x="872" y="1407"/>
              <a:ext cx="630" cy="63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sz="1349"/>
            </a:p>
          </p:txBody>
        </p:sp>
        <p:sp>
          <p:nvSpPr>
            <p:cNvPr id="19" name="Oval 51"/>
            <p:cNvSpPr>
              <a:spLocks noChangeArrowheads="1"/>
            </p:cNvSpPr>
            <p:nvPr/>
          </p:nvSpPr>
          <p:spPr bwMode="gray">
            <a:xfrm>
              <a:off x="879" y="1414"/>
              <a:ext cx="599" cy="588"/>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sz="1349"/>
            </a:p>
          </p:txBody>
        </p:sp>
        <p:sp>
          <p:nvSpPr>
            <p:cNvPr id="20" name="Oval 52"/>
            <p:cNvSpPr>
              <a:spLocks noChangeArrowheads="1"/>
            </p:cNvSpPr>
            <p:nvPr/>
          </p:nvSpPr>
          <p:spPr bwMode="gray">
            <a:xfrm>
              <a:off x="913" y="1430"/>
              <a:ext cx="534" cy="47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sz="1349"/>
            </a:p>
          </p:txBody>
        </p:sp>
        <p:sp>
          <p:nvSpPr>
            <p:cNvPr id="21" name="Text Box 53"/>
            <p:cNvSpPr txBox="1">
              <a:spLocks noChangeArrowheads="1"/>
            </p:cNvSpPr>
            <p:nvPr/>
          </p:nvSpPr>
          <p:spPr bwMode="gray">
            <a:xfrm>
              <a:off x="963" y="1530"/>
              <a:ext cx="446" cy="512"/>
            </a:xfrm>
            <a:prstGeom prst="rect">
              <a:avLst/>
            </a:prstGeom>
            <a:noFill/>
            <a:ln w="9525" algn="ctr">
              <a:noFill/>
              <a:miter lim="800000"/>
              <a:headEnd/>
              <a:tailEnd/>
            </a:ln>
            <a:effectLst/>
          </p:spPr>
          <p:txBody>
            <a:bodyPr wrap="none">
              <a:spAutoFit/>
            </a:bodyPr>
            <a:lstStyle/>
            <a:p>
              <a:pPr algn="ctr"/>
              <a:r>
                <a:rPr lang="zh-CN" altLang="en-US" sz="1349" dirty="0" smtClean="0">
                  <a:latin typeface="微软雅黑"/>
                  <a:ea typeface="微软雅黑"/>
                  <a:cs typeface="微软雅黑"/>
                </a:rPr>
                <a:t>成长</a:t>
              </a:r>
              <a:endParaRPr lang="en-US" altLang="zh-CN" sz="1349" dirty="0">
                <a:latin typeface="微软雅黑"/>
                <a:ea typeface="微软雅黑"/>
                <a:cs typeface="微软雅黑"/>
              </a:endParaRPr>
            </a:p>
            <a:p>
              <a:pPr algn="ctr"/>
              <a:r>
                <a:rPr lang="zh-CN" altLang="en-US" sz="1349" dirty="0">
                  <a:latin typeface="微软雅黑"/>
                  <a:ea typeface="微软雅黑"/>
                  <a:cs typeface="微软雅黑"/>
                </a:rPr>
                <a:t>档案</a:t>
              </a:r>
              <a:endParaRPr lang="en-US" altLang="zh-CN" sz="1349" dirty="0">
                <a:latin typeface="微软雅黑"/>
                <a:ea typeface="微软雅黑"/>
                <a:cs typeface="微软雅黑"/>
              </a:endParaRPr>
            </a:p>
          </p:txBody>
        </p:sp>
        <p:sp>
          <p:nvSpPr>
            <p:cNvPr id="22" name="Oval 54"/>
            <p:cNvSpPr>
              <a:spLocks noChangeArrowheads="1"/>
            </p:cNvSpPr>
            <p:nvPr/>
          </p:nvSpPr>
          <p:spPr bwMode="gray">
            <a:xfrm>
              <a:off x="1614" y="1488"/>
              <a:ext cx="432" cy="144"/>
            </a:xfrm>
            <a:prstGeom prst="ellipse">
              <a:avLst/>
            </a:prstGeom>
            <a:solidFill>
              <a:srgbClr val="0F2145">
                <a:alpha val="30000"/>
              </a:srgbClr>
            </a:solidFill>
            <a:ln w="9525">
              <a:noFill/>
              <a:round/>
              <a:headEnd/>
              <a:tailEnd/>
            </a:ln>
            <a:effectLst/>
          </p:spPr>
          <p:txBody>
            <a:bodyPr wrap="none" anchor="ctr"/>
            <a:lstStyle/>
            <a:p>
              <a:endParaRPr lang="zh-CN" altLang="en-US" sz="1349"/>
            </a:p>
          </p:txBody>
        </p:sp>
        <p:sp>
          <p:nvSpPr>
            <p:cNvPr id="23" name="Oval 55"/>
            <p:cNvSpPr>
              <a:spLocks noChangeArrowheads="1"/>
            </p:cNvSpPr>
            <p:nvPr/>
          </p:nvSpPr>
          <p:spPr bwMode="gray">
            <a:xfrm>
              <a:off x="1691" y="1152"/>
              <a:ext cx="430" cy="43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sz="1349"/>
            </a:p>
          </p:txBody>
        </p:sp>
        <p:sp>
          <p:nvSpPr>
            <p:cNvPr id="24" name="Oval 56"/>
            <p:cNvSpPr>
              <a:spLocks noChangeArrowheads="1"/>
            </p:cNvSpPr>
            <p:nvPr/>
          </p:nvSpPr>
          <p:spPr bwMode="gray">
            <a:xfrm>
              <a:off x="1697" y="1154"/>
              <a:ext cx="419" cy="42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sz="1349"/>
            </a:p>
          </p:txBody>
        </p:sp>
        <p:sp>
          <p:nvSpPr>
            <p:cNvPr id="25" name="Oval 57"/>
            <p:cNvSpPr>
              <a:spLocks noChangeArrowheads="1"/>
            </p:cNvSpPr>
            <p:nvPr/>
          </p:nvSpPr>
          <p:spPr bwMode="gray">
            <a:xfrm>
              <a:off x="1701" y="1158"/>
              <a:ext cx="399" cy="39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sz="1349"/>
            </a:p>
          </p:txBody>
        </p:sp>
        <p:sp>
          <p:nvSpPr>
            <p:cNvPr id="26" name="Oval 58"/>
            <p:cNvSpPr>
              <a:spLocks noChangeArrowheads="1"/>
            </p:cNvSpPr>
            <p:nvPr/>
          </p:nvSpPr>
          <p:spPr bwMode="gray">
            <a:xfrm>
              <a:off x="1724" y="1170"/>
              <a:ext cx="355" cy="31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sz="1349"/>
            </a:p>
          </p:txBody>
        </p:sp>
        <p:sp>
          <p:nvSpPr>
            <p:cNvPr id="27" name="Text Box 59"/>
            <p:cNvSpPr txBox="1">
              <a:spLocks noChangeArrowheads="1"/>
            </p:cNvSpPr>
            <p:nvPr/>
          </p:nvSpPr>
          <p:spPr bwMode="gray">
            <a:xfrm>
              <a:off x="1689" y="1173"/>
              <a:ext cx="446" cy="512"/>
            </a:xfrm>
            <a:prstGeom prst="rect">
              <a:avLst/>
            </a:prstGeom>
            <a:noFill/>
            <a:ln w="9525" algn="ctr">
              <a:noFill/>
              <a:miter lim="800000"/>
              <a:headEnd/>
              <a:tailEnd/>
            </a:ln>
            <a:effectLst/>
          </p:spPr>
          <p:txBody>
            <a:bodyPr wrap="none">
              <a:spAutoFit/>
            </a:bodyPr>
            <a:lstStyle/>
            <a:p>
              <a:pPr algn="ctr"/>
              <a:r>
                <a:rPr lang="zh-CN" altLang="en-US" sz="1349" dirty="0">
                  <a:latin typeface="微软雅黑"/>
                  <a:ea typeface="微软雅黑"/>
                  <a:cs typeface="微软雅黑"/>
                </a:rPr>
                <a:t>职业</a:t>
              </a:r>
              <a:endParaRPr lang="en-US" altLang="zh-CN" sz="1349" dirty="0">
                <a:latin typeface="微软雅黑"/>
                <a:ea typeface="微软雅黑"/>
                <a:cs typeface="微软雅黑"/>
              </a:endParaRPr>
            </a:p>
            <a:p>
              <a:pPr algn="ctr"/>
              <a:r>
                <a:rPr lang="zh-CN" altLang="en-US" sz="1349" dirty="0">
                  <a:latin typeface="微软雅黑"/>
                  <a:ea typeface="微软雅黑"/>
                  <a:cs typeface="微软雅黑"/>
                </a:rPr>
                <a:t>生涯</a:t>
              </a:r>
              <a:endParaRPr lang="en-US" altLang="zh-CN" sz="1349" dirty="0">
                <a:latin typeface="微软雅黑"/>
                <a:ea typeface="微软雅黑"/>
                <a:cs typeface="微软雅黑"/>
              </a:endParaRPr>
            </a:p>
          </p:txBody>
        </p:sp>
      </p:grpSp>
      <p:sp>
        <p:nvSpPr>
          <p:cNvPr id="56" name="Text Box 47"/>
          <p:cNvSpPr txBox="1">
            <a:spLocks noChangeArrowheads="1"/>
          </p:cNvSpPr>
          <p:nvPr/>
        </p:nvSpPr>
        <p:spPr bwMode="gray">
          <a:xfrm>
            <a:off x="1110646" y="3743750"/>
            <a:ext cx="877163" cy="299954"/>
          </a:xfrm>
          <a:prstGeom prst="rect">
            <a:avLst/>
          </a:prstGeom>
          <a:noFill/>
          <a:ln w="9525" algn="ctr">
            <a:noFill/>
            <a:miter lim="800000"/>
            <a:headEnd/>
            <a:tailEnd/>
          </a:ln>
          <a:effectLst/>
        </p:spPr>
        <p:txBody>
          <a:bodyPr wrap="none">
            <a:spAutoFit/>
          </a:bodyPr>
          <a:lstStyle/>
          <a:p>
            <a:pPr algn="ctr"/>
            <a:r>
              <a:rPr lang="zh-CN" altLang="en-US" sz="1349" dirty="0">
                <a:latin typeface="微软雅黑"/>
                <a:ea typeface="微软雅黑"/>
                <a:cs typeface="微软雅黑"/>
              </a:rPr>
              <a:t>教学观摩</a:t>
            </a:r>
            <a:endParaRPr lang="en-US" altLang="zh-CN" sz="1349" dirty="0">
              <a:latin typeface="微软雅黑"/>
              <a:ea typeface="微软雅黑"/>
              <a:cs typeface="微软雅黑"/>
            </a:endParaRPr>
          </a:p>
        </p:txBody>
      </p:sp>
      <p:sp>
        <p:nvSpPr>
          <p:cNvPr id="58" name="矩形 57"/>
          <p:cNvSpPr/>
          <p:nvPr/>
        </p:nvSpPr>
        <p:spPr>
          <a:xfrm>
            <a:off x="5922770" y="3534412"/>
            <a:ext cx="1514918" cy="932563"/>
          </a:xfrm>
          <a:prstGeom prst="rect">
            <a:avLst/>
          </a:prstGeom>
        </p:spPr>
        <p:txBody>
          <a:bodyPr wrap="square">
            <a:spAutoFit/>
          </a:bodyPr>
          <a:lstStyle/>
          <a:p>
            <a:pPr marL="214248" indent="-214248">
              <a:lnSpc>
                <a:spcPct val="130000"/>
              </a:lnSpc>
              <a:buFont typeface="Arial"/>
              <a:buChar char="•"/>
            </a:pPr>
            <a:r>
              <a:rPr lang="zh-CN" altLang="zh-CN" sz="1400" dirty="0">
                <a:solidFill>
                  <a:srgbClr val="0000FF"/>
                </a:solidFill>
                <a:latin typeface="微软雅黑"/>
                <a:ea typeface="微软雅黑"/>
                <a:cs typeface="微软雅黑"/>
              </a:rPr>
              <a:t>学生学业结果</a:t>
            </a:r>
            <a:endParaRPr lang="en-US" altLang="zh-CN" sz="1400" dirty="0">
              <a:solidFill>
                <a:srgbClr val="0000FF"/>
              </a:solidFill>
              <a:latin typeface="微软雅黑"/>
              <a:ea typeface="微软雅黑"/>
              <a:cs typeface="微软雅黑"/>
            </a:endParaRPr>
          </a:p>
          <a:p>
            <a:pPr marL="214248" indent="-214248">
              <a:lnSpc>
                <a:spcPct val="130000"/>
              </a:lnSpc>
              <a:buFont typeface="Arial"/>
              <a:buChar char="•"/>
            </a:pPr>
            <a:r>
              <a:rPr lang="zh-CN" altLang="zh-CN" sz="1400" dirty="0">
                <a:solidFill>
                  <a:srgbClr val="0000FF"/>
                </a:solidFill>
                <a:latin typeface="微软雅黑"/>
                <a:ea typeface="微软雅黑"/>
                <a:cs typeface="微软雅黑"/>
              </a:rPr>
              <a:t>课程测评</a:t>
            </a:r>
            <a:endParaRPr lang="en-US" altLang="zh-CN" sz="1400" dirty="0">
              <a:solidFill>
                <a:srgbClr val="0000FF"/>
              </a:solidFill>
              <a:latin typeface="微软雅黑"/>
              <a:ea typeface="微软雅黑"/>
              <a:cs typeface="微软雅黑"/>
            </a:endParaRPr>
          </a:p>
          <a:p>
            <a:pPr marL="214248" indent="-214248">
              <a:lnSpc>
                <a:spcPct val="130000"/>
              </a:lnSpc>
              <a:buFont typeface="Arial"/>
              <a:buChar char="•"/>
            </a:pPr>
            <a:r>
              <a:rPr lang="zh-CN" altLang="zh-CN" sz="1400" dirty="0">
                <a:solidFill>
                  <a:srgbClr val="0000FF"/>
                </a:solidFill>
                <a:latin typeface="微软雅黑"/>
                <a:ea typeface="微软雅黑"/>
                <a:cs typeface="微软雅黑"/>
              </a:rPr>
              <a:t>部门履职测</a:t>
            </a:r>
            <a:r>
              <a:rPr lang="zh-CN" altLang="en-US" sz="1400" dirty="0">
                <a:solidFill>
                  <a:srgbClr val="0000FF"/>
                </a:solidFill>
                <a:latin typeface="微软雅黑"/>
                <a:ea typeface="微软雅黑"/>
                <a:cs typeface="微软雅黑"/>
              </a:rPr>
              <a:t>评</a:t>
            </a:r>
            <a:endParaRPr lang="en-US" altLang="zh-CN" sz="1400" dirty="0">
              <a:solidFill>
                <a:srgbClr val="0000FF"/>
              </a:solidFill>
              <a:latin typeface="微软雅黑"/>
              <a:ea typeface="微软雅黑"/>
              <a:cs typeface="微软雅黑"/>
            </a:endParaRPr>
          </a:p>
        </p:txBody>
      </p:sp>
      <p:sp>
        <p:nvSpPr>
          <p:cNvPr id="37" name="TextBox 6"/>
          <p:cNvSpPr txBox="1"/>
          <p:nvPr/>
        </p:nvSpPr>
        <p:spPr>
          <a:xfrm>
            <a:off x="744989" y="929282"/>
            <a:ext cx="6256650"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四）教师层面</a:t>
            </a:r>
            <a:r>
              <a:rPr lang="zh-CN" altLang="en-US" sz="2000" dirty="0" smtClean="0"/>
              <a:t>，按</a:t>
            </a:r>
            <a:r>
              <a:rPr lang="zh-CN" altLang="en-US" sz="2000" dirty="0"/>
              <a:t>教师发展标准</a:t>
            </a:r>
            <a:r>
              <a:rPr lang="zh-CN" altLang="en-US" sz="2000" dirty="0" smtClean="0"/>
              <a:t>开展诊</a:t>
            </a:r>
            <a:r>
              <a:rPr lang="zh-CN" altLang="en-US" sz="2000" dirty="0"/>
              <a:t>改</a:t>
            </a:r>
          </a:p>
        </p:txBody>
      </p:sp>
      <p:sp>
        <p:nvSpPr>
          <p:cNvPr id="39" name="标题 1"/>
          <p:cNvSpPr>
            <a:spLocks noGrp="1"/>
          </p:cNvSpPr>
          <p:nvPr>
            <p:ph type="title"/>
          </p:nvPr>
        </p:nvSpPr>
        <p:spPr>
          <a:xfrm>
            <a:off x="744989" y="89513"/>
            <a:ext cx="4430772" cy="671190"/>
          </a:xfrm>
        </p:spPr>
        <p:txBody>
          <a:bodyPr/>
          <a:lstStyle/>
          <a:p>
            <a:r>
              <a:rPr lang="zh-CN" altLang="en-US" dirty="0" smtClean="0"/>
              <a:t>五、诊改运行</a:t>
            </a:r>
            <a:endParaRPr lang="zh-CN" altLang="en-US" dirty="0"/>
          </a:p>
        </p:txBody>
      </p:sp>
    </p:spTree>
    <p:extLst>
      <p:ext uri="{BB962C8B-B14F-4D97-AF65-F5344CB8AC3E}">
        <p14:creationId xmlns:p14="http://schemas.microsoft.com/office/powerpoint/2010/main" xmlns="" val="34376642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诊改工作进展情况</a:t>
            </a:r>
          </a:p>
        </p:txBody>
      </p:sp>
      <p:pic>
        <p:nvPicPr>
          <p:cNvPr id="3" name="图片 2"/>
          <p:cNvPicPr>
            <a:picLocks noChangeAspect="1"/>
          </p:cNvPicPr>
          <p:nvPr/>
        </p:nvPicPr>
        <p:blipFill rotWithShape="1">
          <a:blip r:embed="rId3" cstate="print">
            <a:extLst>
              <a:ext uri="{28A0092B-C50C-407E-A947-70E740481C1C}">
                <a14:useLocalDpi xmlns="" xmlns:a14="http://schemas.microsoft.com/office/drawing/2010/main" val="0"/>
              </a:ext>
            </a:extLst>
          </a:blip>
          <a:srcRect t="841"/>
          <a:stretch/>
        </p:blipFill>
        <p:spPr>
          <a:xfrm>
            <a:off x="0" y="678658"/>
            <a:ext cx="9144000" cy="4321969"/>
          </a:xfrm>
          <a:prstGeom prst="rect">
            <a:avLst/>
          </a:prstGeom>
        </p:spPr>
      </p:pic>
      <p:sp>
        <p:nvSpPr>
          <p:cNvPr id="6" name="矩形 5"/>
          <p:cNvSpPr/>
          <p:nvPr/>
        </p:nvSpPr>
        <p:spPr>
          <a:xfrm>
            <a:off x="682399" y="998668"/>
            <a:ext cx="4015142" cy="710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6</a:t>
            </a:r>
            <a:r>
              <a:rPr lang="zh-CN" altLang="en-US" sz="1500" dirty="0">
                <a:latin typeface="微软雅黑" panose="020B0503020204020204" pitchFamily="34" charset="-122"/>
                <a:ea typeface="微软雅黑" panose="020B0503020204020204" pitchFamily="34" charset="-122"/>
              </a:rPr>
              <a:t>月</a:t>
            </a:r>
            <a:r>
              <a:rPr lang="en-US" altLang="zh-CN" sz="1500" dirty="0">
                <a:latin typeface="微软雅黑" panose="020B0503020204020204" pitchFamily="34" charset="-122"/>
                <a:ea typeface="微软雅黑" panose="020B0503020204020204" pitchFamily="34" charset="-122"/>
              </a:rPr>
              <a:t>6—8</a:t>
            </a:r>
            <a:r>
              <a:rPr lang="zh-CN" altLang="en-US" sz="1500" dirty="0">
                <a:latin typeface="微软雅黑" panose="020B0503020204020204" pitchFamily="34" charset="-122"/>
                <a:ea typeface="微软雅黑" panose="020B0503020204020204" pitchFamily="34" charset="-122"/>
              </a:rPr>
              <a:t>日，全国职业院校教学工作诊断与改进专家委员会全体会议暨业务培训在常州举行。</a:t>
            </a:r>
          </a:p>
        </p:txBody>
      </p:sp>
      <p:sp>
        <p:nvSpPr>
          <p:cNvPr id="7" name="KSO_Shape"/>
          <p:cNvSpPr/>
          <p:nvPr/>
        </p:nvSpPr>
        <p:spPr>
          <a:xfrm rot="10800000" flipH="1">
            <a:off x="50394" y="1144488"/>
            <a:ext cx="516695" cy="430579"/>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rgbClr val="FF6C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9" name="矩形 8"/>
          <p:cNvSpPr/>
          <p:nvPr/>
        </p:nvSpPr>
        <p:spPr>
          <a:xfrm>
            <a:off x="454092" y="4636558"/>
            <a:ext cx="8689908" cy="1082604"/>
          </a:xfrm>
          <a:prstGeom prst="rect">
            <a:avLst/>
          </a:prstGeom>
          <a:solidFill>
            <a:srgbClr val="FFC000"/>
          </a:solidFill>
        </p:spPr>
        <p:txBody>
          <a:bodyPr wrap="square">
            <a:spAutoFit/>
          </a:bodyPr>
          <a:lstStyle/>
          <a:p>
            <a:pPr>
              <a:lnSpc>
                <a:spcPct val="130000"/>
              </a:lnSpc>
            </a:pPr>
            <a:r>
              <a:rPr lang="zh-CN" altLang="en-US" sz="1650" dirty="0">
                <a:latin typeface="微软雅黑" panose="020B0503020204020204" pitchFamily="34" charset="-122"/>
                <a:ea typeface="微软雅黑" panose="020B0503020204020204" pitchFamily="34" charset="-122"/>
              </a:rPr>
              <a:t>提出了理顺工作机制、落实主体责任、分类指导推进、数据系统支撑、试行专业诊改的主要任务和落实组织保证、制定规划方案、自我诊断改进、组织抽样复核、持续改进提升、打造共治机制的基本程序。</a:t>
            </a:r>
          </a:p>
        </p:txBody>
      </p:sp>
      <p:sp>
        <p:nvSpPr>
          <p:cNvPr id="2" name="AutoShape 2" descr="16.4.7全国高职高专校长联席会（扩大）会议 103.jpg"/>
          <p:cNvSpPr>
            <a:spLocks noChangeAspect="1" noChangeArrowheads="1"/>
          </p:cNvSpPr>
          <p:nvPr/>
        </p:nvSpPr>
        <p:spPr bwMode="auto">
          <a:xfrm>
            <a:off x="47626" y="-685602"/>
            <a:ext cx="4850606" cy="292298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5" name="组合 7"/>
          <p:cNvGrpSpPr/>
          <p:nvPr/>
        </p:nvGrpSpPr>
        <p:grpSpPr>
          <a:xfrm>
            <a:off x="-7575" y="4812832"/>
            <a:ext cx="575747" cy="902170"/>
            <a:chOff x="6751256" y="5786290"/>
            <a:chExt cx="767661" cy="1107996"/>
          </a:xfrm>
          <a:solidFill>
            <a:srgbClr val="2B5FC9"/>
          </a:solidFill>
        </p:grpSpPr>
        <p:sp>
          <p:nvSpPr>
            <p:cNvPr id="12" name="文本框 11"/>
            <p:cNvSpPr txBox="1"/>
            <p:nvPr/>
          </p:nvSpPr>
          <p:spPr>
            <a:xfrm>
              <a:off x="6751256" y="5786290"/>
              <a:ext cx="615552" cy="1107996"/>
            </a:xfrm>
            <a:prstGeom prst="rect">
              <a:avLst/>
            </a:prstGeom>
            <a:grpFill/>
          </p:spPr>
          <p:txBody>
            <a:bodyPr vert="eaVert"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成效</a:t>
              </a:r>
            </a:p>
          </p:txBody>
        </p:sp>
        <p:sp>
          <p:nvSpPr>
            <p:cNvPr id="13" name="等腰三角形 12"/>
            <p:cNvSpPr/>
            <p:nvPr/>
          </p:nvSpPr>
          <p:spPr>
            <a:xfrm rot="5400000">
              <a:off x="7128049" y="6239989"/>
              <a:ext cx="556513" cy="2252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 xmlns:p14="http://schemas.microsoft.com/office/powerpoint/2010/main" val="33422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78046" y="1233539"/>
            <a:ext cx="6148665" cy="289643"/>
          </a:xfrm>
          <a:prstGeom prst="rect">
            <a:avLst/>
          </a:prstGeom>
        </p:spPr>
        <p:txBody>
          <a:bodyPr vert="horz" lIns="68562" tIns="34281" rIns="68562" bIns="34281"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1､</a:t>
            </a:r>
            <a:r>
              <a:rPr lang="zh-CN" altLang="en-US" sz="1800" dirty="0"/>
              <a:t>实施学生自测诊断，开展学生状态数据分析</a:t>
            </a:r>
          </a:p>
        </p:txBody>
      </p:sp>
      <p:grpSp>
        <p:nvGrpSpPr>
          <p:cNvPr id="2" name="组合 4"/>
          <p:cNvGrpSpPr/>
          <p:nvPr/>
        </p:nvGrpSpPr>
        <p:grpSpPr>
          <a:xfrm>
            <a:off x="778040" y="1602836"/>
            <a:ext cx="7536126" cy="3747182"/>
            <a:chOff x="1419320" y="2418454"/>
            <a:chExt cx="5442122" cy="3247178"/>
          </a:xfrm>
        </p:grpSpPr>
        <p:grpSp>
          <p:nvGrpSpPr>
            <p:cNvPr id="5" name="Group 169"/>
            <p:cNvGrpSpPr>
              <a:grpSpLocks/>
            </p:cNvGrpSpPr>
            <p:nvPr/>
          </p:nvGrpSpPr>
          <p:grpSpPr bwMode="auto">
            <a:xfrm>
              <a:off x="2804846" y="2418454"/>
              <a:ext cx="2575842" cy="402326"/>
              <a:chOff x="3964" y="2071"/>
              <a:chExt cx="1484" cy="330"/>
            </a:xfrm>
          </p:grpSpPr>
          <p:sp>
            <p:nvSpPr>
              <p:cNvPr id="8" name="AutoShape 170"/>
              <p:cNvSpPr>
                <a:spLocks noChangeArrowheads="1"/>
              </p:cNvSpPr>
              <p:nvPr/>
            </p:nvSpPr>
            <p:spPr bwMode="gray">
              <a:xfrm>
                <a:off x="3964" y="2071"/>
                <a:ext cx="1484" cy="330"/>
              </a:xfrm>
              <a:prstGeom prst="roundRect">
                <a:avLst>
                  <a:gd name="adj" fmla="val 16667"/>
                </a:avLst>
              </a:prstGeom>
              <a:solidFill>
                <a:srgbClr val="DDDDDD"/>
              </a:solidFill>
              <a:ln w="12700" algn="ctr">
                <a:solidFill>
                  <a:srgbClr val="808080"/>
                </a:solidFill>
                <a:round/>
                <a:headEnd/>
                <a:tailEnd/>
              </a:ln>
              <a:effectLst/>
            </p:spPr>
            <p:txBody>
              <a:bodyPr wrap="none" anchor="ctr"/>
              <a:lstStyle/>
              <a:p>
                <a:endParaRPr lang="zh-CN" altLang="en-US" sz="1349"/>
              </a:p>
            </p:txBody>
          </p:sp>
          <p:sp>
            <p:nvSpPr>
              <p:cNvPr id="9" name="AutoShape 171"/>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DDDDDD">
                      <a:alpha val="70000"/>
                    </a:srgbClr>
                  </a:gs>
                </a:gsLst>
                <a:lin ang="5400000" scaled="1"/>
              </a:gradFill>
              <a:ln w="9525" algn="ctr">
                <a:noFill/>
                <a:round/>
                <a:headEnd/>
                <a:tailEnd/>
              </a:ln>
              <a:effectLst/>
            </p:spPr>
            <p:txBody>
              <a:bodyPr wrap="none" anchor="ctr"/>
              <a:lstStyle/>
              <a:p>
                <a:endParaRPr lang="zh-CN" altLang="en-US" sz="1349" dirty="0">
                  <a:latin typeface="微软雅黑"/>
                  <a:ea typeface="微软雅黑"/>
                  <a:cs typeface="微软雅黑"/>
                </a:endParaRPr>
              </a:p>
            </p:txBody>
          </p:sp>
        </p:grpSp>
        <p:cxnSp>
          <p:nvCxnSpPr>
            <p:cNvPr id="10" name="AutoShape 172"/>
            <p:cNvCxnSpPr>
              <a:cxnSpLocks noChangeShapeType="1"/>
            </p:cNvCxnSpPr>
            <p:nvPr/>
          </p:nvCxnSpPr>
          <p:spPr bwMode="auto">
            <a:xfrm rot="16200000" flipH="1">
              <a:off x="1999003" y="4631247"/>
              <a:ext cx="847505" cy="785608"/>
            </a:xfrm>
            <a:prstGeom prst="bentConnector2">
              <a:avLst/>
            </a:prstGeom>
            <a:noFill/>
            <a:ln w="38100" cap="rnd">
              <a:solidFill>
                <a:schemeClr val="tx1"/>
              </a:solidFill>
              <a:prstDash val="sysDot"/>
              <a:miter lim="800000"/>
              <a:headEnd type="triangle"/>
              <a:tailEnd type="none"/>
            </a:ln>
            <a:effectLst/>
          </p:spPr>
        </p:cxnSp>
        <p:cxnSp>
          <p:nvCxnSpPr>
            <p:cNvPr id="11" name="AutoShape 173"/>
            <p:cNvCxnSpPr>
              <a:cxnSpLocks noChangeShapeType="1"/>
            </p:cNvCxnSpPr>
            <p:nvPr/>
          </p:nvCxnSpPr>
          <p:spPr bwMode="auto">
            <a:xfrm rot="5400000">
              <a:off x="5383069" y="4599108"/>
              <a:ext cx="847505" cy="849885"/>
            </a:xfrm>
            <a:prstGeom prst="bentConnector2">
              <a:avLst/>
            </a:prstGeom>
            <a:noFill/>
            <a:ln w="38100" cap="rnd">
              <a:solidFill>
                <a:schemeClr val="tx1"/>
              </a:solidFill>
              <a:prstDash val="sysDot"/>
              <a:miter lim="800000"/>
              <a:headEnd type="none"/>
              <a:tailEnd type="triangle"/>
            </a:ln>
            <a:effectLst/>
          </p:spPr>
        </p:cxnSp>
        <p:cxnSp>
          <p:nvCxnSpPr>
            <p:cNvPr id="12" name="AutoShape 174"/>
            <p:cNvCxnSpPr>
              <a:cxnSpLocks noChangeShapeType="1"/>
            </p:cNvCxnSpPr>
            <p:nvPr/>
          </p:nvCxnSpPr>
          <p:spPr bwMode="auto">
            <a:xfrm rot="16200000">
              <a:off x="2021620" y="2617234"/>
              <a:ext cx="795131" cy="792750"/>
            </a:xfrm>
            <a:prstGeom prst="bentConnector2">
              <a:avLst/>
            </a:prstGeom>
            <a:noFill/>
            <a:ln w="38100" cap="rnd">
              <a:solidFill>
                <a:schemeClr val="tx1"/>
              </a:solidFill>
              <a:prstDash val="sysDot"/>
              <a:miter lim="800000"/>
              <a:headEnd/>
              <a:tailEnd type="triangle"/>
            </a:ln>
            <a:effectLst/>
          </p:spPr>
        </p:cxnSp>
        <p:cxnSp>
          <p:nvCxnSpPr>
            <p:cNvPr id="13" name="AutoShape 175"/>
            <p:cNvCxnSpPr>
              <a:cxnSpLocks noChangeShapeType="1"/>
            </p:cNvCxnSpPr>
            <p:nvPr/>
          </p:nvCxnSpPr>
          <p:spPr bwMode="auto">
            <a:xfrm rot="5400000" flipH="1">
              <a:off x="5422350" y="2575574"/>
              <a:ext cx="768944" cy="849885"/>
            </a:xfrm>
            <a:prstGeom prst="bentConnector2">
              <a:avLst/>
            </a:prstGeom>
            <a:noFill/>
            <a:ln w="38100" cap="rnd">
              <a:solidFill>
                <a:schemeClr val="tx1"/>
              </a:solidFill>
              <a:prstDash val="sysDot"/>
              <a:miter lim="800000"/>
              <a:headEnd type="none"/>
              <a:tailEnd type="triangle"/>
            </a:ln>
            <a:effectLst/>
          </p:spPr>
        </p:cxnSp>
        <p:pic>
          <p:nvPicPr>
            <p:cNvPr id="14" name="Picture 176" descr="Trans_002"/>
            <p:cNvPicPr>
              <a:picLocks noChangeAspect="1" noChangeArrowheads="1"/>
            </p:cNvPicPr>
            <p:nvPr/>
          </p:nvPicPr>
          <p:blipFill>
            <a:blip r:embed="rId2" cstate="print"/>
            <a:srcRect/>
            <a:stretch>
              <a:fillRect/>
            </a:stretch>
          </p:blipFill>
          <p:spPr bwMode="auto">
            <a:xfrm>
              <a:off x="5617563" y="3329041"/>
              <a:ext cx="1243879" cy="1243880"/>
            </a:xfrm>
            <a:prstGeom prst="rect">
              <a:avLst/>
            </a:prstGeom>
            <a:noFill/>
          </p:spPr>
        </p:pic>
        <p:pic>
          <p:nvPicPr>
            <p:cNvPr id="15" name="Picture 177" descr="Trans_003"/>
            <p:cNvPicPr>
              <a:picLocks noChangeAspect="1" noChangeArrowheads="1"/>
            </p:cNvPicPr>
            <p:nvPr/>
          </p:nvPicPr>
          <p:blipFill>
            <a:blip r:embed="rId3" cstate="print"/>
            <a:srcRect/>
            <a:stretch>
              <a:fillRect/>
            </a:stretch>
          </p:blipFill>
          <p:spPr bwMode="auto">
            <a:xfrm>
              <a:off x="1419320" y="3368324"/>
              <a:ext cx="1243880" cy="1243879"/>
            </a:xfrm>
            <a:prstGeom prst="rect">
              <a:avLst/>
            </a:prstGeom>
            <a:noFill/>
          </p:spPr>
        </p:pic>
        <p:sp>
          <p:nvSpPr>
            <p:cNvPr id="16" name="Freeform 178"/>
            <p:cNvSpPr>
              <a:spLocks/>
            </p:cNvSpPr>
            <p:nvPr/>
          </p:nvSpPr>
          <p:spPr bwMode="gray">
            <a:xfrm>
              <a:off x="2694148" y="3644475"/>
              <a:ext cx="2860327" cy="357095"/>
            </a:xfrm>
            <a:custGeom>
              <a:avLst/>
              <a:gdLst/>
              <a:ahLst/>
              <a:cxnLst>
                <a:cxn ang="0">
                  <a:pos x="0" y="188"/>
                </a:cxn>
                <a:cxn ang="0">
                  <a:pos x="0" y="336"/>
                </a:cxn>
                <a:cxn ang="0">
                  <a:pos x="2347" y="336"/>
                </a:cxn>
                <a:cxn ang="0">
                  <a:pos x="2005" y="0"/>
                </a:cxn>
                <a:cxn ang="0">
                  <a:pos x="2005" y="189"/>
                </a:cxn>
                <a:cxn ang="0">
                  <a:pos x="0" y="188"/>
                </a:cxn>
              </a:cxnLst>
              <a:rect l="0" t="0" r="r" b="b"/>
              <a:pathLst>
                <a:path w="2347" h="336">
                  <a:moveTo>
                    <a:pt x="0" y="188"/>
                  </a:moveTo>
                  <a:lnTo>
                    <a:pt x="0" y="336"/>
                  </a:lnTo>
                  <a:lnTo>
                    <a:pt x="2347" y="336"/>
                  </a:lnTo>
                  <a:lnTo>
                    <a:pt x="2005" y="0"/>
                  </a:lnTo>
                  <a:lnTo>
                    <a:pt x="2005" y="189"/>
                  </a:lnTo>
                  <a:lnTo>
                    <a:pt x="0" y="188"/>
                  </a:lnTo>
                  <a:close/>
                </a:path>
              </a:pathLst>
            </a:custGeom>
            <a:gradFill rotWithShape="1">
              <a:gsLst>
                <a:gs pos="0">
                  <a:srgbClr val="CCCC00">
                    <a:gamma/>
                    <a:tint val="0"/>
                    <a:invGamma/>
                  </a:srgbClr>
                </a:gs>
                <a:gs pos="100000">
                  <a:srgbClr val="CCCC00"/>
                </a:gs>
              </a:gsLst>
              <a:lin ang="0" scaled="1"/>
            </a:gradFill>
            <a:ln w="9525" cap="flat" cmpd="sng">
              <a:noFill/>
              <a:prstDash val="solid"/>
              <a:round/>
              <a:headEnd/>
              <a:tailEnd/>
            </a:ln>
            <a:effectLst/>
          </p:spPr>
          <p:txBody>
            <a:bodyPr wrap="none" anchor="ctr"/>
            <a:lstStyle/>
            <a:p>
              <a:endParaRPr lang="zh-CN" altLang="en-US" sz="1349"/>
            </a:p>
          </p:txBody>
        </p:sp>
        <p:sp>
          <p:nvSpPr>
            <p:cNvPr id="17" name="AutoShape 179"/>
            <p:cNvSpPr>
              <a:spLocks noChangeArrowheads="1"/>
            </p:cNvSpPr>
            <p:nvPr/>
          </p:nvSpPr>
          <p:spPr bwMode="gray">
            <a:xfrm>
              <a:off x="3570221" y="2911241"/>
              <a:ext cx="1081996" cy="576113"/>
            </a:xfrm>
            <a:prstGeom prst="upArrow">
              <a:avLst>
                <a:gd name="adj1" fmla="val 65157"/>
                <a:gd name="adj2" fmla="val 48347"/>
              </a:avLst>
            </a:prstGeom>
            <a:gradFill rotWithShape="1">
              <a:gsLst>
                <a:gs pos="0">
                  <a:srgbClr val="FF9933"/>
                </a:gs>
                <a:gs pos="100000">
                  <a:srgbClr val="FFFFFF"/>
                </a:gs>
              </a:gsLst>
              <a:lin ang="5400000" scaled="1"/>
            </a:gradFill>
            <a:ln w="9525" algn="ctr">
              <a:noFill/>
              <a:miter lim="800000"/>
              <a:headEnd/>
              <a:tailEnd/>
            </a:ln>
            <a:effectLst/>
          </p:spPr>
          <p:txBody>
            <a:bodyPr wrap="none" anchor="ctr"/>
            <a:lstStyle/>
            <a:p>
              <a:endParaRPr lang="zh-CN" altLang="en-US" sz="1349"/>
            </a:p>
          </p:txBody>
        </p:sp>
        <p:sp>
          <p:nvSpPr>
            <p:cNvPr id="18" name="AutoShape 180"/>
            <p:cNvSpPr>
              <a:spLocks noChangeArrowheads="1"/>
            </p:cNvSpPr>
            <p:nvPr/>
          </p:nvSpPr>
          <p:spPr bwMode="gray">
            <a:xfrm flipV="1">
              <a:off x="3570221" y="4575301"/>
              <a:ext cx="1081996" cy="576113"/>
            </a:xfrm>
            <a:prstGeom prst="upArrow">
              <a:avLst>
                <a:gd name="adj1" fmla="val 65157"/>
                <a:gd name="adj2" fmla="val 48347"/>
              </a:avLst>
            </a:prstGeom>
            <a:gradFill rotWithShape="1">
              <a:gsLst>
                <a:gs pos="0">
                  <a:srgbClr val="66CCFF"/>
                </a:gs>
                <a:gs pos="100000">
                  <a:srgbClr val="FFFFFF"/>
                </a:gs>
              </a:gsLst>
              <a:lin ang="5400000" scaled="1"/>
            </a:gradFill>
            <a:ln w="9525" algn="ctr">
              <a:noFill/>
              <a:miter lim="800000"/>
              <a:headEnd/>
              <a:tailEnd/>
            </a:ln>
            <a:effectLst/>
          </p:spPr>
          <p:txBody>
            <a:bodyPr wrap="none" anchor="ctr"/>
            <a:lstStyle/>
            <a:p>
              <a:endParaRPr lang="zh-CN" altLang="en-US" sz="1349"/>
            </a:p>
          </p:txBody>
        </p:sp>
        <p:sp>
          <p:nvSpPr>
            <p:cNvPr id="19" name="Freeform 181"/>
            <p:cNvSpPr>
              <a:spLocks/>
            </p:cNvSpPr>
            <p:nvPr/>
          </p:nvSpPr>
          <p:spPr bwMode="gray">
            <a:xfrm flipH="1" flipV="1">
              <a:off x="2694148" y="4025378"/>
              <a:ext cx="2860327" cy="358285"/>
            </a:xfrm>
            <a:custGeom>
              <a:avLst/>
              <a:gdLst/>
              <a:ahLst/>
              <a:cxnLst>
                <a:cxn ang="0">
                  <a:pos x="0" y="188"/>
                </a:cxn>
                <a:cxn ang="0">
                  <a:pos x="0" y="336"/>
                </a:cxn>
                <a:cxn ang="0">
                  <a:pos x="2347" y="336"/>
                </a:cxn>
                <a:cxn ang="0">
                  <a:pos x="2005" y="0"/>
                </a:cxn>
                <a:cxn ang="0">
                  <a:pos x="2005" y="189"/>
                </a:cxn>
                <a:cxn ang="0">
                  <a:pos x="0" y="188"/>
                </a:cxn>
              </a:cxnLst>
              <a:rect l="0" t="0" r="r" b="b"/>
              <a:pathLst>
                <a:path w="2347" h="336">
                  <a:moveTo>
                    <a:pt x="0" y="188"/>
                  </a:moveTo>
                  <a:lnTo>
                    <a:pt x="0" y="336"/>
                  </a:lnTo>
                  <a:lnTo>
                    <a:pt x="2347" y="336"/>
                  </a:lnTo>
                  <a:lnTo>
                    <a:pt x="2005" y="0"/>
                  </a:lnTo>
                  <a:lnTo>
                    <a:pt x="2005" y="189"/>
                  </a:lnTo>
                  <a:lnTo>
                    <a:pt x="0" y="188"/>
                  </a:lnTo>
                  <a:close/>
                </a:path>
              </a:pathLst>
            </a:custGeom>
            <a:gradFill rotWithShape="1">
              <a:gsLst>
                <a:gs pos="0">
                  <a:srgbClr val="CCCC00">
                    <a:gamma/>
                    <a:tint val="0"/>
                    <a:invGamma/>
                  </a:srgbClr>
                </a:gs>
                <a:gs pos="100000">
                  <a:srgbClr val="CCCC00"/>
                </a:gs>
              </a:gsLst>
              <a:lin ang="0" scaled="1"/>
            </a:gradFill>
            <a:ln w="9525" cap="flat" cmpd="sng">
              <a:noFill/>
              <a:prstDash val="solid"/>
              <a:round/>
              <a:headEnd/>
              <a:tailEnd/>
            </a:ln>
            <a:effectLst/>
          </p:spPr>
          <p:txBody>
            <a:bodyPr wrap="none" anchor="ctr"/>
            <a:lstStyle/>
            <a:p>
              <a:endParaRPr lang="zh-CN" altLang="en-US" sz="1349"/>
            </a:p>
          </p:txBody>
        </p:sp>
        <p:sp>
          <p:nvSpPr>
            <p:cNvPr id="20" name="Text Box 182"/>
            <p:cNvSpPr txBox="1">
              <a:spLocks noChangeArrowheads="1"/>
            </p:cNvSpPr>
            <p:nvPr/>
          </p:nvSpPr>
          <p:spPr bwMode="auto">
            <a:xfrm>
              <a:off x="1444318" y="3675423"/>
              <a:ext cx="1142702" cy="680106"/>
            </a:xfrm>
            <a:prstGeom prst="rect">
              <a:avLst/>
            </a:prstGeom>
            <a:noFill/>
            <a:ln w="9525" algn="ctr">
              <a:noFill/>
              <a:miter lim="800000"/>
              <a:headEnd/>
              <a:tailEnd/>
            </a:ln>
            <a:effectLst/>
          </p:spPr>
          <p:txBody>
            <a:bodyPr>
              <a:spAutoFit/>
            </a:bodyPr>
            <a:lstStyle/>
            <a:p>
              <a:pPr algn="ctr">
                <a:spcBef>
                  <a:spcPct val="50000"/>
                </a:spcBef>
              </a:pPr>
              <a:r>
                <a:rPr lang="zh-CN" altLang="en-US" b="1" dirty="0">
                  <a:solidFill>
                    <a:srgbClr val="000000"/>
                  </a:solidFill>
                  <a:latin typeface="微软雅黑"/>
                  <a:ea typeface="微软雅黑"/>
                  <a:cs typeface="微软雅黑"/>
                </a:rPr>
                <a:t>实施问表式</a:t>
              </a:r>
              <a:endParaRPr lang="en-US" altLang="zh-CN" b="1" dirty="0">
                <a:solidFill>
                  <a:srgbClr val="000000"/>
                </a:solidFill>
                <a:latin typeface="微软雅黑"/>
                <a:ea typeface="微软雅黑"/>
                <a:cs typeface="微软雅黑"/>
              </a:endParaRPr>
            </a:p>
            <a:p>
              <a:pPr algn="ctr">
                <a:spcBef>
                  <a:spcPct val="50000"/>
                </a:spcBef>
              </a:pPr>
              <a:r>
                <a:rPr lang="zh-CN" altLang="en-US" b="1" dirty="0">
                  <a:solidFill>
                    <a:srgbClr val="000000"/>
                  </a:solidFill>
                  <a:latin typeface="微软雅黑"/>
                  <a:ea typeface="微软雅黑"/>
                  <a:cs typeface="微软雅黑"/>
                </a:rPr>
                <a:t>自测诊断</a:t>
              </a:r>
              <a:endParaRPr lang="en-US" altLang="zh-CN" b="1" dirty="0">
                <a:solidFill>
                  <a:srgbClr val="000000"/>
                </a:solidFill>
                <a:latin typeface="微软雅黑"/>
                <a:ea typeface="微软雅黑"/>
                <a:cs typeface="微软雅黑"/>
              </a:endParaRPr>
            </a:p>
          </p:txBody>
        </p:sp>
        <p:sp>
          <p:nvSpPr>
            <p:cNvPr id="21" name="Text Box 183"/>
            <p:cNvSpPr txBox="1">
              <a:spLocks noChangeArrowheads="1"/>
            </p:cNvSpPr>
            <p:nvPr/>
          </p:nvSpPr>
          <p:spPr bwMode="auto">
            <a:xfrm>
              <a:off x="5671126" y="3675423"/>
              <a:ext cx="1142702" cy="680106"/>
            </a:xfrm>
            <a:prstGeom prst="rect">
              <a:avLst/>
            </a:prstGeom>
            <a:noFill/>
            <a:ln w="9525" algn="ctr">
              <a:noFill/>
              <a:miter lim="800000"/>
              <a:headEnd/>
              <a:tailEnd/>
            </a:ln>
            <a:effectLst/>
          </p:spPr>
          <p:txBody>
            <a:bodyPr>
              <a:spAutoFit/>
            </a:bodyPr>
            <a:lstStyle/>
            <a:p>
              <a:pPr algn="ctr">
                <a:spcBef>
                  <a:spcPct val="50000"/>
                </a:spcBef>
              </a:pPr>
              <a:r>
                <a:rPr lang="zh-CN" altLang="en-US" b="1" dirty="0">
                  <a:solidFill>
                    <a:srgbClr val="000000"/>
                  </a:solidFill>
                  <a:latin typeface="微软雅黑"/>
                  <a:ea typeface="微软雅黑"/>
                  <a:cs typeface="微软雅黑"/>
                </a:rPr>
                <a:t>学生发展</a:t>
              </a:r>
              <a:endParaRPr lang="en-US" altLang="zh-CN" b="1" dirty="0">
                <a:solidFill>
                  <a:srgbClr val="000000"/>
                </a:solidFill>
                <a:latin typeface="微软雅黑"/>
                <a:ea typeface="微软雅黑"/>
                <a:cs typeface="微软雅黑"/>
              </a:endParaRPr>
            </a:p>
            <a:p>
              <a:pPr algn="ctr">
                <a:spcBef>
                  <a:spcPct val="50000"/>
                </a:spcBef>
              </a:pPr>
              <a:r>
                <a:rPr lang="zh-CN" altLang="en-US" b="1" dirty="0">
                  <a:solidFill>
                    <a:srgbClr val="000000"/>
                  </a:solidFill>
                  <a:latin typeface="微软雅黑"/>
                  <a:ea typeface="微软雅黑"/>
                  <a:cs typeface="微软雅黑"/>
                </a:rPr>
                <a:t>标准</a:t>
              </a:r>
              <a:endParaRPr lang="en-US" altLang="zh-CN" b="1" dirty="0">
                <a:solidFill>
                  <a:srgbClr val="000000"/>
                </a:solidFill>
                <a:latin typeface="微软雅黑"/>
                <a:ea typeface="微软雅黑"/>
                <a:cs typeface="微软雅黑"/>
              </a:endParaRPr>
            </a:p>
          </p:txBody>
        </p:sp>
        <p:sp>
          <p:nvSpPr>
            <p:cNvPr id="22" name="Text Box 184"/>
            <p:cNvSpPr txBox="1">
              <a:spLocks noChangeArrowheads="1"/>
            </p:cNvSpPr>
            <p:nvPr/>
          </p:nvSpPr>
          <p:spPr bwMode="auto">
            <a:xfrm>
              <a:off x="3467854" y="4259868"/>
              <a:ext cx="1306966" cy="293379"/>
            </a:xfrm>
            <a:prstGeom prst="rect">
              <a:avLst/>
            </a:prstGeom>
            <a:noFill/>
            <a:ln w="9525" algn="ctr">
              <a:noFill/>
              <a:miter lim="800000"/>
              <a:headEnd/>
              <a:tailEnd/>
            </a:ln>
            <a:effectLst/>
          </p:spPr>
          <p:txBody>
            <a:bodyPr>
              <a:spAutoFit/>
            </a:bodyPr>
            <a:lstStyle/>
            <a:p>
              <a:pPr algn="ctr">
                <a:spcBef>
                  <a:spcPct val="50000"/>
                </a:spcBef>
              </a:pPr>
              <a:r>
                <a:rPr lang="zh-CN" altLang="en-US" sz="1600" dirty="0">
                  <a:solidFill>
                    <a:srgbClr val="000000"/>
                  </a:solidFill>
                  <a:latin typeface="微软雅黑"/>
                  <a:ea typeface="微软雅黑"/>
                  <a:cs typeface="微软雅黑"/>
                </a:rPr>
                <a:t>监测学生质量</a:t>
              </a:r>
              <a:endParaRPr lang="en-US" altLang="zh-CN" sz="1600" dirty="0">
                <a:solidFill>
                  <a:srgbClr val="000000"/>
                </a:solidFill>
                <a:latin typeface="微软雅黑"/>
                <a:ea typeface="微软雅黑"/>
                <a:cs typeface="微软雅黑"/>
              </a:endParaRPr>
            </a:p>
          </p:txBody>
        </p:sp>
        <p:sp>
          <p:nvSpPr>
            <p:cNvPr id="23" name="Text Box 185"/>
            <p:cNvSpPr txBox="1">
              <a:spLocks noChangeArrowheads="1"/>
            </p:cNvSpPr>
            <p:nvPr/>
          </p:nvSpPr>
          <p:spPr bwMode="auto">
            <a:xfrm>
              <a:off x="3581100" y="3155963"/>
              <a:ext cx="1104148" cy="293379"/>
            </a:xfrm>
            <a:prstGeom prst="rect">
              <a:avLst/>
            </a:prstGeom>
            <a:noFill/>
            <a:ln w="9525" algn="ctr">
              <a:noFill/>
              <a:miter lim="800000"/>
              <a:headEnd/>
              <a:tailEnd/>
            </a:ln>
            <a:effectLst/>
          </p:spPr>
          <p:txBody>
            <a:bodyPr wrap="square">
              <a:spAutoFit/>
            </a:bodyPr>
            <a:lstStyle/>
            <a:p>
              <a:pPr algn="ctr">
                <a:spcBef>
                  <a:spcPct val="50000"/>
                </a:spcBef>
              </a:pPr>
              <a:r>
                <a:rPr lang="zh-CN" altLang="en-US" sz="1600" dirty="0">
                  <a:solidFill>
                    <a:srgbClr val="000000"/>
                  </a:solidFill>
                  <a:latin typeface="微软雅黑"/>
                  <a:ea typeface="微软雅黑"/>
                  <a:cs typeface="微软雅黑"/>
                </a:rPr>
                <a:t>采集学生数据</a:t>
              </a:r>
              <a:endParaRPr lang="en-US" altLang="zh-CN" sz="1600" dirty="0">
                <a:solidFill>
                  <a:srgbClr val="000000"/>
                </a:solidFill>
                <a:latin typeface="微软雅黑"/>
                <a:ea typeface="微软雅黑"/>
                <a:cs typeface="微软雅黑"/>
              </a:endParaRPr>
            </a:p>
          </p:txBody>
        </p:sp>
        <p:sp>
          <p:nvSpPr>
            <p:cNvPr id="24" name="Rectangle 186"/>
            <p:cNvSpPr>
              <a:spLocks noChangeArrowheads="1"/>
            </p:cNvSpPr>
            <p:nvPr/>
          </p:nvSpPr>
          <p:spPr bwMode="auto">
            <a:xfrm>
              <a:off x="2925070" y="2464873"/>
              <a:ext cx="2346110" cy="293379"/>
            </a:xfrm>
            <a:prstGeom prst="rect">
              <a:avLst/>
            </a:prstGeom>
            <a:noFill/>
            <a:ln w="9525" algn="ctr">
              <a:noFill/>
              <a:miter lim="800000"/>
              <a:headEnd/>
              <a:tailEnd/>
            </a:ln>
            <a:effectLst/>
          </p:spPr>
          <p:txBody>
            <a:bodyPr>
              <a:spAutoFit/>
            </a:bodyPr>
            <a:lstStyle/>
            <a:p>
              <a:pPr algn="ctr"/>
              <a:r>
                <a:rPr lang="zh-CN" altLang="en-US" sz="1600" dirty="0">
                  <a:solidFill>
                    <a:srgbClr val="000000"/>
                  </a:solidFill>
                  <a:latin typeface="微软雅黑"/>
                  <a:ea typeface="微软雅黑"/>
                  <a:cs typeface="微软雅黑"/>
                </a:rPr>
                <a:t>学生素质教育体系实施方案</a:t>
              </a:r>
              <a:endParaRPr lang="en-US" altLang="zh-CN" sz="1600" dirty="0">
                <a:solidFill>
                  <a:srgbClr val="000000"/>
                </a:solidFill>
                <a:latin typeface="微软雅黑"/>
                <a:ea typeface="微软雅黑"/>
                <a:cs typeface="微软雅黑"/>
              </a:endParaRPr>
            </a:p>
          </p:txBody>
        </p:sp>
        <p:grpSp>
          <p:nvGrpSpPr>
            <p:cNvPr id="6" name="Group 187"/>
            <p:cNvGrpSpPr>
              <a:grpSpLocks/>
            </p:cNvGrpSpPr>
            <p:nvPr/>
          </p:nvGrpSpPr>
          <p:grpSpPr bwMode="auto">
            <a:xfrm>
              <a:off x="2804846" y="5263306"/>
              <a:ext cx="2575842" cy="402326"/>
              <a:chOff x="3964" y="2071"/>
              <a:chExt cx="1484" cy="330"/>
            </a:xfrm>
          </p:grpSpPr>
          <p:sp>
            <p:nvSpPr>
              <p:cNvPr id="26" name="AutoShape 188"/>
              <p:cNvSpPr>
                <a:spLocks noChangeArrowheads="1"/>
              </p:cNvSpPr>
              <p:nvPr/>
            </p:nvSpPr>
            <p:spPr bwMode="gray">
              <a:xfrm>
                <a:off x="3964" y="2071"/>
                <a:ext cx="1484" cy="330"/>
              </a:xfrm>
              <a:prstGeom prst="roundRect">
                <a:avLst>
                  <a:gd name="adj" fmla="val 16667"/>
                </a:avLst>
              </a:prstGeom>
              <a:solidFill>
                <a:srgbClr val="DDDDDD"/>
              </a:solidFill>
              <a:ln w="12700" algn="ctr">
                <a:solidFill>
                  <a:srgbClr val="808080"/>
                </a:solidFill>
                <a:round/>
                <a:headEnd/>
                <a:tailEnd/>
              </a:ln>
              <a:effectLst/>
            </p:spPr>
            <p:txBody>
              <a:bodyPr wrap="none" anchor="ctr"/>
              <a:lstStyle/>
              <a:p>
                <a:endParaRPr lang="zh-CN" altLang="en-US" sz="1349"/>
              </a:p>
            </p:txBody>
          </p:sp>
          <p:sp>
            <p:nvSpPr>
              <p:cNvPr id="27" name="AutoShape 189"/>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DDDDDD">
                      <a:alpha val="70000"/>
                    </a:srgbClr>
                  </a:gs>
                </a:gsLst>
                <a:lin ang="5400000" scaled="1"/>
              </a:gradFill>
              <a:ln w="9525" algn="ctr">
                <a:noFill/>
                <a:round/>
                <a:headEnd/>
                <a:tailEnd/>
              </a:ln>
              <a:effectLst/>
            </p:spPr>
            <p:txBody>
              <a:bodyPr wrap="none" anchor="ctr"/>
              <a:lstStyle/>
              <a:p>
                <a:endParaRPr lang="zh-CN" altLang="en-US" sz="1349"/>
              </a:p>
            </p:txBody>
          </p:sp>
        </p:grpSp>
        <p:sp>
          <p:nvSpPr>
            <p:cNvPr id="28" name="Rectangle 190"/>
            <p:cNvSpPr>
              <a:spLocks noChangeArrowheads="1"/>
            </p:cNvSpPr>
            <p:nvPr/>
          </p:nvSpPr>
          <p:spPr bwMode="auto">
            <a:xfrm>
              <a:off x="2925070" y="5338293"/>
              <a:ext cx="2346110" cy="293379"/>
            </a:xfrm>
            <a:prstGeom prst="rect">
              <a:avLst/>
            </a:prstGeom>
            <a:noFill/>
            <a:ln w="9525" algn="ctr">
              <a:noFill/>
              <a:miter lim="800000"/>
              <a:headEnd/>
              <a:tailEnd/>
            </a:ln>
            <a:effectLst/>
          </p:spPr>
          <p:txBody>
            <a:bodyPr>
              <a:spAutoFit/>
            </a:bodyPr>
            <a:lstStyle/>
            <a:p>
              <a:pPr algn="ctr"/>
              <a:r>
                <a:rPr lang="zh-CN" altLang="en-US" sz="1600" dirty="0">
                  <a:solidFill>
                    <a:srgbClr val="000000"/>
                  </a:solidFill>
                  <a:latin typeface="微软雅黑"/>
                  <a:ea typeface="微软雅黑"/>
                  <a:cs typeface="微软雅黑"/>
                </a:rPr>
                <a:t>编制学生自测诊断问表</a:t>
              </a:r>
              <a:endParaRPr lang="en-US" altLang="zh-CN" sz="1600" dirty="0">
                <a:solidFill>
                  <a:srgbClr val="000000"/>
                </a:solidFill>
                <a:latin typeface="微软雅黑"/>
                <a:ea typeface="微软雅黑"/>
                <a:cs typeface="微软雅黑"/>
              </a:endParaRPr>
            </a:p>
          </p:txBody>
        </p:sp>
        <p:sp>
          <p:nvSpPr>
            <p:cNvPr id="4" name="矩形 3"/>
            <p:cNvSpPr/>
            <p:nvPr/>
          </p:nvSpPr>
          <p:spPr>
            <a:xfrm>
              <a:off x="1529314" y="2797063"/>
              <a:ext cx="429697" cy="506746"/>
            </a:xfrm>
            <a:prstGeom prst="rect">
              <a:avLst/>
            </a:prstGeom>
          </p:spPr>
          <p:txBody>
            <a:bodyPr wrap="none">
              <a:spAutoFit/>
            </a:bodyPr>
            <a:lstStyle/>
            <a:p>
              <a:r>
                <a:rPr lang="zh-CN" altLang="en-US" sz="1600" dirty="0">
                  <a:solidFill>
                    <a:srgbClr val="3366FF"/>
                  </a:solidFill>
                  <a:latin typeface="微软雅黑"/>
                  <a:ea typeface="微软雅黑"/>
                  <a:cs typeface="微软雅黑"/>
                </a:rPr>
                <a:t>自测</a:t>
              </a:r>
              <a:endParaRPr lang="en-US" altLang="zh-CN" sz="1600" dirty="0">
                <a:solidFill>
                  <a:srgbClr val="3366FF"/>
                </a:solidFill>
                <a:latin typeface="微软雅黑"/>
                <a:ea typeface="微软雅黑"/>
                <a:cs typeface="微软雅黑"/>
              </a:endParaRPr>
            </a:p>
            <a:p>
              <a:r>
                <a:rPr lang="zh-CN" altLang="zh-CN" sz="1600" dirty="0">
                  <a:solidFill>
                    <a:srgbClr val="3366FF"/>
                  </a:solidFill>
                  <a:latin typeface="微软雅黑"/>
                  <a:ea typeface="微软雅黑"/>
                  <a:cs typeface="微软雅黑"/>
                </a:rPr>
                <a:t>结果</a:t>
              </a:r>
              <a:endParaRPr lang="zh-CN" altLang="en-US" sz="1600" dirty="0">
                <a:solidFill>
                  <a:srgbClr val="3366FF"/>
                </a:solidFill>
                <a:latin typeface="微软雅黑"/>
                <a:ea typeface="微软雅黑"/>
                <a:cs typeface="微软雅黑"/>
              </a:endParaRPr>
            </a:p>
          </p:txBody>
        </p:sp>
        <p:sp>
          <p:nvSpPr>
            <p:cNvPr id="29" name="矩形 28"/>
            <p:cNvSpPr/>
            <p:nvPr/>
          </p:nvSpPr>
          <p:spPr>
            <a:xfrm>
              <a:off x="2104274" y="2787541"/>
              <a:ext cx="429697" cy="506746"/>
            </a:xfrm>
            <a:prstGeom prst="rect">
              <a:avLst/>
            </a:prstGeom>
          </p:spPr>
          <p:txBody>
            <a:bodyPr wrap="none">
              <a:spAutoFit/>
            </a:bodyPr>
            <a:lstStyle/>
            <a:p>
              <a:r>
                <a:rPr lang="zh-CN" altLang="zh-CN" sz="1600" dirty="0">
                  <a:solidFill>
                    <a:srgbClr val="3366FF"/>
                  </a:solidFill>
                  <a:latin typeface="微软雅黑"/>
                  <a:ea typeface="微软雅黑"/>
                  <a:cs typeface="微软雅黑"/>
                </a:rPr>
                <a:t>修正</a:t>
              </a:r>
              <a:endParaRPr lang="en-US" altLang="zh-CN" sz="1600" dirty="0">
                <a:solidFill>
                  <a:srgbClr val="3366FF"/>
                </a:solidFill>
                <a:latin typeface="微软雅黑"/>
                <a:ea typeface="微软雅黑"/>
                <a:cs typeface="微软雅黑"/>
              </a:endParaRPr>
            </a:p>
            <a:p>
              <a:r>
                <a:rPr lang="zh-CN" altLang="en-US" sz="1600" dirty="0">
                  <a:solidFill>
                    <a:srgbClr val="3366FF"/>
                  </a:solidFill>
                  <a:latin typeface="微软雅黑"/>
                  <a:ea typeface="微软雅黑"/>
                  <a:cs typeface="微软雅黑"/>
                </a:rPr>
                <a:t>改进</a:t>
              </a:r>
            </a:p>
          </p:txBody>
        </p:sp>
        <p:sp>
          <p:nvSpPr>
            <p:cNvPr id="30" name="Text Box 185"/>
            <p:cNvSpPr txBox="1">
              <a:spLocks noChangeArrowheads="1"/>
            </p:cNvSpPr>
            <p:nvPr/>
          </p:nvSpPr>
          <p:spPr bwMode="auto">
            <a:xfrm>
              <a:off x="3508065" y="3873759"/>
              <a:ext cx="1306966" cy="293379"/>
            </a:xfrm>
            <a:prstGeom prst="rect">
              <a:avLst/>
            </a:prstGeom>
            <a:noFill/>
            <a:ln w="9525" algn="ctr">
              <a:noFill/>
              <a:miter lim="800000"/>
              <a:headEnd/>
              <a:tailEnd/>
            </a:ln>
            <a:effectLst/>
          </p:spPr>
          <p:txBody>
            <a:bodyPr>
              <a:spAutoFit/>
            </a:bodyPr>
            <a:lstStyle/>
            <a:p>
              <a:pPr algn="ctr">
                <a:spcBef>
                  <a:spcPct val="50000"/>
                </a:spcBef>
              </a:pPr>
              <a:r>
                <a:rPr lang="zh-CN" altLang="en-US" sz="1600" dirty="0">
                  <a:solidFill>
                    <a:srgbClr val="FF0000"/>
                  </a:solidFill>
                  <a:latin typeface="微软雅黑"/>
                  <a:ea typeface="微软雅黑"/>
                  <a:cs typeface="微软雅黑"/>
                </a:rPr>
                <a:t>校本数据平台</a:t>
              </a:r>
              <a:endParaRPr lang="en-US" altLang="zh-CN" sz="1600" dirty="0">
                <a:solidFill>
                  <a:srgbClr val="FF0000"/>
                </a:solidFill>
                <a:latin typeface="微软雅黑"/>
                <a:ea typeface="微软雅黑"/>
                <a:cs typeface="微软雅黑"/>
              </a:endParaRPr>
            </a:p>
          </p:txBody>
        </p:sp>
        <p:sp>
          <p:nvSpPr>
            <p:cNvPr id="31" name="Text Box 184"/>
            <p:cNvSpPr txBox="1">
              <a:spLocks noChangeArrowheads="1"/>
            </p:cNvSpPr>
            <p:nvPr/>
          </p:nvSpPr>
          <p:spPr bwMode="auto">
            <a:xfrm>
              <a:off x="3587481" y="3397355"/>
              <a:ext cx="1133831" cy="293379"/>
            </a:xfrm>
            <a:prstGeom prst="rect">
              <a:avLst/>
            </a:prstGeom>
            <a:noFill/>
            <a:ln w="9525" algn="ctr">
              <a:noFill/>
              <a:miter lim="800000"/>
              <a:headEnd/>
              <a:tailEnd/>
            </a:ln>
            <a:effectLst/>
          </p:spPr>
          <p:txBody>
            <a:bodyPr wrap="square">
              <a:spAutoFit/>
            </a:bodyPr>
            <a:lstStyle/>
            <a:p>
              <a:pPr algn="ctr">
                <a:spcBef>
                  <a:spcPct val="50000"/>
                </a:spcBef>
              </a:pPr>
              <a:r>
                <a:rPr lang="zh-CN" altLang="en-US" sz="1600" dirty="0">
                  <a:solidFill>
                    <a:srgbClr val="000000"/>
                  </a:solidFill>
                  <a:latin typeface="微软雅黑"/>
                  <a:ea typeface="微软雅黑"/>
                  <a:cs typeface="微软雅黑"/>
                </a:rPr>
                <a:t>数据统计分析</a:t>
              </a:r>
              <a:endParaRPr lang="en-US" altLang="zh-CN" sz="1600" dirty="0">
                <a:solidFill>
                  <a:srgbClr val="000000"/>
                </a:solidFill>
                <a:latin typeface="微软雅黑"/>
                <a:ea typeface="微软雅黑"/>
                <a:cs typeface="微软雅黑"/>
              </a:endParaRPr>
            </a:p>
          </p:txBody>
        </p:sp>
        <p:sp>
          <p:nvSpPr>
            <p:cNvPr id="32" name="Text Box 184"/>
            <p:cNvSpPr txBox="1">
              <a:spLocks noChangeArrowheads="1"/>
            </p:cNvSpPr>
            <p:nvPr/>
          </p:nvSpPr>
          <p:spPr bwMode="auto">
            <a:xfrm>
              <a:off x="3489020" y="4486717"/>
              <a:ext cx="1306966" cy="293379"/>
            </a:xfrm>
            <a:prstGeom prst="rect">
              <a:avLst/>
            </a:prstGeom>
            <a:noFill/>
            <a:ln w="9525" algn="ctr">
              <a:noFill/>
              <a:miter lim="800000"/>
              <a:headEnd/>
              <a:tailEnd/>
            </a:ln>
            <a:effectLst/>
          </p:spPr>
          <p:txBody>
            <a:bodyPr>
              <a:spAutoFit/>
            </a:bodyPr>
            <a:lstStyle/>
            <a:p>
              <a:pPr algn="ctr">
                <a:spcBef>
                  <a:spcPct val="50000"/>
                </a:spcBef>
              </a:pPr>
              <a:r>
                <a:rPr lang="zh-CN" altLang="en-US" sz="1600" dirty="0">
                  <a:solidFill>
                    <a:srgbClr val="000000"/>
                  </a:solidFill>
                  <a:latin typeface="微软雅黑"/>
                  <a:ea typeface="微软雅黑"/>
                  <a:cs typeface="微软雅黑"/>
                </a:rPr>
                <a:t>及时反馈改进</a:t>
              </a:r>
              <a:endParaRPr lang="en-US" altLang="zh-CN" sz="1600" dirty="0">
                <a:solidFill>
                  <a:srgbClr val="000000"/>
                </a:solidFill>
                <a:latin typeface="微软雅黑"/>
                <a:ea typeface="微软雅黑"/>
                <a:cs typeface="微软雅黑"/>
              </a:endParaRPr>
            </a:p>
          </p:txBody>
        </p:sp>
        <p:sp>
          <p:nvSpPr>
            <p:cNvPr id="33" name="矩形 32"/>
            <p:cNvSpPr/>
            <p:nvPr/>
          </p:nvSpPr>
          <p:spPr>
            <a:xfrm>
              <a:off x="6299743" y="4829714"/>
              <a:ext cx="429697" cy="293379"/>
            </a:xfrm>
            <a:prstGeom prst="rect">
              <a:avLst/>
            </a:prstGeom>
          </p:spPr>
          <p:txBody>
            <a:bodyPr wrap="none">
              <a:spAutoFit/>
            </a:bodyPr>
            <a:lstStyle/>
            <a:p>
              <a:r>
                <a:rPr lang="zh-CN" altLang="en-US" sz="1600" dirty="0">
                  <a:solidFill>
                    <a:srgbClr val="3366FF"/>
                  </a:solidFill>
                  <a:latin typeface="微软雅黑"/>
                  <a:ea typeface="微软雅黑"/>
                  <a:cs typeface="微软雅黑"/>
                </a:rPr>
                <a:t>依据</a:t>
              </a:r>
            </a:p>
          </p:txBody>
        </p:sp>
        <p:sp>
          <p:nvSpPr>
            <p:cNvPr id="34" name="矩形 33"/>
            <p:cNvSpPr/>
            <p:nvPr/>
          </p:nvSpPr>
          <p:spPr>
            <a:xfrm>
              <a:off x="6245752" y="2832013"/>
              <a:ext cx="429697" cy="293379"/>
            </a:xfrm>
            <a:prstGeom prst="rect">
              <a:avLst/>
            </a:prstGeom>
          </p:spPr>
          <p:txBody>
            <a:bodyPr wrap="none">
              <a:spAutoFit/>
            </a:bodyPr>
            <a:lstStyle/>
            <a:p>
              <a:r>
                <a:rPr lang="zh-CN" altLang="en-US" sz="1600" dirty="0">
                  <a:solidFill>
                    <a:srgbClr val="3366FF"/>
                  </a:solidFill>
                  <a:latin typeface="微软雅黑"/>
                  <a:ea typeface="微软雅黑"/>
                  <a:cs typeface="微软雅黑"/>
                </a:rPr>
                <a:t>依据</a:t>
              </a:r>
            </a:p>
          </p:txBody>
        </p:sp>
      </p:grpSp>
      <p:sp>
        <p:nvSpPr>
          <p:cNvPr id="35" name="TextBox 6"/>
          <p:cNvSpPr txBox="1"/>
          <p:nvPr/>
        </p:nvSpPr>
        <p:spPr>
          <a:xfrm>
            <a:off x="883063" y="753011"/>
            <a:ext cx="6151633" cy="307777"/>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2000" dirty="0"/>
              <a:t>（</a:t>
            </a:r>
            <a:r>
              <a:rPr lang="zh-CN" altLang="en-US" sz="2000" dirty="0"/>
              <a:t>五）学生层面</a:t>
            </a:r>
            <a:r>
              <a:rPr lang="zh-CN" altLang="en-US" sz="2000" dirty="0" smtClean="0"/>
              <a:t>，按</a:t>
            </a:r>
            <a:r>
              <a:rPr lang="zh-CN" altLang="en-US" sz="2000" dirty="0"/>
              <a:t>学生发展标准开展自测性诊断</a:t>
            </a:r>
          </a:p>
        </p:txBody>
      </p:sp>
      <p:sp>
        <p:nvSpPr>
          <p:cNvPr id="37" name="标题 1"/>
          <p:cNvSpPr>
            <a:spLocks noGrp="1"/>
          </p:cNvSpPr>
          <p:nvPr>
            <p:ph type="title"/>
          </p:nvPr>
        </p:nvSpPr>
        <p:spPr>
          <a:xfrm>
            <a:off x="744989" y="89513"/>
            <a:ext cx="4430772" cy="671190"/>
          </a:xfrm>
        </p:spPr>
        <p:txBody>
          <a:bodyPr/>
          <a:lstStyle/>
          <a:p>
            <a:r>
              <a:rPr lang="zh-CN" altLang="en-US" dirty="0" smtClean="0"/>
              <a:t>五、诊改运行</a:t>
            </a:r>
            <a:endParaRPr lang="zh-CN" altLang="en-US" dirty="0"/>
          </a:p>
        </p:txBody>
      </p:sp>
    </p:spTree>
    <p:extLst>
      <p:ext uri="{BB962C8B-B14F-4D97-AF65-F5344CB8AC3E}">
        <p14:creationId xmlns:p14="http://schemas.microsoft.com/office/powerpoint/2010/main" xmlns="" val="40398643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五、诊改运行</a:t>
            </a:r>
            <a:endParaRPr lang="zh-CN" altLang="en-US" dirty="0"/>
          </a:p>
        </p:txBody>
      </p:sp>
      <p:sp>
        <p:nvSpPr>
          <p:cNvPr id="3" name="Rectangle 2"/>
          <p:cNvSpPr txBox="1">
            <a:spLocks noChangeArrowheads="1"/>
          </p:cNvSpPr>
          <p:nvPr/>
        </p:nvSpPr>
        <p:spPr>
          <a:xfrm>
            <a:off x="678185" y="1220426"/>
            <a:ext cx="6246782" cy="289643"/>
          </a:xfrm>
          <a:prstGeom prst="rect">
            <a:avLst/>
          </a:prstGeom>
        </p:spPr>
        <p:txBody>
          <a:bodyPr vert="horz" lIns="68533" tIns="34266" rIns="68533" bIns="34266" rtlCol="0" anchor="ctr">
            <a:noAutofit/>
          </a:bodyPr>
          <a:lstStyle>
            <a:defPPr>
              <a:defRPr lang="zh-CN"/>
            </a:defPPr>
            <a:lvl1pPr>
              <a:spcBef>
                <a:spcPct val="0"/>
              </a:spcBef>
              <a:buNone/>
              <a:defRPr sz="2000" b="1">
                <a:ln w="18415" cmpd="sng">
                  <a:noFill/>
                  <a:prstDash val="solid"/>
                </a:ln>
                <a:latin typeface="微软雅黑" panose="020B0503020204020204" pitchFamily="34" charset="-122"/>
                <a:ea typeface="微软雅黑" panose="020B0503020204020204" pitchFamily="34" charset="-122"/>
                <a:cs typeface="+mj-cs"/>
              </a:defRPr>
            </a:lvl1pPr>
          </a:lstStyle>
          <a:p>
            <a:r>
              <a:rPr lang="en-US" altLang="zh-CN" sz="1800" dirty="0"/>
              <a:t>2</a:t>
            </a:r>
            <a:r>
              <a:rPr lang="en-US" altLang="zh-CN" sz="1800" dirty="0" smtClean="0"/>
              <a:t>､</a:t>
            </a:r>
            <a:r>
              <a:rPr lang="zh-CN" altLang="en-US" sz="1800" dirty="0" smtClean="0"/>
              <a:t>诊断结果与第二课堂支撑融合，促进学生全面发展</a:t>
            </a:r>
            <a:endParaRPr lang="zh-CN" altLang="en-US" sz="1800" dirty="0"/>
          </a:p>
        </p:txBody>
      </p:sp>
      <p:sp>
        <p:nvSpPr>
          <p:cNvPr id="16" name="TextBox 6"/>
          <p:cNvSpPr txBox="1"/>
          <p:nvPr/>
        </p:nvSpPr>
        <p:spPr>
          <a:xfrm>
            <a:off x="654272" y="789565"/>
            <a:ext cx="6256650" cy="292388"/>
          </a:xfrm>
          <a:prstGeom prst="rect">
            <a:avLst/>
          </a:prstGeom>
          <a:noFill/>
        </p:spPr>
        <p:txBody>
          <a:bodyPr vert="horz" wrap="square" lIns="0" tIns="0" rIns="0" bIns="0" rtlCol="0" anchor="ctr">
            <a:spAutoFit/>
          </a:bodyPr>
          <a:lstStyle>
            <a:defPPr>
              <a:defRPr lang="zh-CN"/>
            </a:defPPr>
            <a:lvl1pPr>
              <a:defRPr sz="2400">
                <a:solidFill>
                  <a:srgbClr val="005478"/>
                </a:solidFill>
                <a:latin typeface="Impact" pitchFamily="34" charset="0"/>
                <a:ea typeface="微软雅黑" pitchFamily="34" charset="-122"/>
              </a:defRPr>
            </a:lvl1pPr>
          </a:lstStyle>
          <a:p>
            <a:r>
              <a:rPr lang="zh-CN" altLang="zh-CN" sz="1900" dirty="0"/>
              <a:t>（</a:t>
            </a:r>
            <a:r>
              <a:rPr lang="zh-CN" altLang="en-US" sz="1900" dirty="0"/>
              <a:t>五）学生层面，按学生发展标准开展自测性诊断</a:t>
            </a:r>
          </a:p>
        </p:txBody>
      </p:sp>
      <p:pic>
        <p:nvPicPr>
          <p:cNvPr id="5" name="图片 4" descr="无标题.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2057" y="1556309"/>
            <a:ext cx="8697502" cy="4158691"/>
          </a:xfrm>
          <a:prstGeom prst="rect">
            <a:avLst/>
          </a:prstGeom>
        </p:spPr>
      </p:pic>
    </p:spTree>
    <p:extLst>
      <p:ext uri="{BB962C8B-B14F-4D97-AF65-F5344CB8AC3E}">
        <p14:creationId xmlns:p14="http://schemas.microsoft.com/office/powerpoint/2010/main" xmlns="" val="11175079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六、保障措施</a:t>
            </a:r>
            <a:endParaRPr lang="zh-CN" altLang="en-US" dirty="0"/>
          </a:p>
        </p:txBody>
      </p:sp>
      <p:sp>
        <p:nvSpPr>
          <p:cNvPr id="43" name="AutoShape 3"/>
          <p:cNvSpPr>
            <a:spLocks noChangeArrowheads="1"/>
          </p:cNvSpPr>
          <p:nvPr/>
        </p:nvSpPr>
        <p:spPr bwMode="gray">
          <a:xfrm>
            <a:off x="3075665" y="1677988"/>
            <a:ext cx="1296988" cy="1296987"/>
          </a:xfrm>
          <a:prstGeom prst="roundRect">
            <a:avLst>
              <a:gd name="adj" fmla="val 16667"/>
            </a:avLst>
          </a:prstGeom>
          <a:solidFill>
            <a:srgbClr val="FFFFFF"/>
          </a:solidFill>
          <a:ln w="76200">
            <a:solidFill>
              <a:srgbClr val="A8D02A"/>
            </a:solidFill>
            <a:round/>
            <a:headEnd/>
            <a:tailEnd/>
          </a:ln>
          <a:effectLst/>
        </p:spPr>
        <p:txBody>
          <a:bodyPr wrap="none" anchor="ctr"/>
          <a:lstStyle/>
          <a:p>
            <a:pPr>
              <a:defRPr/>
            </a:pPr>
            <a:endParaRPr lang="zh-CN" altLang="en-US">
              <a:solidFill>
                <a:srgbClr val="000000"/>
              </a:solidFill>
              <a:ea typeface="+mn-ea"/>
              <a:cs typeface="+mn-cs"/>
            </a:endParaRPr>
          </a:p>
        </p:txBody>
      </p:sp>
      <p:sp>
        <p:nvSpPr>
          <p:cNvPr id="44" name="AutoShape 4"/>
          <p:cNvSpPr>
            <a:spLocks noChangeArrowheads="1"/>
          </p:cNvSpPr>
          <p:nvPr/>
        </p:nvSpPr>
        <p:spPr bwMode="gray">
          <a:xfrm>
            <a:off x="3075665" y="3141663"/>
            <a:ext cx="1296988" cy="1296987"/>
          </a:xfrm>
          <a:prstGeom prst="roundRect">
            <a:avLst>
              <a:gd name="adj" fmla="val 16667"/>
            </a:avLst>
          </a:prstGeom>
          <a:solidFill>
            <a:srgbClr val="FFFFFF"/>
          </a:solidFill>
          <a:ln w="76200">
            <a:solidFill>
              <a:srgbClr val="FF6161"/>
            </a:solidFill>
            <a:round/>
            <a:headEnd/>
            <a:tailEnd/>
          </a:ln>
          <a:effectLst/>
        </p:spPr>
        <p:txBody>
          <a:bodyPr wrap="none" anchor="ctr"/>
          <a:lstStyle/>
          <a:p>
            <a:pPr>
              <a:defRPr/>
            </a:pPr>
            <a:endParaRPr lang="zh-CN" altLang="en-US">
              <a:solidFill>
                <a:srgbClr val="000000"/>
              </a:solidFill>
              <a:ea typeface="+mn-ea"/>
              <a:cs typeface="+mn-cs"/>
            </a:endParaRPr>
          </a:p>
        </p:txBody>
      </p:sp>
      <p:sp>
        <p:nvSpPr>
          <p:cNvPr id="45" name="AutoShape 5"/>
          <p:cNvSpPr>
            <a:spLocks noChangeArrowheads="1"/>
          </p:cNvSpPr>
          <p:nvPr/>
        </p:nvSpPr>
        <p:spPr bwMode="gray">
          <a:xfrm>
            <a:off x="4536165" y="1677988"/>
            <a:ext cx="1296988" cy="1296987"/>
          </a:xfrm>
          <a:prstGeom prst="roundRect">
            <a:avLst>
              <a:gd name="adj" fmla="val 16667"/>
            </a:avLst>
          </a:prstGeom>
          <a:solidFill>
            <a:srgbClr val="FFFFFF"/>
          </a:solidFill>
          <a:ln w="76200">
            <a:solidFill>
              <a:srgbClr val="FFC319"/>
            </a:solidFill>
            <a:round/>
            <a:headEnd/>
            <a:tailEnd/>
          </a:ln>
          <a:effectLst/>
        </p:spPr>
        <p:txBody>
          <a:bodyPr wrap="none" anchor="ctr"/>
          <a:lstStyle/>
          <a:p>
            <a:pPr>
              <a:defRPr/>
            </a:pPr>
            <a:endParaRPr lang="zh-CN" altLang="en-US">
              <a:solidFill>
                <a:srgbClr val="000000"/>
              </a:solidFill>
              <a:ea typeface="+mn-ea"/>
              <a:cs typeface="+mn-cs"/>
            </a:endParaRPr>
          </a:p>
        </p:txBody>
      </p:sp>
      <p:sp>
        <p:nvSpPr>
          <p:cNvPr id="46" name="AutoShape 6"/>
          <p:cNvSpPr>
            <a:spLocks noChangeArrowheads="1"/>
          </p:cNvSpPr>
          <p:nvPr/>
        </p:nvSpPr>
        <p:spPr bwMode="gray">
          <a:xfrm>
            <a:off x="4536165" y="3141663"/>
            <a:ext cx="1296988" cy="1296987"/>
          </a:xfrm>
          <a:prstGeom prst="roundRect">
            <a:avLst>
              <a:gd name="adj" fmla="val 16667"/>
            </a:avLst>
          </a:prstGeom>
          <a:solidFill>
            <a:srgbClr val="FFFFFF"/>
          </a:solidFill>
          <a:ln w="76200">
            <a:solidFill>
              <a:srgbClr val="5CB1FE"/>
            </a:solidFill>
            <a:round/>
            <a:headEnd/>
            <a:tailEnd/>
          </a:ln>
          <a:effectLst/>
        </p:spPr>
        <p:txBody>
          <a:bodyPr wrap="none" anchor="ctr"/>
          <a:lstStyle/>
          <a:p>
            <a:pPr>
              <a:defRPr/>
            </a:pPr>
            <a:endParaRPr lang="zh-CN" altLang="en-US">
              <a:solidFill>
                <a:srgbClr val="000000"/>
              </a:solidFill>
              <a:ea typeface="+mn-ea"/>
              <a:cs typeface="+mn-cs"/>
            </a:endParaRPr>
          </a:p>
        </p:txBody>
      </p:sp>
      <p:sp>
        <p:nvSpPr>
          <p:cNvPr id="47" name="Text Box 7"/>
          <p:cNvSpPr txBox="1">
            <a:spLocks noChangeArrowheads="1"/>
          </p:cNvSpPr>
          <p:nvPr/>
        </p:nvSpPr>
        <p:spPr bwMode="black">
          <a:xfrm>
            <a:off x="3148690" y="2039938"/>
            <a:ext cx="1146175" cy="599856"/>
          </a:xfrm>
          <a:prstGeom prst="rect">
            <a:avLst/>
          </a:prstGeom>
          <a:solidFill>
            <a:srgbClr val="FFFFFF">
              <a:alpha val="45098"/>
            </a:srgbClr>
          </a:solidFill>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defPPr>
              <a:defRPr lang="zh-CN"/>
            </a:defPPr>
            <a:lvl1pPr algn="ctr">
              <a:defRPr sz="1649" b="1">
                <a:solidFill>
                  <a:srgbClr val="DB4F3F"/>
                </a:solidFill>
                <a:latin typeface="微软雅黑" pitchFamily="34" charset="-122"/>
                <a:ea typeface="微软雅黑" pitchFamily="34" charset="-122"/>
              </a:defRPr>
            </a:lvl1pPr>
          </a:lstStyle>
          <a:p>
            <a:r>
              <a:rPr lang="zh-CN" altLang="en-US" dirty="0"/>
              <a:t>建立培育机制</a:t>
            </a:r>
            <a:endParaRPr lang="en-US" altLang="zh-CN" dirty="0"/>
          </a:p>
        </p:txBody>
      </p:sp>
      <p:sp>
        <p:nvSpPr>
          <p:cNvPr id="48" name="Text Box 8"/>
          <p:cNvSpPr txBox="1">
            <a:spLocks noChangeArrowheads="1"/>
          </p:cNvSpPr>
          <p:nvPr/>
        </p:nvSpPr>
        <p:spPr bwMode="black">
          <a:xfrm>
            <a:off x="4604428" y="2039938"/>
            <a:ext cx="1146175" cy="599856"/>
          </a:xfrm>
          <a:prstGeom prst="rect">
            <a:avLst/>
          </a:prstGeom>
          <a:solidFill>
            <a:srgbClr val="FFFFFF">
              <a:alpha val="45098"/>
            </a:srgbClr>
          </a:solidFill>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defPPr>
              <a:defRPr lang="zh-CN"/>
            </a:defPPr>
            <a:lvl1pPr algn="ctr">
              <a:defRPr sz="1649" b="1">
                <a:solidFill>
                  <a:srgbClr val="DB4F3F"/>
                </a:solidFill>
                <a:latin typeface="微软雅黑" pitchFamily="34" charset="-122"/>
                <a:ea typeface="微软雅黑" pitchFamily="34" charset="-122"/>
              </a:defRPr>
            </a:lvl1pPr>
          </a:lstStyle>
          <a:p>
            <a:r>
              <a:rPr lang="zh-CN" altLang="en-US" dirty="0"/>
              <a:t>建立保障机制</a:t>
            </a:r>
            <a:endParaRPr lang="en-US" altLang="zh-CN" dirty="0"/>
          </a:p>
        </p:txBody>
      </p:sp>
      <p:sp>
        <p:nvSpPr>
          <p:cNvPr id="49" name="Text Box 9"/>
          <p:cNvSpPr txBox="1">
            <a:spLocks noChangeArrowheads="1"/>
          </p:cNvSpPr>
          <p:nvPr/>
        </p:nvSpPr>
        <p:spPr bwMode="black">
          <a:xfrm>
            <a:off x="3148690" y="3459163"/>
            <a:ext cx="1146175" cy="599856"/>
          </a:xfrm>
          <a:prstGeom prst="rect">
            <a:avLst/>
          </a:prstGeom>
          <a:solidFill>
            <a:srgbClr val="FFFFFF">
              <a:alpha val="45098"/>
            </a:srgbClr>
          </a:solidFill>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defPPr>
              <a:defRPr lang="zh-CN"/>
            </a:defPPr>
            <a:lvl1pPr algn="ctr">
              <a:defRPr sz="1649" b="1">
                <a:solidFill>
                  <a:srgbClr val="DB4F3F"/>
                </a:solidFill>
                <a:latin typeface="微软雅黑" pitchFamily="34" charset="-122"/>
                <a:ea typeface="微软雅黑" pitchFamily="34" charset="-122"/>
              </a:defRPr>
            </a:lvl1pPr>
          </a:lstStyle>
          <a:p>
            <a:r>
              <a:rPr lang="zh-CN" altLang="en-US" dirty="0"/>
              <a:t>建立奖惩机制</a:t>
            </a:r>
            <a:endParaRPr lang="en-US" altLang="zh-CN" dirty="0"/>
          </a:p>
        </p:txBody>
      </p:sp>
      <p:sp>
        <p:nvSpPr>
          <p:cNvPr id="50" name="Text Box 10"/>
          <p:cNvSpPr txBox="1">
            <a:spLocks noChangeArrowheads="1"/>
          </p:cNvSpPr>
          <p:nvPr/>
        </p:nvSpPr>
        <p:spPr bwMode="black">
          <a:xfrm>
            <a:off x="4604428" y="3459163"/>
            <a:ext cx="1146175" cy="599856"/>
          </a:xfrm>
          <a:prstGeom prst="rect">
            <a:avLst/>
          </a:prstGeom>
          <a:solidFill>
            <a:srgbClr val="FFFFFF">
              <a:alpha val="45098"/>
            </a:srgbClr>
          </a:solidFill>
          <a:extLs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defPPr>
              <a:defRPr lang="zh-CN"/>
            </a:defPPr>
            <a:lvl1pPr algn="ctr">
              <a:defRPr sz="1649" b="1">
                <a:solidFill>
                  <a:srgbClr val="DB4F3F"/>
                </a:solidFill>
                <a:latin typeface="微软雅黑" pitchFamily="34" charset="-122"/>
                <a:ea typeface="微软雅黑" pitchFamily="34" charset="-122"/>
              </a:defRPr>
            </a:lvl1pPr>
          </a:lstStyle>
          <a:p>
            <a:r>
              <a:rPr lang="zh-CN" altLang="en-US" dirty="0"/>
              <a:t>建立问责机制</a:t>
            </a:r>
            <a:endParaRPr lang="en-US" altLang="zh-CN" dirty="0"/>
          </a:p>
        </p:txBody>
      </p:sp>
      <p:sp>
        <p:nvSpPr>
          <p:cNvPr id="51" name="Text Box 11"/>
          <p:cNvSpPr txBox="1">
            <a:spLocks noChangeArrowheads="1"/>
          </p:cNvSpPr>
          <p:nvPr/>
        </p:nvSpPr>
        <p:spPr bwMode="gray">
          <a:xfrm>
            <a:off x="3784820" y="1010330"/>
            <a:ext cx="13938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spcBef>
                <a:spcPct val="50000"/>
              </a:spcBef>
            </a:pPr>
            <a:r>
              <a:rPr lang="en-US" altLang="zh-CN" sz="2000" b="1" dirty="0" smtClean="0">
                <a:solidFill>
                  <a:srgbClr val="000000"/>
                </a:solidFill>
                <a:cs typeface="Arial" charset="0"/>
              </a:rPr>
              <a:t>1</a:t>
            </a:r>
            <a:endParaRPr lang="en-US" altLang="zh-CN" sz="2000" b="1" dirty="0">
              <a:solidFill>
                <a:srgbClr val="000000"/>
              </a:solidFill>
              <a:cs typeface="Arial" charset="0"/>
            </a:endParaRPr>
          </a:p>
        </p:txBody>
      </p:sp>
      <p:sp>
        <p:nvSpPr>
          <p:cNvPr id="52" name="Text Box 12"/>
          <p:cNvSpPr txBox="1">
            <a:spLocks noChangeArrowheads="1"/>
          </p:cNvSpPr>
          <p:nvPr/>
        </p:nvSpPr>
        <p:spPr bwMode="gray">
          <a:xfrm>
            <a:off x="3731303" y="4735513"/>
            <a:ext cx="13938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spcBef>
                <a:spcPct val="50000"/>
              </a:spcBef>
            </a:pPr>
            <a:r>
              <a:rPr lang="en-US" altLang="zh-CN" sz="2000" b="1" dirty="0" smtClean="0">
                <a:solidFill>
                  <a:srgbClr val="000000"/>
                </a:solidFill>
                <a:cs typeface="Arial" charset="0"/>
              </a:rPr>
              <a:t>3</a:t>
            </a:r>
            <a:endParaRPr lang="en-US" altLang="zh-CN" sz="2000" b="1" dirty="0">
              <a:solidFill>
                <a:srgbClr val="000000"/>
              </a:solidFill>
              <a:cs typeface="Arial" charset="0"/>
            </a:endParaRPr>
          </a:p>
        </p:txBody>
      </p:sp>
      <p:sp>
        <p:nvSpPr>
          <p:cNvPr id="53" name="Text Box 13"/>
          <p:cNvSpPr txBox="1">
            <a:spLocks noChangeArrowheads="1"/>
          </p:cNvSpPr>
          <p:nvPr/>
        </p:nvSpPr>
        <p:spPr bwMode="gray">
          <a:xfrm>
            <a:off x="6090784" y="2863398"/>
            <a:ext cx="993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spcBef>
                <a:spcPct val="50000"/>
              </a:spcBef>
            </a:pPr>
            <a:r>
              <a:rPr lang="en-US" altLang="zh-CN" sz="2000" b="1" dirty="0" smtClean="0">
                <a:solidFill>
                  <a:srgbClr val="000000"/>
                </a:solidFill>
                <a:cs typeface="Arial" charset="0"/>
              </a:rPr>
              <a:t>4</a:t>
            </a:r>
            <a:endParaRPr lang="en-US" altLang="zh-CN" sz="2000" b="1" dirty="0">
              <a:solidFill>
                <a:srgbClr val="000000"/>
              </a:solidFill>
              <a:cs typeface="Arial" charset="0"/>
            </a:endParaRPr>
          </a:p>
        </p:txBody>
      </p:sp>
      <p:sp>
        <p:nvSpPr>
          <p:cNvPr id="54" name="Text Box 14"/>
          <p:cNvSpPr txBox="1">
            <a:spLocks noChangeArrowheads="1"/>
          </p:cNvSpPr>
          <p:nvPr/>
        </p:nvSpPr>
        <p:spPr bwMode="gray">
          <a:xfrm>
            <a:off x="1720614" y="2999468"/>
            <a:ext cx="1117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zh-CN"/>
            </a:defPPr>
            <a:lvl1pPr algn="ctr">
              <a:spcBef>
                <a:spcPct val="50000"/>
              </a:spcBef>
              <a:defRPr sz="2000" b="1">
                <a:solidFill>
                  <a:srgbClr val="000000"/>
                </a:solidFill>
                <a:latin typeface="Arial" charset="0"/>
                <a:ea typeface="宋体" charset="0"/>
                <a:cs typeface="Arial" charset="0"/>
              </a:defRPr>
            </a:lvl1pPr>
            <a:lvl2pPr marL="742950" indent="-285750" eaLnBrk="0" hangingPunct="0">
              <a:defRPr>
                <a:latin typeface="Arial" charset="0"/>
                <a:ea typeface="宋体" charset="0"/>
              </a:defRPr>
            </a:lvl2pPr>
            <a:lvl3pPr marL="1143000" indent="-228600" eaLnBrk="0" hangingPunct="0">
              <a:defRPr>
                <a:latin typeface="Arial" charset="0"/>
                <a:ea typeface="宋体" charset="0"/>
              </a:defRPr>
            </a:lvl3pPr>
            <a:lvl4pPr marL="1600200" indent="-228600" eaLnBrk="0" hangingPunct="0">
              <a:defRPr>
                <a:latin typeface="Arial" charset="0"/>
                <a:ea typeface="宋体" charset="0"/>
              </a:defRPr>
            </a:lvl4pPr>
            <a:lvl5pPr marL="2057400" indent="-228600" eaLnBrk="0" hangingPunct="0">
              <a:defRPr>
                <a:latin typeface="Arial" charset="0"/>
                <a:ea typeface="宋体" charset="0"/>
              </a:defRPr>
            </a:lvl5pPr>
            <a:lvl6pPr marL="2514600" indent="-228600" eaLnBrk="0" fontAlgn="base" hangingPunct="0">
              <a:spcBef>
                <a:spcPct val="0"/>
              </a:spcBef>
              <a:spcAft>
                <a:spcPct val="0"/>
              </a:spcAft>
              <a:defRPr>
                <a:latin typeface="Arial" charset="0"/>
                <a:ea typeface="宋体" charset="0"/>
              </a:defRPr>
            </a:lvl6pPr>
            <a:lvl7pPr marL="2971800" indent="-228600" eaLnBrk="0" fontAlgn="base" hangingPunct="0">
              <a:spcBef>
                <a:spcPct val="0"/>
              </a:spcBef>
              <a:spcAft>
                <a:spcPct val="0"/>
              </a:spcAft>
              <a:defRPr>
                <a:latin typeface="Arial" charset="0"/>
                <a:ea typeface="宋体" charset="0"/>
              </a:defRPr>
            </a:lvl7pPr>
            <a:lvl8pPr marL="3429000" indent="-228600" eaLnBrk="0" fontAlgn="base" hangingPunct="0">
              <a:spcBef>
                <a:spcPct val="0"/>
              </a:spcBef>
              <a:spcAft>
                <a:spcPct val="0"/>
              </a:spcAft>
              <a:defRPr>
                <a:latin typeface="Arial" charset="0"/>
                <a:ea typeface="宋体" charset="0"/>
              </a:defRPr>
            </a:lvl8pPr>
            <a:lvl9pPr marL="3886200" indent="-228600" eaLnBrk="0" fontAlgn="base" hangingPunct="0">
              <a:spcBef>
                <a:spcPct val="0"/>
              </a:spcBef>
              <a:spcAft>
                <a:spcPct val="0"/>
              </a:spcAft>
              <a:defRPr>
                <a:latin typeface="Arial" charset="0"/>
                <a:ea typeface="宋体" charset="0"/>
              </a:defRPr>
            </a:lvl9pPr>
          </a:lstStyle>
          <a:p>
            <a:r>
              <a:rPr lang="en-US" altLang="zh-CN" dirty="0"/>
              <a:t>2</a:t>
            </a:r>
          </a:p>
        </p:txBody>
      </p:sp>
      <p:sp>
        <p:nvSpPr>
          <p:cNvPr id="59" name="TextBox 14"/>
          <p:cNvSpPr txBox="1"/>
          <p:nvPr/>
        </p:nvSpPr>
        <p:spPr>
          <a:xfrm>
            <a:off x="22680" y="3827195"/>
            <a:ext cx="3016343" cy="1740394"/>
          </a:xfrm>
          <a:prstGeom prst="roundRect">
            <a:avLst>
              <a:gd name="adj" fmla="val 3026"/>
            </a:avLst>
          </a:prstGeom>
          <a:solidFill>
            <a:schemeClr val="accent6">
              <a:lumMod val="20000"/>
              <a:lumOff val="80000"/>
            </a:schemeClr>
          </a:solidFill>
          <a:ln w="38100">
            <a:solidFill>
              <a:schemeClr val="bg1">
                <a:lumMod val="95000"/>
              </a:schemeClr>
            </a:solidFill>
          </a:ln>
        </p:spPr>
        <p:txBody>
          <a:bodyPr wrap="square" rtlCol="0">
            <a:noAutofit/>
          </a:bodyPr>
          <a:lstStyle/>
          <a:p>
            <a:pPr marL="214248" indent="-214248">
              <a:lnSpc>
                <a:spcPct val="150000"/>
              </a:lnSpc>
              <a:buFont typeface="Arial"/>
              <a:buChar char="•"/>
            </a:pPr>
            <a:r>
              <a:rPr lang="zh-CN" altLang="en-US" sz="1400" dirty="0">
                <a:latin typeface="微软雅黑" pitchFamily="34" charset="-122"/>
                <a:ea typeface="微软雅黑" pitchFamily="34" charset="-122"/>
              </a:rPr>
              <a:t>组织绩效考核性诊断制度</a:t>
            </a:r>
            <a:endParaRPr lang="en-US" altLang="zh-CN" sz="1400" dirty="0">
              <a:latin typeface="微软雅黑" pitchFamily="34" charset="-122"/>
              <a:ea typeface="微软雅黑" pitchFamily="34" charset="-122"/>
            </a:endParaRPr>
          </a:p>
          <a:p>
            <a:pPr marL="214248" indent="-214248">
              <a:lnSpc>
                <a:spcPct val="150000"/>
              </a:lnSpc>
              <a:buFont typeface="Arial"/>
              <a:buChar char="•"/>
            </a:pPr>
            <a:r>
              <a:rPr lang="zh-CN" altLang="en-US" sz="1400" dirty="0">
                <a:latin typeface="微软雅黑" pitchFamily="34" charset="-122"/>
                <a:ea typeface="微软雅黑" pitchFamily="34" charset="-122"/>
              </a:rPr>
              <a:t>对实施的各项工作进行年度考核</a:t>
            </a:r>
            <a:endParaRPr lang="en-US" altLang="zh-CN" sz="1400" dirty="0">
              <a:latin typeface="微软雅黑" pitchFamily="34" charset="-122"/>
              <a:ea typeface="微软雅黑" pitchFamily="34" charset="-122"/>
            </a:endParaRPr>
          </a:p>
          <a:p>
            <a:pPr marL="214248" indent="-214248">
              <a:lnSpc>
                <a:spcPct val="150000"/>
              </a:lnSpc>
              <a:buFont typeface="Arial"/>
              <a:buChar char="•"/>
            </a:pPr>
            <a:r>
              <a:rPr lang="zh-CN" altLang="en-US" sz="1400" b="1" dirty="0">
                <a:latin typeface="微软雅黑" pitchFamily="34" charset="-122"/>
                <a:ea typeface="微软雅黑" pitchFamily="34" charset="-122"/>
              </a:rPr>
              <a:t>将考核结果与激励挂钩</a:t>
            </a:r>
            <a:endParaRPr lang="en-US" altLang="zh-CN" sz="1400" b="1" dirty="0">
              <a:latin typeface="微软雅黑" pitchFamily="34" charset="-122"/>
              <a:ea typeface="微软雅黑" pitchFamily="34" charset="-122"/>
            </a:endParaRPr>
          </a:p>
          <a:p>
            <a:pPr marL="214248" indent="-214248">
              <a:lnSpc>
                <a:spcPct val="150000"/>
              </a:lnSpc>
              <a:buFont typeface="Arial"/>
              <a:buChar char="•"/>
            </a:pPr>
            <a:r>
              <a:rPr lang="zh-CN" altLang="en-US" sz="1400" dirty="0">
                <a:latin typeface="微软雅黑" pitchFamily="34" charset="-122"/>
                <a:ea typeface="微软雅黑" pitchFamily="34" charset="-122"/>
              </a:rPr>
              <a:t>实现各项工作不断超越原定目标</a:t>
            </a:r>
            <a:endParaRPr lang="en-US" altLang="zh-CN" sz="1400" dirty="0">
              <a:latin typeface="微软雅黑" pitchFamily="34" charset="-122"/>
              <a:ea typeface="微软雅黑" pitchFamily="34" charset="-122"/>
            </a:endParaRPr>
          </a:p>
          <a:p>
            <a:pPr marL="214248" indent="-214248">
              <a:lnSpc>
                <a:spcPct val="150000"/>
              </a:lnSpc>
              <a:buFont typeface="Arial"/>
              <a:buChar char="•"/>
            </a:pPr>
            <a:r>
              <a:rPr lang="zh-CN" altLang="en-US" sz="1400" dirty="0">
                <a:latin typeface="微软雅黑" pitchFamily="34" charset="-122"/>
                <a:ea typeface="微软雅黑" pitchFamily="34" charset="-122"/>
              </a:rPr>
              <a:t>质量保证体系运行形成动力机制</a:t>
            </a:r>
            <a:endParaRPr lang="en-US" altLang="zh-CN" sz="1400" dirty="0">
              <a:latin typeface="微软雅黑" pitchFamily="34" charset="-122"/>
              <a:ea typeface="微软雅黑" pitchFamily="34" charset="-122"/>
            </a:endParaRPr>
          </a:p>
        </p:txBody>
      </p:sp>
      <p:sp>
        <p:nvSpPr>
          <p:cNvPr id="60" name="TextBox 38"/>
          <p:cNvSpPr txBox="1"/>
          <p:nvPr/>
        </p:nvSpPr>
        <p:spPr>
          <a:xfrm>
            <a:off x="5906181" y="3813360"/>
            <a:ext cx="3226479" cy="1720211"/>
          </a:xfrm>
          <a:prstGeom prst="roundRect">
            <a:avLst>
              <a:gd name="adj" fmla="val 3026"/>
            </a:avLst>
          </a:prstGeom>
          <a:solidFill>
            <a:schemeClr val="tx2">
              <a:lumMod val="60000"/>
              <a:lumOff val="40000"/>
              <a:alpha val="29000"/>
            </a:schemeClr>
          </a:solidFill>
          <a:ln w="38100">
            <a:solidFill>
              <a:schemeClr val="bg1">
                <a:lumMod val="95000"/>
              </a:schemeClr>
            </a:solidFill>
          </a:ln>
        </p:spPr>
        <p:txBody>
          <a:bodyPr wrap="square" rtlCol="0">
            <a:noAutofit/>
          </a:bodyPr>
          <a:lstStyle>
            <a:defPPr>
              <a:defRPr lang="zh-CN"/>
            </a:defPPr>
            <a:lvl1pPr marL="285750" indent="-285750">
              <a:lnSpc>
                <a:spcPct val="150000"/>
              </a:lnSpc>
              <a:buFont typeface="Arial"/>
              <a:buChar char="•"/>
              <a:defRPr sz="1600" b="1">
                <a:latin typeface="微软雅黑" pitchFamily="34" charset="-122"/>
                <a:ea typeface="微软雅黑" pitchFamily="34" charset="-122"/>
              </a:defRPr>
            </a:lvl1pPr>
          </a:lstStyle>
          <a:p>
            <a:r>
              <a:rPr lang="zh-CN" altLang="en-US" sz="1400" b="0" dirty="0"/>
              <a:t>明确各组织层级的职能与职责</a:t>
            </a:r>
            <a:endParaRPr lang="en-US" altLang="zh-CN" sz="1400" b="0" dirty="0"/>
          </a:p>
          <a:p>
            <a:r>
              <a:rPr lang="zh-CN" altLang="en-US" sz="1400" b="0" dirty="0"/>
              <a:t>制定具体工作标准</a:t>
            </a:r>
            <a:r>
              <a:rPr lang="zh-CN" altLang="zh-CN" sz="1400" b="0" dirty="0"/>
              <a:t>，</a:t>
            </a:r>
            <a:r>
              <a:rPr lang="zh-CN" altLang="en-US" sz="1400" b="0" dirty="0"/>
              <a:t>实施履职测评</a:t>
            </a:r>
            <a:endParaRPr lang="en-US" altLang="zh-CN" sz="1400" b="0" dirty="0"/>
          </a:p>
          <a:p>
            <a:r>
              <a:rPr lang="zh-CN" altLang="en-US" sz="1400" b="0" dirty="0"/>
              <a:t>测评结果与部门绩效挂钩</a:t>
            </a:r>
            <a:endParaRPr lang="en-US" altLang="zh-CN" sz="1400" b="0" dirty="0"/>
          </a:p>
          <a:p>
            <a:r>
              <a:rPr lang="zh-CN" altLang="en-US" sz="1400" b="0" dirty="0"/>
              <a:t>对未完成任务和出现差错进行问责</a:t>
            </a:r>
            <a:endParaRPr lang="en-US" altLang="zh-CN" sz="1400" b="0" dirty="0"/>
          </a:p>
          <a:p>
            <a:r>
              <a:rPr lang="zh-CN" altLang="en-US" sz="1400" b="0" dirty="0"/>
              <a:t>确保各项任务的完成。</a:t>
            </a:r>
            <a:endParaRPr lang="en-US" altLang="zh-CN" sz="1400" b="0" dirty="0"/>
          </a:p>
        </p:txBody>
      </p:sp>
      <p:sp>
        <p:nvSpPr>
          <p:cNvPr id="61" name="TextBox 40"/>
          <p:cNvSpPr txBox="1"/>
          <p:nvPr/>
        </p:nvSpPr>
        <p:spPr>
          <a:xfrm>
            <a:off x="5951316" y="884819"/>
            <a:ext cx="3170006" cy="1761326"/>
          </a:xfrm>
          <a:prstGeom prst="roundRect">
            <a:avLst>
              <a:gd name="adj" fmla="val 3026"/>
            </a:avLst>
          </a:prstGeom>
          <a:solidFill>
            <a:srgbClr val="FFE922">
              <a:alpha val="29000"/>
            </a:srgbClr>
          </a:solidFill>
          <a:ln w="38100">
            <a:solidFill>
              <a:schemeClr val="bg1">
                <a:lumMod val="95000"/>
              </a:schemeClr>
            </a:solidFill>
          </a:ln>
        </p:spPr>
        <p:txBody>
          <a:bodyPr wrap="square" rtlCol="0">
            <a:noAutofit/>
          </a:bodyPr>
          <a:lstStyle>
            <a:defPPr>
              <a:defRPr lang="zh-CN"/>
            </a:defPPr>
            <a:lvl1pPr marL="285750" indent="-285750">
              <a:lnSpc>
                <a:spcPct val="150000"/>
              </a:lnSpc>
              <a:buFont typeface="Arial"/>
              <a:buChar char="•"/>
              <a:defRPr sz="1600" b="1">
                <a:latin typeface="微软雅黑" pitchFamily="34" charset="-122"/>
                <a:ea typeface="微软雅黑" pitchFamily="34" charset="-122"/>
              </a:defRPr>
            </a:lvl1pPr>
          </a:lstStyle>
          <a:p>
            <a:r>
              <a:rPr lang="zh-CN" altLang="en-US" sz="1400" b="0" dirty="0"/>
              <a:t>科学分析所需资源条件</a:t>
            </a:r>
            <a:endParaRPr lang="en-US" altLang="zh-CN" sz="1400" b="0" dirty="0"/>
          </a:p>
          <a:p>
            <a:r>
              <a:rPr lang="zh-CN" altLang="en-US" sz="1400" b="0" dirty="0"/>
              <a:t>提供必要的人、财、物支持</a:t>
            </a:r>
            <a:endParaRPr lang="en-US" altLang="zh-CN" sz="1400" b="0" dirty="0"/>
          </a:p>
          <a:p>
            <a:r>
              <a:rPr lang="zh-CN" altLang="en-US" sz="1400" b="0" dirty="0"/>
              <a:t>按照学院规划预算经费</a:t>
            </a:r>
            <a:endParaRPr lang="en-US" altLang="zh-CN" sz="1400" b="0" dirty="0"/>
          </a:p>
          <a:p>
            <a:r>
              <a:rPr lang="zh-CN" altLang="en-US" sz="1400" b="0" dirty="0"/>
              <a:t>依据经费预算、使用制度</a:t>
            </a:r>
            <a:endParaRPr lang="en-US" altLang="zh-CN" sz="1400" b="0" dirty="0"/>
          </a:p>
          <a:p>
            <a:r>
              <a:rPr lang="zh-CN" altLang="en-US" sz="1400" b="0" dirty="0"/>
              <a:t>保证经费足额投入、合理使用</a:t>
            </a:r>
            <a:endParaRPr lang="en-US" altLang="zh-CN" sz="1400" b="0" dirty="0"/>
          </a:p>
        </p:txBody>
      </p:sp>
      <p:sp>
        <p:nvSpPr>
          <p:cNvPr id="62" name="TextBox 14"/>
          <p:cNvSpPr txBox="1"/>
          <p:nvPr/>
        </p:nvSpPr>
        <p:spPr>
          <a:xfrm>
            <a:off x="45360" y="1020041"/>
            <a:ext cx="2920642" cy="1735406"/>
          </a:xfrm>
          <a:prstGeom prst="roundRect">
            <a:avLst>
              <a:gd name="adj" fmla="val 3026"/>
            </a:avLst>
          </a:prstGeom>
          <a:solidFill>
            <a:schemeClr val="accent3">
              <a:lumMod val="60000"/>
              <a:lumOff val="40000"/>
              <a:alpha val="27000"/>
            </a:schemeClr>
          </a:solidFill>
          <a:ln w="38100">
            <a:solidFill>
              <a:schemeClr val="bg1">
                <a:lumMod val="95000"/>
              </a:schemeClr>
            </a:solidFill>
          </a:ln>
        </p:spPr>
        <p:txBody>
          <a:bodyPr wrap="square" rtlCol="0">
            <a:noAutofit/>
          </a:bodyPr>
          <a:lstStyle>
            <a:defPPr>
              <a:defRPr lang="zh-CN"/>
            </a:defPPr>
            <a:lvl1pPr marL="214248" indent="-214248">
              <a:lnSpc>
                <a:spcPct val="150000"/>
              </a:lnSpc>
              <a:buFont typeface="Arial"/>
              <a:buChar char="•"/>
              <a:defRPr sz="1400">
                <a:latin typeface="微软雅黑" pitchFamily="34" charset="-122"/>
                <a:ea typeface="微软雅黑" pitchFamily="34" charset="-122"/>
              </a:defRPr>
            </a:lvl1pPr>
          </a:lstStyle>
          <a:p>
            <a:r>
              <a:rPr lang="zh-CN" altLang="zh-CN" dirty="0"/>
              <a:t>确立“以人为本”的理念</a:t>
            </a:r>
          </a:p>
          <a:p>
            <a:r>
              <a:rPr lang="zh-CN" altLang="zh-CN" dirty="0"/>
              <a:t>树立“服务·责任”价值观</a:t>
            </a:r>
          </a:p>
          <a:p>
            <a:r>
              <a:rPr lang="zh-CN" altLang="zh-CN" dirty="0" smtClean="0"/>
              <a:t>以制度规范师生员工</a:t>
            </a:r>
            <a:r>
              <a:rPr lang="zh-CN" altLang="en-US" dirty="0" smtClean="0"/>
              <a:t>的</a:t>
            </a:r>
            <a:r>
              <a:rPr lang="zh-CN" altLang="zh-CN" dirty="0" smtClean="0"/>
              <a:t>行为</a:t>
            </a:r>
            <a:endParaRPr lang="zh-CN" altLang="zh-CN" dirty="0"/>
          </a:p>
          <a:p>
            <a:r>
              <a:rPr lang="zh-CN" altLang="zh-CN" dirty="0" smtClean="0"/>
              <a:t>以环</a:t>
            </a:r>
            <a:r>
              <a:rPr lang="zh-CN" altLang="en-US" dirty="0" smtClean="0"/>
              <a:t>境建设</a:t>
            </a:r>
            <a:r>
              <a:rPr lang="zh-CN" altLang="zh-CN" dirty="0" smtClean="0"/>
              <a:t>为文化物质载体</a:t>
            </a:r>
            <a:endParaRPr lang="zh-CN" altLang="zh-CN" dirty="0"/>
          </a:p>
          <a:p>
            <a:r>
              <a:rPr lang="zh-CN" altLang="zh-CN" dirty="0" smtClean="0"/>
              <a:t>培育自律为</a:t>
            </a:r>
            <a:r>
              <a:rPr lang="zh-CN" altLang="zh-CN" dirty="0"/>
              <a:t>特征的质量文化</a:t>
            </a:r>
          </a:p>
        </p:txBody>
      </p:sp>
    </p:spTree>
    <p:extLst>
      <p:ext uri="{BB962C8B-B14F-4D97-AF65-F5344CB8AC3E}">
        <p14:creationId xmlns:p14="http://schemas.microsoft.com/office/powerpoint/2010/main" xmlns="" val="32400203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hlinkClick r:id="rId2" action="ppaction://hlinkfile"/>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74023" y="2158663"/>
            <a:ext cx="1737073" cy="1447561"/>
          </a:xfrm>
          <a:prstGeom prst="rect">
            <a:avLst/>
          </a:prstGeom>
        </p:spPr>
      </p:pic>
      <p:sp>
        <p:nvSpPr>
          <p:cNvPr id="2" name="标题 1"/>
          <p:cNvSpPr>
            <a:spLocks noGrp="1"/>
          </p:cNvSpPr>
          <p:nvPr>
            <p:ph type="title"/>
          </p:nvPr>
        </p:nvSpPr>
        <p:spPr/>
        <p:txBody>
          <a:bodyPr/>
          <a:lstStyle/>
          <a:p>
            <a:r>
              <a:rPr lang="zh-CN" altLang="en-US" dirty="0" smtClean="0"/>
              <a:t>七、建设与实施进程表</a:t>
            </a:r>
            <a:endParaRPr lang="zh-CN" altLang="en-US" dirty="0"/>
          </a:p>
        </p:txBody>
      </p:sp>
      <p:pic>
        <p:nvPicPr>
          <p:cNvPr id="5" name="图片 4" descr="建设与实施进度表.docx - Word"/>
          <p:cNvPicPr>
            <a:picLocks noChangeAspect="1"/>
          </p:cNvPicPr>
          <p:nvPr/>
        </p:nvPicPr>
        <p:blipFill rotWithShape="1">
          <a:blip r:embed="rId4" cstate="print">
            <a:extLst>
              <a:ext uri="{28A0092B-C50C-407E-A947-70E740481C1C}">
                <a14:useLocalDpi xmlns:a14="http://schemas.microsoft.com/office/drawing/2010/main" xmlns="" val="0"/>
              </a:ext>
            </a:extLst>
          </a:blip>
          <a:srcRect l="2172" t="21483" r="35238" b="3935"/>
          <a:stretch/>
        </p:blipFill>
        <p:spPr>
          <a:xfrm>
            <a:off x="0" y="1193641"/>
            <a:ext cx="7080982" cy="3785431"/>
          </a:xfrm>
          <a:prstGeom prst="rect">
            <a:avLst/>
          </a:prstGeom>
        </p:spPr>
      </p:pic>
    </p:spTree>
    <p:extLst>
      <p:ext uri="{BB962C8B-B14F-4D97-AF65-F5344CB8AC3E}">
        <p14:creationId xmlns:p14="http://schemas.microsoft.com/office/powerpoint/2010/main" xmlns="" val="28118303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 y="2537417"/>
            <a:ext cx="2394065" cy="403957"/>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3"/>
          <p:cNvSpPr txBox="1"/>
          <p:nvPr/>
        </p:nvSpPr>
        <p:spPr>
          <a:xfrm>
            <a:off x="2493819" y="2162829"/>
            <a:ext cx="1107996" cy="369332"/>
          </a:xfrm>
          <a:prstGeom prst="rect">
            <a:avLst/>
          </a:prstGeom>
          <a:noFill/>
        </p:spPr>
        <p:txBody>
          <a:bodyPr wrap="none" rtlCol="0">
            <a:spAutoFit/>
          </a:bodyPr>
          <a:lstStyle/>
          <a:p>
            <a:r>
              <a:rPr lang="zh-CN" altLang="en-US" dirty="0">
                <a:solidFill>
                  <a:srgbClr val="2A2E31"/>
                </a:solidFill>
                <a:latin typeface="微软雅黑" panose="020B0503020204020204" pitchFamily="34" charset="-122"/>
                <a:ea typeface="微软雅黑" panose="020B0503020204020204" pitchFamily="34" charset="-122"/>
              </a:rPr>
              <a:t>第三部分</a:t>
            </a:r>
          </a:p>
        </p:txBody>
      </p:sp>
      <p:sp>
        <p:nvSpPr>
          <p:cNvPr id="5" name="文本框 4"/>
          <p:cNvSpPr txBox="1"/>
          <p:nvPr/>
        </p:nvSpPr>
        <p:spPr>
          <a:xfrm>
            <a:off x="2493820" y="2537416"/>
            <a:ext cx="4359782" cy="553998"/>
          </a:xfrm>
          <a:prstGeom prst="rect">
            <a:avLst/>
          </a:prstGeom>
          <a:noFill/>
        </p:spPr>
        <p:txBody>
          <a:bodyPr wrap="square" rtlCol="0">
            <a:spAutoFit/>
          </a:bodyPr>
          <a:lstStyle/>
          <a:p>
            <a:r>
              <a:rPr lang="zh-CN" altLang="en-US" sz="3000" b="1" dirty="0">
                <a:solidFill>
                  <a:srgbClr val="2A2E31"/>
                </a:solidFill>
                <a:latin typeface="微软雅黑" panose="020B0503020204020204" pitchFamily="34" charset="-122"/>
                <a:ea typeface="微软雅黑" panose="020B0503020204020204" pitchFamily="34" charset="-122"/>
              </a:rPr>
              <a:t>思考与体会</a:t>
            </a:r>
          </a:p>
        </p:txBody>
      </p:sp>
      <p:sp>
        <p:nvSpPr>
          <p:cNvPr id="6" name="矩形 5"/>
          <p:cNvSpPr/>
          <p:nvPr/>
        </p:nvSpPr>
        <p:spPr>
          <a:xfrm>
            <a:off x="5637283" y="2984051"/>
            <a:ext cx="3510000" cy="113012"/>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p:cNvSpPr txBox="1"/>
          <p:nvPr/>
        </p:nvSpPr>
        <p:spPr>
          <a:xfrm>
            <a:off x="4824161" y="2925141"/>
            <a:ext cx="891975" cy="300082"/>
          </a:xfrm>
          <a:prstGeom prst="rect">
            <a:avLst/>
          </a:prstGeom>
          <a:noFill/>
        </p:spPr>
        <p:txBody>
          <a:bodyPr wrap="none" rtlCol="0">
            <a:spAutoFit/>
          </a:bodyPr>
          <a:lstStyle/>
          <a:p>
            <a:r>
              <a:rPr lang="en-US" altLang="zh-CN" sz="1350" dirty="0">
                <a:solidFill>
                  <a:srgbClr val="2A2E31"/>
                </a:solidFill>
              </a:rPr>
              <a:t>Part three</a:t>
            </a:r>
            <a:endParaRPr lang="zh-CN" altLang="en-US" sz="1350" dirty="0">
              <a:solidFill>
                <a:srgbClr val="2A2E31"/>
              </a:solidFill>
            </a:endParaRPr>
          </a:p>
        </p:txBody>
      </p:sp>
    </p:spTree>
    <p:extLst>
      <p:ext uri="{BB962C8B-B14F-4D97-AF65-F5344CB8AC3E}">
        <p14:creationId xmlns:p14="http://schemas.microsoft.com/office/powerpoint/2010/main" xmlns="" val="25746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思考</a:t>
            </a:r>
            <a:r>
              <a:rPr lang="en-US" altLang="zh-CN" dirty="0" smtClean="0"/>
              <a:t>—</a:t>
            </a:r>
            <a:r>
              <a:rPr lang="zh-CN" altLang="en-US" dirty="0" smtClean="0"/>
              <a:t>从学校启动诊改工作看</a:t>
            </a:r>
            <a:endParaRPr lang="zh-CN" altLang="en-US" dirty="0"/>
          </a:p>
        </p:txBody>
      </p:sp>
      <p:sp>
        <p:nvSpPr>
          <p:cNvPr id="8" name="标题 1"/>
          <p:cNvSpPr txBox="1">
            <a:spLocks/>
          </p:cNvSpPr>
          <p:nvPr/>
        </p:nvSpPr>
        <p:spPr>
          <a:xfrm>
            <a:off x="744990" y="987043"/>
            <a:ext cx="7686629" cy="4046113"/>
          </a:xfrm>
          <a:prstGeom prst="rect">
            <a:avLst/>
          </a:prstGeom>
          <a:noFill/>
        </p:spPr>
        <p:txBody>
          <a:bodyPr vert="horz" lIns="68533" tIns="34266" rIns="68533" bIns="34266" rtlCol="0" anchor="ctr">
            <a:noAutofit/>
          </a:bodyPr>
          <a:lstStyle>
            <a:defPPr>
              <a:defRPr lang="zh-CN"/>
            </a:defPPr>
            <a:lvl1pPr defTabSz="914126">
              <a:lnSpc>
                <a:spcPct val="130000"/>
              </a:lnSpc>
              <a:spcBef>
                <a:spcPct val="0"/>
              </a:spcBef>
              <a:spcAft>
                <a:spcPts val="2400"/>
              </a:spcAft>
              <a:defRPr sz="2399" b="1">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r>
              <a:rPr lang="en-US" altLang="zh-CN" sz="1900" dirty="0"/>
              <a:t>1.</a:t>
            </a:r>
            <a:r>
              <a:rPr lang="zh-CN" altLang="en-US" sz="1900" dirty="0"/>
              <a:t>克服“项目建设”情结、“迎接评估”思维。诊改一定要</a:t>
            </a:r>
            <a:r>
              <a:rPr lang="zh-CN" altLang="en-US" sz="1900" dirty="0">
                <a:solidFill>
                  <a:srgbClr val="C00000"/>
                </a:solidFill>
              </a:rPr>
              <a:t>与工作融为一体，常态化、全覆盖，</a:t>
            </a:r>
            <a:r>
              <a:rPr lang="zh-CN" altLang="en-US" sz="1900" dirty="0"/>
              <a:t>基层单位强调“</a:t>
            </a:r>
            <a:r>
              <a:rPr lang="zh-CN" altLang="en-US" sz="1900" dirty="0" smtClean="0"/>
              <a:t>一岗双职（责）”</a:t>
            </a:r>
            <a:r>
              <a:rPr lang="zh-CN" altLang="en-US" sz="1900" dirty="0"/>
              <a:t>，而不是另搞一套，是在原有基础上更加系统、客观，服务需求（实现目标）。</a:t>
            </a:r>
          </a:p>
          <a:p>
            <a:r>
              <a:rPr lang="en-US" altLang="zh-CN" sz="1900" dirty="0"/>
              <a:t>2.</a:t>
            </a:r>
            <a:r>
              <a:rPr lang="zh-CN" altLang="en-US" sz="1900" dirty="0"/>
              <a:t>院校层面的诊改实施方案可以暂不涉及复核环节的具体内容，内部质量保证体系的</a:t>
            </a:r>
            <a:r>
              <a:rPr lang="zh-CN" altLang="en-US" sz="1900" dirty="0">
                <a:solidFill>
                  <a:srgbClr val="C00000"/>
                </a:solidFill>
              </a:rPr>
              <a:t>建设与运行</a:t>
            </a:r>
            <a:r>
              <a:rPr lang="zh-CN" altLang="en-US" sz="1900" dirty="0"/>
              <a:t>为实施方案的主要内容。</a:t>
            </a:r>
            <a:endParaRPr lang="en-US" altLang="zh-CN" sz="1900" dirty="0"/>
          </a:p>
          <a:p>
            <a:r>
              <a:rPr lang="en-US" altLang="zh-CN" sz="1900" dirty="0"/>
              <a:t>3.</a:t>
            </a:r>
            <a:r>
              <a:rPr lang="zh-CN" altLang="en-US" sz="1900" dirty="0"/>
              <a:t>院校层面</a:t>
            </a:r>
            <a:r>
              <a:rPr lang="en-US" altLang="zh-CN" sz="1900" dirty="0"/>
              <a:t>《</a:t>
            </a:r>
            <a:r>
              <a:rPr lang="zh-CN" altLang="en-US" sz="1900" dirty="0"/>
              <a:t>诊断项目表</a:t>
            </a:r>
            <a:r>
              <a:rPr lang="en-US" altLang="zh-CN" sz="1900" dirty="0"/>
              <a:t>》</a:t>
            </a:r>
            <a:r>
              <a:rPr lang="zh-CN" altLang="en-US" sz="1900" dirty="0"/>
              <a:t>的内容，“参考提示”需要按照学校的实际调整、增加量化指标或值域，将来力争不要出现“佐证材料”，现有平台编号对应的数据可能满足不了诊断需要，</a:t>
            </a:r>
            <a:r>
              <a:rPr lang="zh-CN" altLang="en-US" sz="1900" dirty="0">
                <a:solidFill>
                  <a:srgbClr val="C00000"/>
                </a:solidFill>
              </a:rPr>
              <a:t>诊断依据应该学校设定</a:t>
            </a:r>
            <a:r>
              <a:rPr lang="zh-CN" altLang="en-US" sz="1900" dirty="0"/>
              <a:t>，以校本数据平台为主。</a:t>
            </a:r>
          </a:p>
        </p:txBody>
      </p:sp>
      <p:sp>
        <p:nvSpPr>
          <p:cNvPr id="11" name="TextBox 5"/>
          <p:cNvSpPr>
            <a:spLocks noChangeArrowheads="1"/>
          </p:cNvSpPr>
          <p:nvPr/>
        </p:nvSpPr>
        <p:spPr bwMode="auto">
          <a:xfrm>
            <a:off x="807140" y="662111"/>
            <a:ext cx="620662" cy="292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2" tIns="45701" rIns="91402" bIns="45701">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Think</a:t>
            </a:r>
            <a:endParaRPr lang="zh-CN" altLang="en-US"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xmlns="" val="773337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1"/>
                                        </p:tgtEl>
                                        <p:attrNameLst>
                                          <p:attrName>ppt_y</p:attrName>
                                        </p:attrNameLst>
                                      </p:cBhvr>
                                      <p:tavLst>
                                        <p:tav tm="0">
                                          <p:val>
                                            <p:strVal val="#ppt_y"/>
                                          </p:val>
                                        </p:tav>
                                        <p:tav tm="100000">
                                          <p:val>
                                            <p:strVal val="#ppt_y"/>
                                          </p:val>
                                        </p:tav>
                                      </p:tavLst>
                                    </p:anim>
                                    <p:anim calcmode="lin" valueType="num">
                                      <p:cBhvr>
                                        <p:cTn id="2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1"/>
                                        </p:tgtEl>
                                        <p:attrNameLst>
                                          <p:attrName>ppt_w</p:attrName>
                                        </p:attrNameLst>
                                      </p:cBhvr>
                                      <p:tavLst>
                                        <p:tav tm="0">
                                          <p:val>
                                            <p:strVal val="#ppt_w/10"/>
                                          </p:val>
                                        </p:tav>
                                        <p:tav tm="50000">
                                          <p:val>
                                            <p:strVal val="#ppt_w+.01"/>
                                          </p:val>
                                        </p:tav>
                                        <p:tav tm="100000">
                                          <p:val>
                                            <p:strVal val="#ppt_w"/>
                                          </p:val>
                                        </p:tav>
                                      </p:tavLst>
                                    </p:anim>
                                    <p:animEffect>
                                      <p:cBhvr>
                                        <p:cTn id="26"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ldLvl="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思考</a:t>
            </a:r>
            <a:r>
              <a:rPr lang="en-US" altLang="zh-CN" dirty="0" smtClean="0"/>
              <a:t>—</a:t>
            </a:r>
            <a:r>
              <a:rPr lang="zh-CN" altLang="en-US" dirty="0" smtClean="0"/>
              <a:t>从实施诊改工作看</a:t>
            </a:r>
            <a:endParaRPr lang="zh-CN" altLang="en-US" dirty="0"/>
          </a:p>
        </p:txBody>
      </p:sp>
      <p:sp>
        <p:nvSpPr>
          <p:cNvPr id="8" name="标题 1"/>
          <p:cNvSpPr txBox="1">
            <a:spLocks/>
          </p:cNvSpPr>
          <p:nvPr/>
        </p:nvSpPr>
        <p:spPr>
          <a:xfrm>
            <a:off x="1133102" y="1322070"/>
            <a:ext cx="7695440" cy="3995243"/>
          </a:xfrm>
          <a:prstGeom prst="rect">
            <a:avLst/>
          </a:prstGeom>
          <a:solidFill>
            <a:schemeClr val="bg1"/>
          </a:solidFill>
        </p:spPr>
        <p:txBody>
          <a:bodyPr vert="horz" lIns="68533" tIns="34266" rIns="68533" bIns="34266" rtlCol="0" anchor="ctr">
            <a:noAutofit/>
          </a:bodyPr>
          <a:lstStyle/>
          <a:p>
            <a:pPr>
              <a:lnSpc>
                <a:spcPct val="130000"/>
              </a:lnSpc>
              <a:spcBef>
                <a:spcPct val="0"/>
              </a:spcBef>
            </a:pPr>
            <a:r>
              <a:rPr lang="en-US" altLang="zh-CN" sz="2400" b="1" dirty="0">
                <a:solidFill>
                  <a:srgbClr val="FF0000"/>
                </a:solidFill>
                <a:latin typeface="微软雅黑" panose="020B0503020204020204" pitchFamily="34" charset="-122"/>
                <a:ea typeface="微软雅黑" panose="020B0503020204020204" pitchFamily="34" charset="-122"/>
                <a:cs typeface="+mj-cs"/>
              </a:rPr>
              <a:t>1</a:t>
            </a:r>
            <a:r>
              <a:rPr lang="en-US" altLang="zh-CN" sz="2400" b="1" dirty="0" smtClean="0">
                <a:solidFill>
                  <a:srgbClr val="FF0000"/>
                </a:solidFill>
                <a:latin typeface="微软雅黑" panose="020B0503020204020204" pitchFamily="34" charset="-122"/>
                <a:ea typeface="微软雅黑" panose="020B0503020204020204" pitchFamily="34" charset="-122"/>
                <a:cs typeface="+mj-cs"/>
              </a:rPr>
              <a:t>.</a:t>
            </a:r>
            <a:r>
              <a:rPr lang="zh-CN" altLang="en-US" sz="2400" b="1" dirty="0">
                <a:solidFill>
                  <a:srgbClr val="FF0000"/>
                </a:solidFill>
                <a:latin typeface="微软雅黑" panose="020B0503020204020204" pitchFamily="34" charset="-122"/>
                <a:ea typeface="微软雅黑" panose="020B0503020204020204" pitchFamily="34" charset="-122"/>
                <a:cs typeface="+mj-cs"/>
              </a:rPr>
              <a:t>转变</a:t>
            </a:r>
            <a:r>
              <a:rPr lang="zh-CN" altLang="en-US" sz="2400" b="1" dirty="0" smtClean="0">
                <a:solidFill>
                  <a:srgbClr val="FF0000"/>
                </a:solidFill>
                <a:latin typeface="微软雅黑" panose="020B0503020204020204" pitchFamily="34" charset="-122"/>
                <a:ea typeface="微软雅黑" panose="020B0503020204020204" pitchFamily="34" charset="-122"/>
                <a:cs typeface="+mj-cs"/>
              </a:rPr>
              <a:t>理念</a:t>
            </a:r>
            <a:endParaRPr lang="en-US" altLang="zh-CN" sz="2400" b="1" dirty="0">
              <a:solidFill>
                <a:srgbClr val="FF0000"/>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领导层－中层－教职员工层</a:t>
            </a:r>
            <a:endPar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由上至下实现转变</a:t>
            </a:r>
            <a:endPar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30000"/>
              </a:lnSpc>
              <a:spcBef>
                <a:spcPct val="0"/>
              </a:spcBef>
            </a:pPr>
            <a:r>
              <a:rPr lang="en-US" altLang="zh-CN" sz="2400" b="1" dirty="0">
                <a:solidFill>
                  <a:srgbClr val="FF0000"/>
                </a:solidFill>
                <a:latin typeface="微软雅黑" panose="020B0503020204020204" pitchFamily="34" charset="-122"/>
                <a:ea typeface="微软雅黑" panose="020B0503020204020204" pitchFamily="34" charset="-122"/>
                <a:cs typeface="+mj-cs"/>
              </a:rPr>
              <a:t>2.</a:t>
            </a:r>
            <a:r>
              <a:rPr lang="zh-CN" altLang="en-US" sz="2400" b="1" dirty="0" smtClean="0">
                <a:solidFill>
                  <a:srgbClr val="FF0000"/>
                </a:solidFill>
                <a:latin typeface="微软雅黑" panose="020B0503020204020204" pitchFamily="34" charset="-122"/>
                <a:ea typeface="微软雅黑" panose="020B0503020204020204" pitchFamily="34" charset="-122"/>
                <a:cs typeface="+mj-cs"/>
              </a:rPr>
              <a:t>求真务实</a:t>
            </a:r>
            <a:endParaRPr lang="en-US" altLang="zh-CN" sz="2400" b="1" dirty="0" smtClean="0">
              <a:solidFill>
                <a:srgbClr val="FF0000"/>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从目标任务落实做起</a:t>
            </a:r>
            <a:endPar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从各个层面的工作做起</a:t>
            </a:r>
            <a:endPar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养成符合新形态的行动习惯</a:t>
            </a:r>
            <a:endPar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30000"/>
              </a:lnSpc>
              <a:spcBef>
                <a:spcPct val="0"/>
              </a:spcBef>
            </a:pPr>
            <a:r>
              <a:rPr lang="en-US" altLang="zh-CN" sz="2400" b="1" dirty="0" smtClean="0">
                <a:solidFill>
                  <a:srgbClr val="FF0000"/>
                </a:solidFill>
                <a:latin typeface="微软雅黑" panose="020B0503020204020204" pitchFamily="34" charset="-122"/>
                <a:ea typeface="微软雅黑" panose="020B0503020204020204" pitchFamily="34" charset="-122"/>
                <a:cs typeface="+mj-cs"/>
              </a:rPr>
              <a:t>3</a:t>
            </a:r>
            <a:r>
              <a:rPr lang="zh-CN" altLang="zh-CN" sz="2400" b="1" dirty="0" smtClean="0">
                <a:solidFill>
                  <a:srgbClr val="FF0000"/>
                </a:solidFill>
                <a:latin typeface="微软雅黑" panose="020B0503020204020204" pitchFamily="34" charset="-122"/>
                <a:ea typeface="微软雅黑" panose="020B0503020204020204" pitchFamily="34" charset="-122"/>
                <a:cs typeface="+mj-cs"/>
              </a:rPr>
              <a:t>.</a:t>
            </a:r>
            <a:r>
              <a:rPr lang="zh-CN" altLang="en-US" sz="2400" b="1" dirty="0" smtClean="0">
                <a:solidFill>
                  <a:srgbClr val="FF0000"/>
                </a:solidFill>
                <a:latin typeface="微软雅黑" panose="020B0503020204020204" pitchFamily="34" charset="-122"/>
                <a:ea typeface="微软雅黑" panose="020B0503020204020204" pitchFamily="34" charset="-122"/>
                <a:cs typeface="+mj-cs"/>
              </a:rPr>
              <a:t>学会管理工具应用</a:t>
            </a:r>
            <a:endParaRPr lang="en-US" altLang="zh-CN" sz="2400" b="1" dirty="0" smtClean="0">
              <a:solidFill>
                <a:srgbClr val="FF0000"/>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S</a:t>
            </a:r>
            <a:r>
              <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WOT</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分析法、</a:t>
            </a:r>
            <a:r>
              <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SMART</a:t>
            </a: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原则</a:t>
            </a:r>
            <a:endPar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任务分解法（</a:t>
            </a:r>
            <a:r>
              <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WBS</a:t>
            </a:r>
            <a:r>
              <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6W2H</a:t>
            </a: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法</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PDCA</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循环规则</a:t>
            </a:r>
            <a:endPar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42900" indent="-342900">
              <a:lnSpc>
                <a:spcPct val="130000"/>
              </a:lnSpc>
              <a:spcBef>
                <a:spcPct val="0"/>
              </a:spcBef>
              <a:buFont typeface="Wingdings" charset="2"/>
              <a:buChar char="l"/>
            </a:pP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rPr>
              <a:t>时间</a:t>
            </a: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rPr>
              <a:t>管理－重要与紧</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rPr>
              <a:t>急</a:t>
            </a:r>
            <a:r>
              <a:rPr lang="zh-CN"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rPr>
              <a:t>二八原则</a:t>
            </a:r>
            <a:endParaRPr lang="en-US" altLang="zh-CN" sz="2400" b="1" dirty="0">
              <a:solidFill>
                <a:srgbClr val="FF0000"/>
              </a:solidFill>
              <a:latin typeface="微软雅黑" panose="020B0503020204020204" pitchFamily="34" charset="-122"/>
              <a:ea typeface="微软雅黑" panose="020B0503020204020204" pitchFamily="34" charset="-122"/>
              <a:cs typeface="+mj-cs"/>
            </a:endParaRPr>
          </a:p>
          <a:p>
            <a:pPr>
              <a:lnSpc>
                <a:spcPct val="130000"/>
              </a:lnSpc>
              <a:spcBef>
                <a:spcPct val="0"/>
              </a:spcBef>
            </a:pPr>
            <a:endPar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580408" y="1675921"/>
            <a:ext cx="3563592" cy="2978002"/>
          </a:xfrm>
          <a:prstGeom prst="rect">
            <a:avLst/>
          </a:prstGeom>
        </p:spPr>
      </p:pic>
      <p:sp>
        <p:nvSpPr>
          <p:cNvPr id="5" name="TextBox 5"/>
          <p:cNvSpPr>
            <a:spLocks noChangeArrowheads="1"/>
          </p:cNvSpPr>
          <p:nvPr/>
        </p:nvSpPr>
        <p:spPr bwMode="auto">
          <a:xfrm>
            <a:off x="807140" y="662111"/>
            <a:ext cx="620662" cy="292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2" tIns="45701" rIns="91402" bIns="45701">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Think</a:t>
            </a:r>
            <a:endParaRPr lang="zh-CN" altLang="en-US"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xmlns="" val="17116751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additive="base">
                                        <p:cTn id="42"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 calcmode="lin" valueType="num">
                                      <p:cBhvr additive="base">
                                        <p:cTn id="48"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 calcmode="lin" valueType="num">
                                      <p:cBhvr additive="base">
                                        <p:cTn id="54"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8">
                                            <p:txEl>
                                              <p:pRg st="8" end="8"/>
                                            </p:txEl>
                                          </p:spTgt>
                                        </p:tgtEl>
                                        <p:attrNameLst>
                                          <p:attrName>style.visibility</p:attrName>
                                        </p:attrNameLst>
                                      </p:cBhvr>
                                      <p:to>
                                        <p:strVal val="visible"/>
                                      </p:to>
                                    </p:set>
                                    <p:anim calcmode="lin" valueType="num">
                                      <p:cBhvr additive="base">
                                        <p:cTn id="60"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8">
                                            <p:txEl>
                                              <p:pRg st="9" end="9"/>
                                            </p:txEl>
                                          </p:spTgt>
                                        </p:tgtEl>
                                        <p:attrNameLst>
                                          <p:attrName>style.visibility</p:attrName>
                                        </p:attrNameLst>
                                      </p:cBhvr>
                                      <p:to>
                                        <p:strVal val="visible"/>
                                      </p:to>
                                    </p:set>
                                    <p:anim calcmode="lin" valueType="num">
                                      <p:cBhvr additive="base">
                                        <p:cTn id="66" dur="500" fill="hold"/>
                                        <p:tgtEl>
                                          <p:spTgt spid="8">
                                            <p:txEl>
                                              <p:pRg st="9" end="9"/>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8">
                                            <p:txEl>
                                              <p:pRg st="10" end="10"/>
                                            </p:txEl>
                                          </p:spTgt>
                                        </p:tgtEl>
                                        <p:attrNameLst>
                                          <p:attrName>style.visibility</p:attrName>
                                        </p:attrNameLst>
                                      </p:cBhvr>
                                      <p:to>
                                        <p:strVal val="visible"/>
                                      </p:to>
                                    </p:set>
                                    <p:anim calcmode="lin" valueType="num">
                                      <p:cBhvr additive="base">
                                        <p:cTn id="72" dur="500" fill="hold"/>
                                        <p:tgtEl>
                                          <p:spTgt spid="8">
                                            <p:txEl>
                                              <p:pRg st="10" end="10"/>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8">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体会</a:t>
            </a:r>
            <a:endParaRPr lang="zh-CN" altLang="en-US" dirty="0"/>
          </a:p>
        </p:txBody>
      </p:sp>
      <p:sp>
        <p:nvSpPr>
          <p:cNvPr id="8" name="标题 1"/>
          <p:cNvSpPr txBox="1">
            <a:spLocks/>
          </p:cNvSpPr>
          <p:nvPr/>
        </p:nvSpPr>
        <p:spPr>
          <a:xfrm>
            <a:off x="2119086" y="641057"/>
            <a:ext cx="7024914" cy="4015619"/>
          </a:xfrm>
          <a:prstGeom prst="rect">
            <a:avLst/>
          </a:prstGeom>
          <a:solidFill>
            <a:schemeClr val="bg1"/>
          </a:solidFill>
        </p:spPr>
        <p:txBody>
          <a:bodyPr vert="horz" lIns="68533" tIns="34266" rIns="68533" bIns="34266" rtlCol="0" anchor="ctr">
            <a:normAutofit lnSpcReduction="10000"/>
          </a:bodyPr>
          <a:lstStyle>
            <a:defPPr>
              <a:defRPr lang="zh-CN"/>
            </a:defPPr>
            <a:lvl1pPr defTabSz="914126">
              <a:lnSpc>
                <a:spcPct val="130000"/>
              </a:lnSpc>
              <a:spcBef>
                <a:spcPct val="0"/>
              </a:spcBef>
              <a:spcAft>
                <a:spcPts val="2400"/>
              </a:spcAft>
              <a:defRPr sz="2399" b="1">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r>
              <a:rPr lang="en-US" altLang="zh-CN" sz="2400" dirty="0" smtClean="0">
                <a:solidFill>
                  <a:srgbClr val="FF0000"/>
                </a:solidFill>
              </a:rPr>
              <a:t>1.</a:t>
            </a:r>
            <a:r>
              <a:rPr lang="zh-CN" altLang="en-US" sz="2400" dirty="0" smtClean="0">
                <a:solidFill>
                  <a:srgbClr val="FF0000"/>
                </a:solidFill>
              </a:rPr>
              <a:t>诊改工作是“一把手工程”。</a:t>
            </a:r>
            <a:endParaRPr lang="en-US" altLang="zh-CN" sz="2400" dirty="0" smtClean="0">
              <a:solidFill>
                <a:srgbClr val="FF0000"/>
              </a:solidFill>
            </a:endParaRPr>
          </a:p>
          <a:p>
            <a:r>
              <a:rPr lang="zh-CN" altLang="en-US" sz="1900" dirty="0" smtClean="0">
                <a:solidFill>
                  <a:schemeClr val="bg2">
                    <a:lumMod val="50000"/>
                  </a:schemeClr>
                </a:solidFill>
              </a:rPr>
              <a:t>完善院校层面的实施方案需要：</a:t>
            </a:r>
            <a:endParaRPr lang="en-US" altLang="zh-CN" sz="1900" dirty="0" smtClean="0">
              <a:solidFill>
                <a:schemeClr val="bg2">
                  <a:lumMod val="50000"/>
                </a:schemeClr>
              </a:solidFill>
            </a:endParaRPr>
          </a:p>
          <a:p>
            <a:r>
              <a:rPr lang="zh-CN" altLang="en-US" sz="2400" dirty="0" smtClean="0">
                <a:solidFill>
                  <a:srgbClr val="C00000"/>
                </a:solidFill>
              </a:rPr>
              <a:t>顶层设计，集体智慧，全员参与、符合校情。 </a:t>
            </a:r>
          </a:p>
          <a:p>
            <a:r>
              <a:rPr lang="en-US" altLang="zh-CN" sz="2400" dirty="0" smtClean="0">
                <a:solidFill>
                  <a:srgbClr val="FF0000"/>
                </a:solidFill>
              </a:rPr>
              <a:t>2</a:t>
            </a:r>
            <a:r>
              <a:rPr lang="en-US" altLang="zh-CN" sz="2400" dirty="0">
                <a:solidFill>
                  <a:srgbClr val="FF0000"/>
                </a:solidFill>
              </a:rPr>
              <a:t>.</a:t>
            </a:r>
            <a:r>
              <a:rPr lang="zh-CN" altLang="en-US" sz="2400" dirty="0">
                <a:solidFill>
                  <a:srgbClr val="FF0000"/>
                </a:solidFill>
              </a:rPr>
              <a:t>认真开展诊改工作，一定能助力“内涵发展”。</a:t>
            </a:r>
            <a:endParaRPr lang="en-US" altLang="zh-CN" sz="2400" dirty="0">
              <a:solidFill>
                <a:srgbClr val="FF0000"/>
              </a:solidFill>
            </a:endParaRPr>
          </a:p>
          <a:p>
            <a:r>
              <a:rPr lang="zh-CN" altLang="en-US" sz="1900" dirty="0"/>
              <a:t>能够促进院校内部</a:t>
            </a:r>
            <a:r>
              <a:rPr lang="zh-CN" altLang="en-US" sz="1900" dirty="0">
                <a:solidFill>
                  <a:srgbClr val="C00000"/>
                </a:solidFill>
                <a:hlinkClick r:id="rId3" action="ppaction://hlinkpres?slideindex=1&amp;slidetitle="/>
              </a:rPr>
              <a:t>治理形态</a:t>
            </a:r>
            <a:r>
              <a:rPr lang="zh-CN" altLang="en-US" sz="1900" dirty="0">
                <a:solidFill>
                  <a:srgbClr val="C00000"/>
                </a:solidFill>
              </a:rPr>
              <a:t>、</a:t>
            </a:r>
            <a:r>
              <a:rPr lang="zh-CN" altLang="en-US" sz="1900" dirty="0">
                <a:solidFill>
                  <a:srgbClr val="C00000"/>
                </a:solidFill>
                <a:hlinkClick r:id="rId4" action="ppaction://hlinkpres?slideindex=1&amp;slidetitle="/>
              </a:rPr>
              <a:t>教学形态</a:t>
            </a:r>
            <a:r>
              <a:rPr lang="zh-CN" altLang="en-US" sz="1900" dirty="0">
                <a:solidFill>
                  <a:srgbClr val="C00000"/>
                </a:solidFill>
              </a:rPr>
              <a:t>、组织形态</a:t>
            </a:r>
            <a:r>
              <a:rPr lang="zh-CN" altLang="en-US" sz="1900" dirty="0"/>
              <a:t>和</a:t>
            </a:r>
            <a:endParaRPr lang="en-US" altLang="zh-CN" sz="1900" dirty="0"/>
          </a:p>
          <a:p>
            <a:r>
              <a:rPr lang="zh-CN" altLang="en-US" sz="1900" dirty="0">
                <a:solidFill>
                  <a:srgbClr val="C00000"/>
                </a:solidFill>
              </a:rPr>
              <a:t>办学形态</a:t>
            </a:r>
            <a:r>
              <a:rPr lang="zh-CN" altLang="en-US" sz="1900" dirty="0"/>
              <a:t>等方面的转变</a:t>
            </a:r>
            <a:r>
              <a:rPr lang="zh-CN" altLang="en-US" sz="1900" dirty="0" smtClean="0"/>
              <a:t>。</a:t>
            </a:r>
            <a:endParaRPr lang="en-US" altLang="zh-CN" sz="1900" dirty="0"/>
          </a:p>
        </p:txBody>
      </p:sp>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7829" y="1293190"/>
            <a:ext cx="1681342" cy="2666329"/>
          </a:xfrm>
          <a:prstGeom prst="rect">
            <a:avLst/>
          </a:prstGeom>
        </p:spPr>
      </p:pic>
      <p:sp>
        <p:nvSpPr>
          <p:cNvPr id="7" name="TextBox 5"/>
          <p:cNvSpPr>
            <a:spLocks noChangeArrowheads="1"/>
          </p:cNvSpPr>
          <p:nvPr/>
        </p:nvSpPr>
        <p:spPr bwMode="auto">
          <a:xfrm>
            <a:off x="744989" y="635721"/>
            <a:ext cx="867022" cy="292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1" rIns="91402" bIns="45701">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Learned</a:t>
            </a:r>
            <a:endParaRPr lang="zh-CN" altLang="en-US"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nvSpPr>
        <p:spPr>
          <a:xfrm>
            <a:off x="6093862" y="5092828"/>
            <a:ext cx="184666"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xmlns="" val="18346418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7"/>
                                        </p:tgtEl>
                                      </p:cBhvr>
                                    </p:animEffect>
                                  </p:childTnLst>
                                </p:cTn>
                              </p:par>
                            </p:childTnLst>
                          </p:cTn>
                        </p:par>
                        <p:par>
                          <p:cTn id="12" fill="hold">
                            <p:stCondLst>
                              <p:cond delay="800"/>
                            </p:stCondLst>
                            <p:childTnLst>
                              <p:par>
                                <p:cTn id="13" presetID="2" presetClass="entr" presetSubtype="8" fill="hold" grpId="0" nodeType="afterEffect">
                                  <p:stCondLst>
                                    <p:cond delay="0"/>
                                  </p:stCondLst>
                                  <p:childTnLst>
                                    <p:set>
                                      <p:cBhvr>
                                        <p:cTn id="14" dur="1" fill="hold">
                                          <p:stCondLst>
                                            <p:cond delay="0"/>
                                          </p:stCondLst>
                                        </p:cTn>
                                        <p:tgtEl>
                                          <p:spTgt spid="8">
                                            <p:bg/>
                                          </p:spTgt>
                                        </p:tgtEl>
                                        <p:attrNameLst>
                                          <p:attrName>style.visibility</p:attrName>
                                        </p:attrNameLst>
                                      </p:cBhvr>
                                      <p:to>
                                        <p:strVal val="visible"/>
                                      </p:to>
                                    </p:set>
                                    <p:anim calcmode="lin" valueType="num">
                                      <p:cBhvr additive="base">
                                        <p:cTn id="15"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bg/>
                                          </p:spTgt>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 presetClass="entr" presetSubtype="8"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8" fill="hold" grpId="0"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2300"/>
                            </p:stCondLst>
                            <p:childTnLst>
                              <p:par>
                                <p:cTn id="28" presetID="2" presetClass="entr" presetSubtype="8" fill="hold" grpId="0" nodeType="after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additive="base">
                                        <p:cTn id="30"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par>
                          <p:cTn id="32" fill="hold">
                            <p:stCondLst>
                              <p:cond delay="2800"/>
                            </p:stCondLst>
                            <p:childTnLst>
                              <p:par>
                                <p:cTn id="33" presetID="2" presetClass="entr" presetSubtype="8" fill="hold" grpId="0"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37" fill="hold">
                            <p:stCondLst>
                              <p:cond delay="3300"/>
                            </p:stCondLst>
                            <p:childTnLst>
                              <p:par>
                                <p:cTn id="38" presetID="2" presetClass="entr" presetSubtype="8" fill="hold" grpId="0" nodeType="after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 calcmode="lin" valueType="num">
                                      <p:cBhvr additive="base">
                                        <p:cTn id="40"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42" fill="hold">
                            <p:stCondLst>
                              <p:cond delay="3800"/>
                            </p:stCondLst>
                            <p:childTnLst>
                              <p:par>
                                <p:cTn id="43" presetID="2" presetClass="entr" presetSubtype="8" fill="hold" grpId="0" nodeType="after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 calcmode="lin" valueType="num">
                                      <p:cBhvr additive="base">
                                        <p:cTn id="45"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7" grpId="0" bldLvl="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体会</a:t>
            </a:r>
            <a:endParaRPr lang="zh-CN" altLang="en-US" dirty="0"/>
          </a:p>
        </p:txBody>
      </p:sp>
      <p:sp>
        <p:nvSpPr>
          <p:cNvPr id="8" name="标题 1"/>
          <p:cNvSpPr txBox="1">
            <a:spLocks/>
          </p:cNvSpPr>
          <p:nvPr/>
        </p:nvSpPr>
        <p:spPr>
          <a:xfrm>
            <a:off x="1371600" y="1101804"/>
            <a:ext cx="6687880" cy="3679127"/>
          </a:xfrm>
          <a:prstGeom prst="rect">
            <a:avLst/>
          </a:prstGeom>
          <a:solidFill>
            <a:schemeClr val="bg1"/>
          </a:solidFill>
        </p:spPr>
        <p:txBody>
          <a:bodyPr vert="horz" lIns="68533" tIns="34266" rIns="68533" bIns="34266" rtlCol="0" anchor="ctr">
            <a:noAutofit/>
          </a:bodyPr>
          <a:lstStyle/>
          <a:p>
            <a:pPr>
              <a:lnSpc>
                <a:spcPct val="130000"/>
              </a:lnSpc>
              <a:spcBef>
                <a:spcPct val="0"/>
              </a:spcBef>
            </a:pPr>
            <a:r>
              <a:rPr lang="en-US" altLang="zh-CN" sz="2400" b="1" dirty="0">
                <a:solidFill>
                  <a:srgbClr val="FF0000"/>
                </a:solidFill>
                <a:latin typeface="微软雅黑" panose="020B0503020204020204" pitchFamily="34" charset="-122"/>
                <a:ea typeface="微软雅黑" panose="020B0503020204020204" pitchFamily="34" charset="-122"/>
                <a:cs typeface="+mj-cs"/>
              </a:rPr>
              <a:t>3</a:t>
            </a:r>
            <a:r>
              <a:rPr lang="en-US" altLang="zh-CN" sz="2400" b="1" dirty="0" smtClean="0">
                <a:solidFill>
                  <a:srgbClr val="FF0000"/>
                </a:solidFill>
                <a:latin typeface="微软雅黑" panose="020B0503020204020204" pitchFamily="34" charset="-122"/>
                <a:ea typeface="微软雅黑" panose="020B0503020204020204" pitchFamily="34" charset="-122"/>
                <a:cs typeface="+mj-cs"/>
              </a:rPr>
              <a:t>.</a:t>
            </a:r>
            <a:r>
              <a:rPr lang="zh-CN" altLang="en-US" sz="2400" b="1" dirty="0" smtClean="0">
                <a:solidFill>
                  <a:srgbClr val="FF0000"/>
                </a:solidFill>
                <a:latin typeface="微软雅黑" panose="020B0503020204020204" pitchFamily="34" charset="-122"/>
                <a:ea typeface="微软雅黑" panose="020B0503020204020204" pitchFamily="34" charset="-122"/>
                <a:cs typeface="+mj-cs"/>
              </a:rPr>
              <a:t>“六忌“自警，扎实推进诊改工作。</a:t>
            </a:r>
            <a:endParaRPr lang="en-US" altLang="zh-CN" sz="2400" b="1" dirty="0">
              <a:solidFill>
                <a:srgbClr val="FF0000"/>
              </a:solidFill>
              <a:latin typeface="微软雅黑" panose="020B0503020204020204" pitchFamily="34" charset="-122"/>
              <a:ea typeface="微软雅黑" panose="020B0503020204020204" pitchFamily="34" charset="-122"/>
              <a:cs typeface="+mj-cs"/>
            </a:endParaRPr>
          </a:p>
          <a:p>
            <a:pPr>
              <a:lnSpc>
                <a:spcPct val="130000"/>
              </a:lnSpc>
              <a:spcBef>
                <a:spcPct val="0"/>
              </a:spcBef>
            </a:pP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同步</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开展。</a:t>
            </a: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试点工作是为了积累、推广经验，完善文件</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30000"/>
              </a:lnSpc>
              <a:spcBef>
                <a:spcPct val="0"/>
              </a:spcBef>
            </a:pPr>
            <a:r>
              <a:rPr lang="en-US" altLang="zh-CN" sz="1900" b="1" dirty="0" smtClean="0">
                <a:solidFill>
                  <a:srgbClr val="C00000"/>
                </a:solidFill>
                <a:latin typeface="微软雅黑" panose="020B0503020204020204" pitchFamily="34" charset="-122"/>
                <a:ea typeface="微软雅黑" panose="020B0503020204020204" pitchFamily="34" charset="-122"/>
                <a:cs typeface="+mj-cs"/>
              </a:rPr>
              <a:t>《</a:t>
            </a:r>
            <a:r>
              <a:rPr lang="zh-CN" altLang="en-US" sz="1900" b="1" dirty="0">
                <a:solidFill>
                  <a:srgbClr val="C00000"/>
                </a:solidFill>
                <a:latin typeface="微软雅黑" panose="020B0503020204020204" pitchFamily="34" charset="-122"/>
                <a:ea typeface="微软雅黑" panose="020B0503020204020204" pitchFamily="34" charset="-122"/>
                <a:cs typeface="+mj-cs"/>
              </a:rPr>
              <a:t>诊断项目参考表</a:t>
            </a:r>
            <a:r>
              <a:rPr lang="en-US" altLang="zh-CN" sz="1900" b="1" dirty="0">
                <a:solidFill>
                  <a:srgbClr val="C00000"/>
                </a:solidFill>
                <a:latin typeface="微软雅黑" panose="020B0503020204020204" pitchFamily="34" charset="-122"/>
                <a:ea typeface="微软雅黑" panose="020B0503020204020204" pitchFamily="34" charset="-122"/>
                <a:cs typeface="+mj-cs"/>
              </a:rPr>
              <a:t>》</a:t>
            </a: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等需要通过试点修改完善。</a:t>
            </a:r>
            <a:endParaRPr lang="en-US" altLang="zh-CN" sz="1900" b="1" dirty="0">
              <a:solidFill>
                <a:srgbClr val="C00000"/>
              </a:solidFill>
              <a:latin typeface="微软雅黑" panose="020B0503020204020204" pitchFamily="34" charset="-122"/>
              <a:ea typeface="微软雅黑" panose="020B0503020204020204" pitchFamily="34" charset="-122"/>
              <a:cs typeface="+mj-cs"/>
            </a:endParaRPr>
          </a:p>
          <a:p>
            <a:pPr>
              <a:lnSpc>
                <a:spcPct val="130000"/>
              </a:lnSpc>
              <a:spcBef>
                <a:spcPct val="0"/>
              </a:spcBef>
            </a:pPr>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杨应崧教授对试点院校提出五点建议</a:t>
            </a:r>
            <a:r>
              <a:rPr lang="en-US" altLang="zh-CN" sz="1900" b="1"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p>
          <a:p>
            <a:pPr>
              <a:lnSpc>
                <a:spcPct val="130000"/>
              </a:lnSpc>
              <a:spcBef>
                <a:spcPct val="0"/>
              </a:spcBef>
            </a:pPr>
            <a:r>
              <a:rPr lang="zh-CN" altLang="en-US" sz="1900" b="1" dirty="0">
                <a:solidFill>
                  <a:srgbClr val="005478"/>
                </a:solidFill>
                <a:latin typeface="微软雅黑" panose="020B0503020204020204" pitchFamily="34" charset="-122"/>
                <a:ea typeface="微软雅黑" panose="020B0503020204020204" pitchFamily="34" charset="-122"/>
                <a:cs typeface="+mj-cs"/>
              </a:rPr>
              <a:t>       以质量为核心，以制度为起点</a:t>
            </a:r>
            <a:r>
              <a:rPr lang="en-US" altLang="zh-CN" sz="1900" b="1" dirty="0">
                <a:solidFill>
                  <a:srgbClr val="005478"/>
                </a:solidFill>
                <a:latin typeface="微软雅黑" panose="020B0503020204020204" pitchFamily="34" charset="-122"/>
                <a:ea typeface="微软雅黑" panose="020B0503020204020204" pitchFamily="34" charset="-122"/>
                <a:cs typeface="+mj-cs"/>
              </a:rPr>
              <a:t>,</a:t>
            </a:r>
          </a:p>
          <a:p>
            <a:pPr>
              <a:lnSpc>
                <a:spcPct val="130000"/>
              </a:lnSpc>
              <a:spcBef>
                <a:spcPct val="0"/>
              </a:spcBef>
            </a:pPr>
            <a:r>
              <a:rPr lang="zh-CN" altLang="en-US" sz="1900" b="1" dirty="0">
                <a:solidFill>
                  <a:srgbClr val="005478"/>
                </a:solidFill>
                <a:latin typeface="微软雅黑" panose="020B0503020204020204" pitchFamily="34" charset="-122"/>
                <a:ea typeface="微软雅黑" panose="020B0503020204020204" pitchFamily="34" charset="-122"/>
                <a:cs typeface="+mj-cs"/>
              </a:rPr>
              <a:t>       以体系为保证，以“实”字为基石</a:t>
            </a:r>
            <a:r>
              <a:rPr lang="en-US" altLang="zh-CN" sz="1900" b="1" dirty="0">
                <a:solidFill>
                  <a:srgbClr val="005478"/>
                </a:solidFill>
                <a:latin typeface="微软雅黑" panose="020B0503020204020204" pitchFamily="34" charset="-122"/>
                <a:ea typeface="微软雅黑" panose="020B0503020204020204" pitchFamily="34" charset="-122"/>
                <a:cs typeface="+mj-cs"/>
              </a:rPr>
              <a:t>,</a:t>
            </a:r>
          </a:p>
          <a:p>
            <a:pPr>
              <a:lnSpc>
                <a:spcPct val="130000"/>
              </a:lnSpc>
              <a:spcBef>
                <a:spcPct val="0"/>
              </a:spcBef>
            </a:pPr>
            <a:r>
              <a:rPr lang="zh-CN" altLang="en-US" sz="1900" b="1" dirty="0">
                <a:solidFill>
                  <a:srgbClr val="005478"/>
                </a:solidFill>
                <a:latin typeface="微软雅黑" panose="020B0503020204020204" pitchFamily="34" charset="-122"/>
                <a:ea typeface="微软雅黑" panose="020B0503020204020204" pitchFamily="34" charset="-122"/>
                <a:cs typeface="+mj-cs"/>
              </a:rPr>
              <a:t>       以“</a:t>
            </a:r>
            <a:r>
              <a:rPr lang="zh-CN" altLang="en-US" sz="1900" b="1" dirty="0">
                <a:solidFill>
                  <a:srgbClr val="C00000"/>
                </a:solidFill>
                <a:latin typeface="微软雅黑" panose="020B0503020204020204" pitchFamily="34" charset="-122"/>
                <a:ea typeface="微软雅黑" panose="020B0503020204020204" pitchFamily="34" charset="-122"/>
                <a:cs typeface="+mj-cs"/>
              </a:rPr>
              <a:t>六忌</a:t>
            </a:r>
            <a:r>
              <a:rPr lang="zh-CN" altLang="en-US" sz="1900" b="1" dirty="0">
                <a:solidFill>
                  <a:srgbClr val="005478"/>
                </a:solidFill>
                <a:latin typeface="微软雅黑" panose="020B0503020204020204" pitchFamily="34" charset="-122"/>
                <a:ea typeface="微软雅黑" panose="020B0503020204020204" pitchFamily="34" charset="-122"/>
                <a:cs typeface="+mj-cs"/>
              </a:rPr>
              <a:t>”为自警。</a:t>
            </a:r>
            <a:endParaRPr lang="en-US" altLang="zh-CN" sz="1900" b="1" dirty="0">
              <a:solidFill>
                <a:srgbClr val="005478"/>
              </a:solidFill>
              <a:latin typeface="微软雅黑" panose="020B0503020204020204" pitchFamily="34" charset="-122"/>
              <a:ea typeface="微软雅黑" panose="020B0503020204020204" pitchFamily="34" charset="-122"/>
              <a:cs typeface="+mj-cs"/>
            </a:endParaRPr>
          </a:p>
          <a:p>
            <a:pPr>
              <a:lnSpc>
                <a:spcPct val="130000"/>
              </a:lnSpc>
              <a:spcBef>
                <a:spcPct val="0"/>
              </a:spcBef>
            </a:pPr>
            <a:r>
              <a:rPr lang="zh-CN" altLang="en-US" sz="2400" b="1" dirty="0">
                <a:solidFill>
                  <a:srgbClr val="C00000"/>
                </a:solidFill>
                <a:latin typeface="微软雅黑" panose="020B0503020204020204" pitchFamily="34" charset="-122"/>
                <a:ea typeface="微软雅黑" panose="020B0503020204020204" pitchFamily="34" charset="-122"/>
                <a:cs typeface="+mj-cs"/>
              </a:rPr>
              <a:t>非试点院校完全可以做得比试点院校好！</a:t>
            </a:r>
            <a:endParaRPr lang="en-US" altLang="zh-CN" sz="2400" b="1" dirty="0">
              <a:solidFill>
                <a:srgbClr val="C00000"/>
              </a:solidFill>
              <a:latin typeface="微软雅黑" panose="020B0503020204020204" pitchFamily="34" charset="-122"/>
              <a:ea typeface="微软雅黑" panose="020B0503020204020204" pitchFamily="34" charset="-122"/>
              <a:cs typeface="+mj-cs"/>
            </a:endParaRPr>
          </a:p>
        </p:txBody>
      </p:sp>
      <p:sp>
        <p:nvSpPr>
          <p:cNvPr id="6" name="TextBox 5"/>
          <p:cNvSpPr>
            <a:spLocks noChangeArrowheads="1"/>
          </p:cNvSpPr>
          <p:nvPr/>
        </p:nvSpPr>
        <p:spPr bwMode="auto">
          <a:xfrm>
            <a:off x="744988" y="653196"/>
            <a:ext cx="867022" cy="292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1" rIns="91402" bIns="45701">
            <a:spAutoFit/>
          </a:bodyPr>
          <a:lstStyle>
            <a:lvl1pPr>
              <a:spcBef>
                <a:spcPct val="20000"/>
              </a:spcBef>
              <a:buFont typeface="Arial" panose="020B0604020202020204" pitchFamily="34" charset="0"/>
              <a:buChar char="•"/>
              <a:defRPr sz="3200">
                <a:solidFill>
                  <a:schemeClr val="tx1"/>
                </a:solidFill>
                <a:latin typeface="方正兰亭粗黑_GBK" charset="-122"/>
                <a:ea typeface="宋体" panose="02010600030101010101" pitchFamily="2" charset="-122"/>
                <a:sym typeface="方正兰亭粗黑_GBK" charset="-122"/>
              </a:defRPr>
            </a:lvl1pPr>
            <a:lvl2pPr marL="742950" indent="-285750">
              <a:spcBef>
                <a:spcPct val="20000"/>
              </a:spcBef>
              <a:buFont typeface="Arial" panose="020B0604020202020204" pitchFamily="34" charset="0"/>
              <a:buChar char="–"/>
              <a:defRPr sz="2800">
                <a:solidFill>
                  <a:schemeClr val="tx1"/>
                </a:solidFill>
                <a:latin typeface="方正兰亭粗黑_GBK" charset="-122"/>
                <a:ea typeface="宋体" panose="02010600030101010101" pitchFamily="2" charset="-122"/>
                <a:sym typeface="方正兰亭粗黑_GBK" charset="-122"/>
              </a:defRPr>
            </a:lvl2pPr>
            <a:lvl3pPr marL="1143000" indent="-228600">
              <a:spcBef>
                <a:spcPct val="20000"/>
              </a:spcBef>
              <a:buFont typeface="Arial" panose="020B0604020202020204" pitchFamily="34" charset="0"/>
              <a:buChar char="•"/>
              <a:defRPr sz="2400">
                <a:solidFill>
                  <a:schemeClr val="tx1"/>
                </a:solidFill>
                <a:latin typeface="方正兰亭粗黑_GBK" charset="-122"/>
                <a:ea typeface="宋体" panose="02010600030101010101" pitchFamily="2" charset="-122"/>
                <a:sym typeface="方正兰亭粗黑_GBK" charset="-122"/>
              </a:defRPr>
            </a:lvl3pPr>
            <a:lvl4pPr marL="16002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4pPr>
            <a:lvl5pPr marL="2057400" indent="-228600">
              <a:spcBef>
                <a:spcPct val="20000"/>
              </a:spcBef>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方正兰亭粗黑_GBK" charset="-122"/>
                <a:ea typeface="宋体" panose="02010600030101010101" pitchFamily="2" charset="-122"/>
                <a:sym typeface="方正兰亭粗黑_GBK" charset="-122"/>
              </a:defRPr>
            </a:lvl9pPr>
          </a:lstStyle>
          <a:p>
            <a:pPr eaLnBrk="1" hangingPunct="1">
              <a:spcBef>
                <a:spcPct val="0"/>
              </a:spcBef>
              <a:buFont typeface="Arial" panose="020B0604020202020204" pitchFamily="34" charset="0"/>
              <a:buNone/>
            </a:pPr>
            <a:r>
              <a:rPr lang="en-US" altLang="zh-CN"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Learned</a:t>
            </a:r>
            <a:endParaRPr lang="zh-CN" altLang="en-US" sz="1300"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xmlns="" val="22122233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calcmode="lin" valueType="num">
                                      <p:cBhvr additive="base">
                                        <p:cTn id="22"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additive="base">
                                        <p:cTn id="27"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calcmode="lin" valueType="num">
                                      <p:cBhvr additive="base">
                                        <p:cTn id="32"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 calcmode="lin" valueType="num">
                                      <p:cBhvr additive="base">
                                        <p:cTn id="42"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 calcmode="lin" valueType="num">
                                      <p:cBhvr additive="base">
                                        <p:cTn id="47"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6"/>
                                        </p:tgtEl>
                                        <p:attrNameLst>
                                          <p:attrName>ppt_y</p:attrName>
                                        </p:attrNameLst>
                                      </p:cBhvr>
                                      <p:tavLst>
                                        <p:tav tm="0">
                                          <p:val>
                                            <p:strVal val="#ppt_y"/>
                                          </p:val>
                                        </p:tav>
                                        <p:tav tm="100000">
                                          <p:val>
                                            <p:strVal val="#ppt_y"/>
                                          </p:val>
                                        </p:tav>
                                      </p:tavLst>
                                    </p:anim>
                                    <p:anim calcmode="lin" valueType="num">
                                      <p:cBhvr>
                                        <p:cTn id="5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5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6" grpId="0" bldLvl="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376498" y="-10952"/>
            <a:ext cx="3758711" cy="2989383"/>
          </a:xfrm>
          <a:prstGeom prst="rect">
            <a:avLst/>
          </a:prstGeom>
          <a:solidFill>
            <a:srgbClr val="039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2" y="2978431"/>
            <a:ext cx="3758711" cy="2736569"/>
          </a:xfrm>
          <a:prstGeom prst="rect">
            <a:avLst/>
          </a:prstGeom>
          <a:solidFill>
            <a:srgbClr val="039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descr="职业教育诊改网 - Internet Explorer">
            <a:hlinkClick r:id="rId3"/>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3091" t="8432" r="14227"/>
          <a:stretch/>
        </p:blipFill>
        <p:spPr>
          <a:xfrm>
            <a:off x="1" y="-10953"/>
            <a:ext cx="5289103" cy="2989384"/>
          </a:xfrm>
          <a:prstGeom prst="rect">
            <a:avLst/>
          </a:prstGeom>
          <a:ln>
            <a:noFill/>
          </a:ln>
          <a:effectLst>
            <a:outerShdw blurRad="50800" dist="38100" dir="2700000" algn="tl" rotWithShape="0">
              <a:prstClr val="black">
                <a:alpha val="40000"/>
              </a:prstClr>
            </a:outerShdw>
          </a:effectLst>
        </p:spPr>
      </p:pic>
      <p:pic>
        <p:nvPicPr>
          <p:cNvPr id="5" name="图片 4" descr="职业教育诊改网 - Internet Explorer">
            <a:hlinkClick r:id="rId3"/>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2546" t="12702" r="13682" b="1707"/>
          <a:stretch/>
        </p:blipFill>
        <p:spPr>
          <a:xfrm>
            <a:off x="3851031" y="2991017"/>
            <a:ext cx="5292969" cy="2754962"/>
          </a:xfrm>
          <a:prstGeom prst="rect">
            <a:avLst/>
          </a:prstGeom>
          <a:effectLst>
            <a:outerShdw blurRad="50800" dist="38100" dir="13500000" algn="br" rotWithShape="0">
              <a:prstClr val="black">
                <a:alpha val="40000"/>
              </a:prstClr>
            </a:outerShdw>
          </a:effectLst>
        </p:spPr>
      </p:pic>
      <p:sp>
        <p:nvSpPr>
          <p:cNvPr id="6" name="文本框 5"/>
          <p:cNvSpPr txBox="1"/>
          <p:nvPr/>
        </p:nvSpPr>
        <p:spPr>
          <a:xfrm>
            <a:off x="5710605" y="942394"/>
            <a:ext cx="3147015" cy="600164"/>
          </a:xfrm>
          <a:prstGeom prst="rect">
            <a:avLst/>
          </a:prstGeom>
          <a:noFill/>
        </p:spPr>
        <p:txBody>
          <a:bodyPr wrap="none" rtlCol="0">
            <a:spAutoFit/>
          </a:bodyPr>
          <a:lstStyle/>
          <a:p>
            <a:r>
              <a:rPr lang="zh-CN" altLang="en-US" sz="33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职业教育诊改网</a:t>
            </a:r>
            <a:endParaRPr lang="en-US" altLang="zh-CN" sz="33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5732629" y="1469353"/>
            <a:ext cx="3100464" cy="646331"/>
          </a:xfrm>
          <a:prstGeom prst="rect">
            <a:avLst/>
          </a:prstGeom>
          <a:noFill/>
        </p:spPr>
        <p:txBody>
          <a:bodyPr wrap="none" rtlCol="0">
            <a:spAutoFit/>
          </a:bodyPr>
          <a:lstStyle/>
          <a:p>
            <a:r>
              <a:rPr lang="en-US" altLang="zh-CN" sz="3600" dirty="0"/>
              <a:t>www.zyjyzg.org</a:t>
            </a:r>
            <a:endParaRPr lang="zh-CN" altLang="en-US" sz="3600" dirty="0"/>
          </a:p>
        </p:txBody>
      </p:sp>
      <p:cxnSp>
        <p:nvCxnSpPr>
          <p:cNvPr id="9" name="直接连接符 8"/>
          <p:cNvCxnSpPr/>
          <p:nvPr/>
        </p:nvCxnSpPr>
        <p:spPr>
          <a:xfrm>
            <a:off x="5684226" y="791309"/>
            <a:ext cx="0" cy="13994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499588" y="1483739"/>
            <a:ext cx="32839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39785" y="3516351"/>
            <a:ext cx="2032004" cy="1292662"/>
          </a:xfrm>
          <a:prstGeom prst="rect">
            <a:avLst/>
          </a:prstGeom>
          <a:noFill/>
        </p:spPr>
        <p:txBody>
          <a:bodyPr wrap="square" rtlCol="0">
            <a:spAutoFit/>
          </a:bodyPr>
          <a:lstStyle/>
          <a:p>
            <a:pPr marL="257175" indent="-257175">
              <a:lnSpc>
                <a:spcPct val="130000"/>
              </a:lnSpc>
              <a:buFont typeface="Wingdings" panose="05000000000000000000" pitchFamily="2" charset="2"/>
              <a:buChar char="ü"/>
            </a:pPr>
            <a:r>
              <a:rPr lang="zh-CN" altLang="en-US" sz="2000" dirty="0" smtClean="0">
                <a:latin typeface="微软雅黑" panose="020B0503020204020204" pitchFamily="34" charset="-122"/>
                <a:ea typeface="微软雅黑" panose="020B0503020204020204" pitchFamily="34" charset="-122"/>
              </a:rPr>
              <a:t>试点院校的实施方案已经上网展示。</a:t>
            </a:r>
            <a:endParaRPr lang="en-US" altLang="zh-CN" sz="2000" dirty="0">
              <a:latin typeface="微软雅黑" panose="020B0503020204020204" pitchFamily="34" charset="-122"/>
              <a:ea typeface="微软雅黑" panose="020B0503020204020204" pitchFamily="34" charset="-122"/>
            </a:endParaRPr>
          </a:p>
        </p:txBody>
      </p:sp>
      <p:sp>
        <p:nvSpPr>
          <p:cNvPr id="15" name="KSO_Shape"/>
          <p:cNvSpPr/>
          <p:nvPr/>
        </p:nvSpPr>
        <p:spPr>
          <a:xfrm>
            <a:off x="304434" y="3755048"/>
            <a:ext cx="1381125" cy="1190625"/>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Tree>
    <p:extLst>
      <p:ext uri="{BB962C8B-B14F-4D97-AF65-F5344CB8AC3E}">
        <p14:creationId xmlns:p14="http://schemas.microsoft.com/office/powerpoint/2010/main" xmlns="" val="387287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859338"/>
            <a:ext cx="9144000" cy="855662"/>
          </a:xfrm>
          <a:prstGeom prst="rect">
            <a:avLst/>
          </a:prstGeom>
          <a:solidFill>
            <a:srgbClr val="2B5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print">
            <a:extLst>
              <a:ext uri="{28A0092B-C50C-407E-A947-70E740481C1C}">
                <a14:useLocalDpi xmlns="" xmlns:a14="http://schemas.microsoft.com/office/drawing/2010/main" val="0"/>
              </a:ext>
            </a:extLst>
          </a:blip>
          <a:srcRect t="14773"/>
          <a:stretch/>
        </p:blipFill>
        <p:spPr>
          <a:xfrm>
            <a:off x="0" y="776422"/>
            <a:ext cx="9157558" cy="4332742"/>
          </a:xfrm>
          <a:prstGeom prst="rect">
            <a:avLst/>
          </a:prstGeom>
        </p:spPr>
      </p:pic>
      <p:sp>
        <p:nvSpPr>
          <p:cNvPr id="6" name="矩形 5"/>
          <p:cNvSpPr/>
          <p:nvPr/>
        </p:nvSpPr>
        <p:spPr>
          <a:xfrm>
            <a:off x="654830" y="1135162"/>
            <a:ext cx="4015142" cy="710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6</a:t>
            </a:r>
            <a:r>
              <a:rPr lang="zh-CN" altLang="en-US" sz="1500" dirty="0">
                <a:latin typeface="微软雅黑" panose="020B0503020204020204" pitchFamily="34" charset="-122"/>
                <a:ea typeface="微软雅黑" panose="020B0503020204020204" pitchFamily="34" charset="-122"/>
              </a:rPr>
              <a:t>月</a:t>
            </a:r>
            <a:r>
              <a:rPr lang="en-US" altLang="zh-CN" sz="1500" dirty="0">
                <a:latin typeface="微软雅黑" panose="020B0503020204020204" pitchFamily="34" charset="-122"/>
                <a:ea typeface="微软雅黑" panose="020B0503020204020204" pitchFamily="34" charset="-122"/>
              </a:rPr>
              <a:t>13—21</a:t>
            </a:r>
            <a:r>
              <a:rPr lang="zh-CN" altLang="en-US" sz="1500" dirty="0">
                <a:latin typeface="微软雅黑" panose="020B0503020204020204" pitchFamily="34" charset="-122"/>
                <a:ea typeface="微软雅黑" panose="020B0503020204020204" pitchFamily="34" charset="-122"/>
              </a:rPr>
              <a:t>日，全国职业院校教学工作诊断与改进制度建设培训在常州举行。</a:t>
            </a:r>
          </a:p>
        </p:txBody>
      </p:sp>
      <p:sp>
        <p:nvSpPr>
          <p:cNvPr id="7" name="KSO_Shape"/>
          <p:cNvSpPr/>
          <p:nvPr/>
        </p:nvSpPr>
        <p:spPr>
          <a:xfrm rot="10800000" flipH="1">
            <a:off x="111419" y="1270349"/>
            <a:ext cx="516695" cy="430579"/>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rgbClr val="FFFFFF"/>
              </a:solidFill>
            </a:endParaRPr>
          </a:p>
        </p:txBody>
      </p:sp>
      <p:sp>
        <p:nvSpPr>
          <p:cNvPr id="9" name="矩形 8"/>
          <p:cNvSpPr/>
          <p:nvPr/>
        </p:nvSpPr>
        <p:spPr>
          <a:xfrm>
            <a:off x="2" y="4705100"/>
            <a:ext cx="8682335" cy="752514"/>
          </a:xfrm>
          <a:prstGeom prst="rect">
            <a:avLst/>
          </a:prstGeom>
          <a:solidFill>
            <a:srgbClr val="FFC000"/>
          </a:solidFill>
        </p:spPr>
        <p:txBody>
          <a:bodyPr wrap="square">
            <a:spAutoFit/>
          </a:bodyPr>
          <a:lstStyle/>
          <a:p>
            <a:pPr>
              <a:lnSpc>
                <a:spcPct val="130000"/>
              </a:lnSpc>
            </a:pPr>
            <a:r>
              <a:rPr lang="zh-CN" altLang="en-US" sz="1650" dirty="0">
                <a:latin typeface="微软雅黑" panose="020B0503020204020204" pitchFamily="34" charset="-122"/>
                <a:ea typeface="微软雅黑" panose="020B0503020204020204" pitchFamily="34" charset="-122"/>
              </a:rPr>
              <a:t>讲解诊改理念</a:t>
            </a:r>
            <a:r>
              <a:rPr lang="zh-CN" altLang="en-US" sz="1650" dirty="0" smtClean="0">
                <a:latin typeface="微软雅黑" panose="020B0503020204020204" pitchFamily="34" charset="-122"/>
                <a:ea typeface="微软雅黑" panose="020B0503020204020204" pitchFamily="34" charset="-122"/>
              </a:rPr>
              <a:t>，确立“</a:t>
            </a:r>
            <a:r>
              <a:rPr lang="zh-CN" altLang="en-US" sz="1650" b="1" dirty="0">
                <a:solidFill>
                  <a:srgbClr val="FF0000"/>
                </a:solidFill>
                <a:latin typeface="微软雅黑" panose="020B0503020204020204" pitchFamily="34" charset="-122"/>
                <a:ea typeface="微软雅黑" panose="020B0503020204020204" pitchFamily="34" charset="-122"/>
              </a:rPr>
              <a:t>五纵五横一平台</a:t>
            </a:r>
            <a:r>
              <a:rPr lang="zh-CN" altLang="en-US" sz="1650" dirty="0">
                <a:latin typeface="微软雅黑" panose="020B0503020204020204" pitchFamily="34" charset="-122"/>
                <a:ea typeface="微软雅黑" panose="020B0503020204020204" pitchFamily="34" charset="-122"/>
              </a:rPr>
              <a:t>”内部质量保证体系框架，进一步明确了建设思路，完善了理论体系，丰富了诊改举措。</a:t>
            </a:r>
          </a:p>
        </p:txBody>
      </p:sp>
      <p:sp>
        <p:nvSpPr>
          <p:cNvPr id="2" name="AutoShape 2" descr="16.4.7全国高职高专校长联席会（扩大）会议 103.jpg"/>
          <p:cNvSpPr>
            <a:spLocks noChangeAspect="1" noChangeArrowheads="1"/>
          </p:cNvSpPr>
          <p:nvPr/>
        </p:nvSpPr>
        <p:spPr bwMode="auto">
          <a:xfrm>
            <a:off x="47626" y="-685602"/>
            <a:ext cx="4850606" cy="292298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5" name="组合 7"/>
          <p:cNvGrpSpPr/>
          <p:nvPr/>
        </p:nvGrpSpPr>
        <p:grpSpPr>
          <a:xfrm>
            <a:off x="8597810" y="4716117"/>
            <a:ext cx="546197" cy="855662"/>
            <a:chOff x="6607769" y="5786290"/>
            <a:chExt cx="728262" cy="1107996"/>
          </a:xfrm>
          <a:solidFill>
            <a:srgbClr val="2B5FC9"/>
          </a:solidFill>
        </p:grpSpPr>
        <p:sp>
          <p:nvSpPr>
            <p:cNvPr id="12" name="文本框 11"/>
            <p:cNvSpPr txBox="1"/>
            <p:nvPr/>
          </p:nvSpPr>
          <p:spPr>
            <a:xfrm>
              <a:off x="6720478" y="5786290"/>
              <a:ext cx="615553" cy="1107996"/>
            </a:xfrm>
            <a:prstGeom prst="rect">
              <a:avLst/>
            </a:prstGeom>
            <a:grpFill/>
          </p:spPr>
          <p:txBody>
            <a:bodyPr vert="eaVert"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成效</a:t>
              </a:r>
            </a:p>
          </p:txBody>
        </p:sp>
        <p:sp>
          <p:nvSpPr>
            <p:cNvPr id="13" name="等腰三角形 12"/>
            <p:cNvSpPr/>
            <p:nvPr/>
          </p:nvSpPr>
          <p:spPr>
            <a:xfrm rot="16200000" flipH="1">
              <a:off x="6442123" y="6239992"/>
              <a:ext cx="556513" cy="2252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 name="标题 2"/>
          <p:cNvSpPr>
            <a:spLocks noGrp="1"/>
          </p:cNvSpPr>
          <p:nvPr>
            <p:ph type="title"/>
          </p:nvPr>
        </p:nvSpPr>
        <p:spPr/>
        <p:txBody>
          <a:bodyPr/>
          <a:lstStyle/>
          <a:p>
            <a:r>
              <a:rPr lang="zh-CN" altLang="en-US" dirty="0"/>
              <a:t>诊改工作进展情况</a:t>
            </a:r>
          </a:p>
        </p:txBody>
      </p:sp>
    </p:spTree>
    <p:extLst>
      <p:ext uri="{BB962C8B-B14F-4D97-AF65-F5344CB8AC3E}">
        <p14:creationId xmlns="" xmlns:p14="http://schemas.microsoft.com/office/powerpoint/2010/main" val="385508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27156" y="2648593"/>
            <a:ext cx="2645605" cy="66941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ts val="4499"/>
              </a:lnSpc>
            </a:pPr>
            <a:r>
              <a:rPr lang="zh-CN" altLang="en-US" sz="5999"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谢</a:t>
            </a:r>
            <a:r>
              <a:rPr lang="en-US" altLang="zh-CN" sz="5999"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  </a:t>
            </a:r>
            <a:r>
              <a:rPr lang="zh-CN" altLang="en-US" sz="5999"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谢</a:t>
            </a:r>
            <a:endParaRPr lang="en-US" altLang="zh-CN" sz="5999"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9682690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内部质量保证体系</a:t>
            </a:r>
            <a:r>
              <a:rPr lang="zh-CN" altLang="en-US" dirty="0" smtClean="0"/>
              <a:t>架构</a:t>
            </a:r>
            <a:endParaRPr lang="zh-CN" altLang="en-US" dirty="0"/>
          </a:p>
        </p:txBody>
      </p:sp>
      <p:sp>
        <p:nvSpPr>
          <p:cNvPr id="90115" name="Rectangle 3"/>
          <p:cNvSpPr>
            <a:spLocks noGrp="1" noChangeArrowheads="1"/>
          </p:cNvSpPr>
          <p:nvPr>
            <p:ph idx="1"/>
          </p:nvPr>
        </p:nvSpPr>
        <p:spPr>
          <a:xfrm>
            <a:off x="628650" y="1009882"/>
            <a:ext cx="7886700" cy="3503959"/>
          </a:xfrm>
        </p:spPr>
        <p:txBody>
          <a:bodyPr>
            <a:noAutofit/>
          </a:bodyPr>
          <a:lstStyle/>
          <a:p>
            <a:pPr eaLnBrk="1" hangingPunct="1">
              <a:lnSpc>
                <a:spcPct val="90000"/>
              </a:lnSpc>
              <a:buNone/>
            </a:pPr>
            <a:endParaRPr lang="zh-CN" altLang="en-US" sz="2200" b="1" dirty="0">
              <a:solidFill>
                <a:srgbClr val="C00000"/>
              </a:solidFill>
            </a:endParaRPr>
          </a:p>
          <a:p>
            <a:pPr>
              <a:lnSpc>
                <a:spcPct val="90000"/>
              </a:lnSpc>
            </a:pPr>
            <a:r>
              <a:rPr lang="zh-CN" altLang="en-US" sz="2200" b="1" dirty="0" smtClean="0">
                <a:solidFill>
                  <a:srgbClr val="C00000"/>
                </a:solidFill>
                <a:hlinkClick r:id="rId2" action="ppaction://hlinkpres?slideindex=1&amp;slidetitle="/>
              </a:rPr>
              <a:t>基本概念</a:t>
            </a:r>
            <a:endParaRPr lang="zh-CN" altLang="en-US" sz="2200" b="1" dirty="0">
              <a:solidFill>
                <a:srgbClr val="C00000"/>
              </a:solidFill>
            </a:endParaRPr>
          </a:p>
          <a:p>
            <a:pPr eaLnBrk="1" hangingPunct="1">
              <a:lnSpc>
                <a:spcPct val="90000"/>
              </a:lnSpc>
            </a:pPr>
            <a:endParaRPr lang="en-US" altLang="zh-CN" sz="2200" b="1" dirty="0" smtClean="0">
              <a:solidFill>
                <a:srgbClr val="C00000"/>
              </a:solidFill>
            </a:endParaRPr>
          </a:p>
          <a:p>
            <a:pPr eaLnBrk="1" hangingPunct="1">
              <a:lnSpc>
                <a:spcPct val="90000"/>
              </a:lnSpc>
            </a:pPr>
            <a:r>
              <a:rPr lang="zh-CN" altLang="en-US" sz="2200" b="1" dirty="0" smtClean="0">
                <a:solidFill>
                  <a:srgbClr val="C00000"/>
                </a:solidFill>
                <a:hlinkClick r:id="rId3" action="ppaction://hlinkpres?slideindex=1&amp;slidetitle="/>
              </a:rPr>
              <a:t>五</a:t>
            </a:r>
            <a:r>
              <a:rPr lang="zh-CN" altLang="en-US" sz="2200" b="1" dirty="0">
                <a:solidFill>
                  <a:srgbClr val="C00000"/>
                </a:solidFill>
                <a:hlinkClick r:id="rId3" action="ppaction://hlinkpres?slideindex=1&amp;slidetitle="/>
              </a:rPr>
              <a:t>纵、五横、一平台</a:t>
            </a:r>
            <a:endParaRPr lang="en-US" altLang="zh-CN" sz="2200" b="1" dirty="0">
              <a:solidFill>
                <a:srgbClr val="C00000"/>
              </a:solidFill>
            </a:endParaRPr>
          </a:p>
          <a:p>
            <a:pPr eaLnBrk="1" hangingPunct="1">
              <a:lnSpc>
                <a:spcPct val="90000"/>
              </a:lnSpc>
            </a:pPr>
            <a:endParaRPr lang="en-US" altLang="zh-CN" sz="2200" b="1" dirty="0">
              <a:solidFill>
                <a:srgbClr val="C00000"/>
              </a:solidFill>
            </a:endParaRPr>
          </a:p>
          <a:p>
            <a:pPr>
              <a:lnSpc>
                <a:spcPct val="90000"/>
              </a:lnSpc>
            </a:pPr>
            <a:r>
              <a:rPr lang="zh-CN" altLang="en-US" sz="2200" b="1" dirty="0">
                <a:solidFill>
                  <a:srgbClr val="C00000"/>
                </a:solidFill>
              </a:rPr>
              <a:t>基本单元</a:t>
            </a:r>
            <a:r>
              <a:rPr lang="en-US" altLang="zh-CN" sz="2200" b="1" dirty="0">
                <a:solidFill>
                  <a:srgbClr val="C00000"/>
                </a:solidFill>
              </a:rPr>
              <a:t>——8</a:t>
            </a:r>
            <a:r>
              <a:rPr lang="zh-CN" altLang="en-US" sz="2200" b="1" dirty="0">
                <a:solidFill>
                  <a:srgbClr val="C00000"/>
                </a:solidFill>
              </a:rPr>
              <a:t>字型质量改进螺旋</a:t>
            </a:r>
            <a:endParaRPr lang="en-US" altLang="zh-CN" sz="2200" b="1" dirty="0">
              <a:solidFill>
                <a:srgbClr val="C00000"/>
              </a:solidFill>
            </a:endParaRPr>
          </a:p>
          <a:p>
            <a:pPr eaLnBrk="1" hangingPunct="1">
              <a:lnSpc>
                <a:spcPct val="90000"/>
              </a:lnSpc>
            </a:pPr>
            <a:endParaRPr lang="en-US" altLang="zh-CN" sz="2200" b="1" dirty="0">
              <a:solidFill>
                <a:srgbClr val="C00000"/>
              </a:solidFill>
            </a:endParaRPr>
          </a:p>
          <a:p>
            <a:pPr eaLnBrk="1" hangingPunct="1">
              <a:lnSpc>
                <a:spcPct val="90000"/>
              </a:lnSpc>
            </a:pPr>
            <a:r>
              <a:rPr lang="zh-CN" altLang="en-US" sz="2200" b="1" dirty="0">
                <a:solidFill>
                  <a:srgbClr val="C00000"/>
                </a:solidFill>
              </a:rPr>
              <a:t>运行流程、联动机制</a:t>
            </a:r>
            <a:endParaRPr lang="en-US" altLang="zh-CN" sz="2200" b="1" dirty="0">
              <a:solidFill>
                <a:srgbClr val="C00000"/>
              </a:solidFill>
            </a:endParaRPr>
          </a:p>
        </p:txBody>
      </p:sp>
      <p:pic>
        <p:nvPicPr>
          <p:cNvPr id="25" name="Picture 5" descr="http://img.taopic.com/uploads/allimg/120917/219077-12091G026471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19964" y="1477507"/>
            <a:ext cx="3824036" cy="32003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7259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115">
                                            <p:txEl>
                                              <p:pRg st="3" end="3"/>
                                            </p:txEl>
                                          </p:spTgt>
                                        </p:tgtEl>
                                        <p:attrNameLst>
                                          <p:attrName>style.visibility</p:attrName>
                                        </p:attrNameLst>
                                      </p:cBhvr>
                                      <p:to>
                                        <p:strVal val="visible"/>
                                      </p:to>
                                    </p:set>
                                    <p:anim calcmode="lin" valueType="num">
                                      <p:cBhvr additive="base">
                                        <p:cTn id="7" dur="500" fill="hold"/>
                                        <p:tgtEl>
                                          <p:spTgt spid="9011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1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0115">
                                            <p:txEl>
                                              <p:pRg st="5" end="5"/>
                                            </p:txEl>
                                          </p:spTgt>
                                        </p:tgtEl>
                                        <p:attrNameLst>
                                          <p:attrName>style.visibility</p:attrName>
                                        </p:attrNameLst>
                                      </p:cBhvr>
                                      <p:to>
                                        <p:strVal val="visible"/>
                                      </p:to>
                                    </p:set>
                                    <p:anim calcmode="lin" valueType="num">
                                      <p:cBhvr additive="base">
                                        <p:cTn id="19" dur="500" fill="hold"/>
                                        <p:tgtEl>
                                          <p:spTgt spid="901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1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0115">
                                            <p:txEl>
                                              <p:pRg st="7" end="7"/>
                                            </p:txEl>
                                          </p:spTgt>
                                        </p:tgtEl>
                                        <p:attrNameLst>
                                          <p:attrName>style.visibility</p:attrName>
                                        </p:attrNameLst>
                                      </p:cBhvr>
                                      <p:to>
                                        <p:strVal val="visible"/>
                                      </p:to>
                                    </p:set>
                                    <p:anim calcmode="lin" valueType="num">
                                      <p:cBhvr additive="base">
                                        <p:cTn id="25" dur="500" fill="hold"/>
                                        <p:tgtEl>
                                          <p:spTgt spid="9011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01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
          <p:cNvSpPr txBox="1">
            <a:spLocks noChangeArrowheads="1"/>
          </p:cNvSpPr>
          <p:nvPr/>
        </p:nvSpPr>
        <p:spPr>
          <a:xfrm>
            <a:off x="947649" y="1642368"/>
            <a:ext cx="7451372" cy="543762"/>
          </a:xfrm>
          <a:prstGeom prst="rect">
            <a:avLst/>
          </a:prstGeom>
        </p:spPr>
        <p:txBody>
          <a:bodyPr vert="horz" lIns="68551" tIns="34276" rIns="68551" bIns="34276"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70000"/>
              </a:lnSpc>
              <a:spcBef>
                <a:spcPts val="1350"/>
              </a:spcBef>
              <a:buNone/>
            </a:pPr>
            <a:endParaRPr lang="zh-CN" altLang="en-US" sz="2100" b="1" dirty="0">
              <a:solidFill>
                <a:srgbClr val="F68426"/>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1129262" y="1732377"/>
            <a:ext cx="4059809" cy="461626"/>
          </a:xfrm>
          <a:prstGeom prst="rect">
            <a:avLst/>
          </a:prstGeom>
          <a:noFill/>
        </p:spPr>
        <p:txBody>
          <a:bodyPr vert="horz" wrap="square" lIns="91402" tIns="45701" rIns="91402" bIns="45701"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五个系统</a:t>
            </a:r>
            <a:r>
              <a:rPr lang="en-US" altLang="zh-CN"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a:t>
            </a:r>
            <a:r>
              <a:rPr lang="zh-CN" altLang="en-US" sz="24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rPr>
              <a:t>纵向</a:t>
            </a:r>
          </a:p>
        </p:txBody>
      </p:sp>
      <p:grpSp>
        <p:nvGrpSpPr>
          <p:cNvPr id="2" name="组合 37"/>
          <p:cNvGrpSpPr/>
          <p:nvPr/>
        </p:nvGrpSpPr>
        <p:grpSpPr>
          <a:xfrm>
            <a:off x="313434" y="2085462"/>
            <a:ext cx="8523935" cy="1992622"/>
            <a:chOff x="2533725" y="2564904"/>
            <a:chExt cx="7364412" cy="2065337"/>
          </a:xfrm>
        </p:grpSpPr>
        <p:sp>
          <p:nvSpPr>
            <p:cNvPr id="41" name="AutoShape 15"/>
            <p:cNvSpPr>
              <a:spLocks noChangeArrowheads="1"/>
            </p:cNvSpPr>
            <p:nvPr/>
          </p:nvSpPr>
          <p:spPr bwMode="auto">
            <a:xfrm>
              <a:off x="2552775" y="2890341"/>
              <a:ext cx="1374775" cy="1739900"/>
            </a:xfrm>
            <a:prstGeom prst="roundRect">
              <a:avLst>
                <a:gd name="adj" fmla="val 10699"/>
              </a:avLst>
            </a:prstGeom>
            <a:gradFill rotWithShape="0">
              <a:gsLst>
                <a:gs pos="0">
                  <a:srgbClr val="FFFFFF"/>
                </a:gs>
                <a:gs pos="100000">
                  <a:srgbClr val="C0C0C0">
                    <a:alpha val="30000"/>
                  </a:srgbClr>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C0C0C0"/>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r>
                <a:rPr lang="zh-CN" altLang="en-US" sz="1300" dirty="0">
                  <a:latin typeface="微软雅黑" pitchFamily="34" charset="-122"/>
                  <a:ea typeface="微软雅黑" pitchFamily="34" charset="-122"/>
                </a:rPr>
                <a:t>领导体制、</a:t>
              </a:r>
              <a:endParaRPr lang="en-US" altLang="zh-CN" sz="1300" dirty="0">
                <a:latin typeface="微软雅黑" pitchFamily="34" charset="-122"/>
                <a:ea typeface="微软雅黑" pitchFamily="34" charset="-122"/>
              </a:endParaRPr>
            </a:p>
            <a:p>
              <a:r>
                <a:rPr lang="zh-CN" altLang="en-US" sz="1300" dirty="0">
                  <a:latin typeface="微软雅黑" pitchFamily="34" charset="-122"/>
                  <a:ea typeface="微软雅黑" pitchFamily="34" charset="-122"/>
                </a:rPr>
                <a:t>组织结构、</a:t>
              </a:r>
              <a:endParaRPr lang="en-US" altLang="zh-CN" sz="1300" dirty="0">
                <a:latin typeface="微软雅黑" pitchFamily="34" charset="-122"/>
                <a:ea typeface="微软雅黑" pitchFamily="34" charset="-122"/>
              </a:endParaRPr>
            </a:p>
            <a:p>
              <a:r>
                <a:rPr lang="zh-CN" altLang="en-US" sz="1300" dirty="0">
                  <a:latin typeface="微软雅黑" pitchFamily="34" charset="-122"/>
                  <a:ea typeface="微软雅黑" pitchFamily="34" charset="-122"/>
                </a:rPr>
                <a:t>制度建设、</a:t>
              </a:r>
              <a:endParaRPr lang="en-US" altLang="zh-CN" sz="1300" dirty="0">
                <a:latin typeface="微软雅黑" pitchFamily="34" charset="-122"/>
                <a:ea typeface="微软雅黑" pitchFamily="34" charset="-122"/>
              </a:endParaRPr>
            </a:p>
            <a:p>
              <a:r>
                <a:rPr lang="zh-CN" altLang="en-US" sz="1300" dirty="0">
                  <a:latin typeface="微软雅黑" pitchFamily="34" charset="-122"/>
                  <a:ea typeface="微软雅黑" pitchFamily="34" charset="-122"/>
                </a:rPr>
                <a:t>协调管理等</a:t>
              </a:r>
            </a:p>
          </p:txBody>
        </p:sp>
        <p:sp>
          <p:nvSpPr>
            <p:cNvPr id="42" name="AutoShape 16"/>
            <p:cNvSpPr>
              <a:spLocks noChangeArrowheads="1"/>
            </p:cNvSpPr>
            <p:nvPr/>
          </p:nvSpPr>
          <p:spPr bwMode="auto">
            <a:xfrm>
              <a:off x="4041850" y="2880817"/>
              <a:ext cx="1374775" cy="1739900"/>
            </a:xfrm>
            <a:prstGeom prst="roundRect">
              <a:avLst>
                <a:gd name="adj" fmla="val 10699"/>
              </a:avLst>
            </a:prstGeom>
            <a:gradFill rotWithShape="0">
              <a:gsLst>
                <a:gs pos="0">
                  <a:srgbClr val="FFFFFF"/>
                </a:gs>
                <a:gs pos="100000">
                  <a:srgbClr val="C0C0C0">
                    <a:alpha val="30000"/>
                  </a:srgbClr>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C0C0C0"/>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r>
                <a:rPr lang="zh-CN" altLang="en-US" sz="1300" dirty="0">
                  <a:latin typeface="微软雅黑" pitchFamily="34" charset="-122"/>
                  <a:ea typeface="微软雅黑" pitchFamily="34" charset="-122"/>
                </a:rPr>
                <a:t>教学</a:t>
              </a:r>
              <a:endParaRPr lang="en-US" altLang="zh-CN" sz="1300" dirty="0">
                <a:latin typeface="微软雅黑" pitchFamily="34" charset="-122"/>
                <a:ea typeface="微软雅黑" pitchFamily="34" charset="-122"/>
              </a:endParaRPr>
            </a:p>
            <a:p>
              <a:r>
                <a:rPr lang="zh-CN" altLang="en-US" sz="1300" dirty="0">
                  <a:latin typeface="微软雅黑" pitchFamily="34" charset="-122"/>
                  <a:ea typeface="微软雅黑" pitchFamily="34" charset="-122"/>
                </a:rPr>
                <a:t>学生工作组织实施</a:t>
              </a:r>
              <a:endParaRPr lang="en-US" altLang="zh-CN" sz="1300" dirty="0">
                <a:latin typeface="微软雅黑" pitchFamily="34" charset="-122"/>
                <a:ea typeface="微软雅黑" pitchFamily="34" charset="-122"/>
              </a:endParaRPr>
            </a:p>
            <a:p>
              <a:r>
                <a:rPr lang="zh-CN" altLang="en-US" sz="1300" dirty="0">
                  <a:latin typeface="微软雅黑" pitchFamily="34" charset="-122"/>
                  <a:ea typeface="微软雅黑" pitchFamily="34" charset="-122"/>
                </a:rPr>
                <a:t>校园文化建设等</a:t>
              </a:r>
            </a:p>
          </p:txBody>
        </p:sp>
        <p:sp>
          <p:nvSpPr>
            <p:cNvPr id="43" name="AutoShape 17"/>
            <p:cNvSpPr>
              <a:spLocks noChangeArrowheads="1"/>
            </p:cNvSpPr>
            <p:nvPr/>
          </p:nvSpPr>
          <p:spPr bwMode="auto">
            <a:xfrm>
              <a:off x="5540450" y="2880817"/>
              <a:ext cx="1374775" cy="1739900"/>
            </a:xfrm>
            <a:prstGeom prst="roundRect">
              <a:avLst>
                <a:gd name="adj" fmla="val 10699"/>
              </a:avLst>
            </a:prstGeom>
            <a:gradFill rotWithShape="0">
              <a:gsLst>
                <a:gs pos="0">
                  <a:srgbClr val="FFFFFF"/>
                </a:gs>
                <a:gs pos="100000">
                  <a:srgbClr val="C0C0C0">
                    <a:alpha val="30000"/>
                  </a:srgbClr>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C0C0C0"/>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nSpc>
                  <a:spcPct val="90000"/>
                </a:lnSpc>
              </a:pPr>
              <a:r>
                <a:rPr lang="zh-CN" altLang="en-US" sz="1300" dirty="0">
                  <a:latin typeface="微软雅黑" pitchFamily="34" charset="-122"/>
                  <a:ea typeface="微软雅黑" pitchFamily="34" charset="-122"/>
                </a:rPr>
                <a:t>组织、人事、</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校内外教学</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资源开发、储存、</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使用、管理等；</a:t>
              </a:r>
            </a:p>
          </p:txBody>
        </p:sp>
        <p:sp>
          <p:nvSpPr>
            <p:cNvPr id="44" name="AutoShape 18"/>
            <p:cNvSpPr>
              <a:spLocks noChangeArrowheads="1"/>
            </p:cNvSpPr>
            <p:nvPr/>
          </p:nvSpPr>
          <p:spPr bwMode="auto">
            <a:xfrm>
              <a:off x="7029525" y="2871292"/>
              <a:ext cx="1373187" cy="1739900"/>
            </a:xfrm>
            <a:prstGeom prst="roundRect">
              <a:avLst>
                <a:gd name="adj" fmla="val 10699"/>
              </a:avLst>
            </a:prstGeom>
            <a:gradFill rotWithShape="0">
              <a:gsLst>
                <a:gs pos="0">
                  <a:srgbClr val="FFFFFF"/>
                </a:gs>
                <a:gs pos="100000">
                  <a:srgbClr val="C0C0C0">
                    <a:alpha val="30000"/>
                  </a:srgbClr>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C0C0C0"/>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nSpc>
                  <a:spcPct val="90000"/>
                </a:lnSpc>
              </a:pPr>
              <a:endParaRPr lang="en-US" altLang="zh-CN" sz="1300" dirty="0">
                <a:latin typeface="微软雅黑" pitchFamily="34" charset="-122"/>
                <a:ea typeface="微软雅黑" pitchFamily="34" charset="-122"/>
              </a:endParaRPr>
            </a:p>
            <a:p>
              <a:pPr>
                <a:lnSpc>
                  <a:spcPct val="90000"/>
                </a:lnSpc>
              </a:pP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生活服务、</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社会服务、</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合作平台、</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数字化校园建设、</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安全保障等；</a:t>
              </a:r>
            </a:p>
          </p:txBody>
        </p:sp>
        <p:sp>
          <p:nvSpPr>
            <p:cNvPr id="45" name="AutoShape 19"/>
            <p:cNvSpPr>
              <a:spLocks noChangeArrowheads="1"/>
            </p:cNvSpPr>
            <p:nvPr/>
          </p:nvSpPr>
          <p:spPr bwMode="auto">
            <a:xfrm>
              <a:off x="8518600" y="2880817"/>
              <a:ext cx="1373187" cy="1739900"/>
            </a:xfrm>
            <a:prstGeom prst="roundRect">
              <a:avLst>
                <a:gd name="adj" fmla="val 10699"/>
              </a:avLst>
            </a:prstGeom>
            <a:gradFill rotWithShape="0">
              <a:gsLst>
                <a:gs pos="0">
                  <a:srgbClr val="FFFFFF"/>
                </a:gs>
                <a:gs pos="100000">
                  <a:srgbClr val="C0C0C0">
                    <a:alpha val="30000"/>
                  </a:srgbClr>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C0C0C0"/>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nSpc>
                  <a:spcPct val="90000"/>
                </a:lnSpc>
              </a:pPr>
              <a:endParaRPr lang="en-US" altLang="zh-CN" sz="1300" dirty="0">
                <a:latin typeface="微软雅黑" pitchFamily="34" charset="-122"/>
                <a:ea typeface="微软雅黑" pitchFamily="34" charset="-122"/>
              </a:endParaRPr>
            </a:p>
            <a:p>
              <a:pPr>
                <a:lnSpc>
                  <a:spcPct val="90000"/>
                </a:lnSpc>
              </a:pP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质量数据</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（信息）采集、</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汇总、分析，</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质量报告，</a:t>
              </a:r>
              <a:endParaRPr lang="en-US" altLang="zh-CN" sz="1300" dirty="0">
                <a:latin typeface="微软雅黑" pitchFamily="34" charset="-122"/>
                <a:ea typeface="微软雅黑" pitchFamily="34" charset="-122"/>
              </a:endParaRPr>
            </a:p>
            <a:p>
              <a:pPr>
                <a:lnSpc>
                  <a:spcPct val="90000"/>
                </a:lnSpc>
              </a:pPr>
              <a:r>
                <a:rPr lang="zh-CN" altLang="en-US" sz="1300" dirty="0">
                  <a:latin typeface="微软雅黑" pitchFamily="34" charset="-122"/>
                  <a:ea typeface="微软雅黑" pitchFamily="34" charset="-122"/>
                </a:rPr>
                <a:t>预警发布等。</a:t>
              </a:r>
            </a:p>
          </p:txBody>
        </p:sp>
        <p:sp>
          <p:nvSpPr>
            <p:cNvPr id="46" name="AutoShape 20"/>
            <p:cNvSpPr>
              <a:spLocks noChangeArrowheads="1"/>
            </p:cNvSpPr>
            <p:nvPr/>
          </p:nvSpPr>
          <p:spPr bwMode="auto">
            <a:xfrm>
              <a:off x="4022800" y="2842717"/>
              <a:ext cx="1408112" cy="411162"/>
            </a:xfrm>
            <a:prstGeom prst="roundRect">
              <a:avLst>
                <a:gd name="adj" fmla="val 50000"/>
              </a:avLst>
            </a:prstGeom>
            <a:gradFill rotWithShape="0">
              <a:gsLst>
                <a:gs pos="0">
                  <a:srgbClr val="5D98B9"/>
                </a:gs>
                <a:gs pos="50000">
                  <a:srgbClr val="5D98B9">
                    <a:gamma/>
                    <a:shade val="66275"/>
                    <a:invGamma/>
                  </a:srgbClr>
                </a:gs>
                <a:gs pos="100000">
                  <a:srgbClr val="5D98B9"/>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5D98B9"/>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latinLnBrk="1"/>
              <a:r>
                <a:rPr lang="zh-CN" altLang="en-US" sz="1300" b="1" dirty="0">
                  <a:solidFill>
                    <a:schemeClr val="bg1"/>
                  </a:solidFill>
                  <a:latin typeface="微软雅黑" pitchFamily="34" charset="-122"/>
                  <a:ea typeface="微软雅黑" pitchFamily="34" charset="-122"/>
                </a:rPr>
                <a:t>质量生成</a:t>
              </a:r>
            </a:p>
          </p:txBody>
        </p:sp>
        <p:sp>
          <p:nvSpPr>
            <p:cNvPr id="47" name="AutoShape 21"/>
            <p:cNvSpPr>
              <a:spLocks noChangeArrowheads="1"/>
            </p:cNvSpPr>
            <p:nvPr/>
          </p:nvSpPr>
          <p:spPr bwMode="auto">
            <a:xfrm>
              <a:off x="5530925" y="2842717"/>
              <a:ext cx="1408112" cy="411162"/>
            </a:xfrm>
            <a:prstGeom prst="roundRect">
              <a:avLst>
                <a:gd name="adj" fmla="val 50000"/>
              </a:avLst>
            </a:prstGeom>
            <a:gradFill rotWithShape="0">
              <a:gsLst>
                <a:gs pos="0">
                  <a:srgbClr val="5D98B9"/>
                </a:gs>
                <a:gs pos="50000">
                  <a:srgbClr val="5D98B9">
                    <a:gamma/>
                    <a:shade val="66275"/>
                    <a:invGamma/>
                  </a:srgbClr>
                </a:gs>
                <a:gs pos="100000">
                  <a:srgbClr val="5D98B9"/>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5D98B9"/>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latinLnBrk="1"/>
              <a:r>
                <a:rPr lang="zh-CN" altLang="en-US" sz="1300" b="1" dirty="0">
                  <a:solidFill>
                    <a:schemeClr val="bg1"/>
                  </a:solidFill>
                  <a:latin typeface="微软雅黑" pitchFamily="34" charset="-122"/>
                  <a:ea typeface="微软雅黑" pitchFamily="34" charset="-122"/>
                </a:rPr>
                <a:t>资源建设</a:t>
              </a:r>
              <a:endParaRPr kumimoji="1" lang="en-US" altLang="ko-KR" sz="1300" b="1" dirty="0">
                <a:solidFill>
                  <a:schemeClr val="bg1"/>
                </a:solidFill>
                <a:latin typeface="微软雅黑" pitchFamily="34" charset="-122"/>
                <a:ea typeface="微软雅黑" pitchFamily="34" charset="-122"/>
              </a:endParaRPr>
            </a:p>
          </p:txBody>
        </p:sp>
        <p:sp>
          <p:nvSpPr>
            <p:cNvPr id="48" name="AutoShape 22"/>
            <p:cNvSpPr>
              <a:spLocks noChangeArrowheads="1"/>
            </p:cNvSpPr>
            <p:nvPr/>
          </p:nvSpPr>
          <p:spPr bwMode="auto">
            <a:xfrm>
              <a:off x="6999362" y="2842717"/>
              <a:ext cx="1409700" cy="411162"/>
            </a:xfrm>
            <a:prstGeom prst="roundRect">
              <a:avLst>
                <a:gd name="adj" fmla="val 50000"/>
              </a:avLst>
            </a:prstGeom>
            <a:gradFill rotWithShape="0">
              <a:gsLst>
                <a:gs pos="0">
                  <a:srgbClr val="5D98B9"/>
                </a:gs>
                <a:gs pos="50000">
                  <a:srgbClr val="5D98B9">
                    <a:gamma/>
                    <a:shade val="66275"/>
                    <a:invGamma/>
                  </a:srgbClr>
                </a:gs>
                <a:gs pos="100000">
                  <a:srgbClr val="5D98B9"/>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5D98B9"/>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latinLnBrk="1"/>
              <a:r>
                <a:rPr lang="zh-CN" altLang="en-US" sz="1300" b="1" dirty="0">
                  <a:solidFill>
                    <a:schemeClr val="bg1"/>
                  </a:solidFill>
                  <a:latin typeface="微软雅黑" pitchFamily="34" charset="-122"/>
                  <a:ea typeface="微软雅黑" pitchFamily="34" charset="-122"/>
                </a:rPr>
                <a:t>支持服务</a:t>
              </a:r>
              <a:endParaRPr kumimoji="1" lang="en-US" altLang="ko-KR" sz="1300" b="1" dirty="0">
                <a:solidFill>
                  <a:schemeClr val="bg1"/>
                </a:solidFill>
                <a:latin typeface="微软雅黑" pitchFamily="34" charset="-122"/>
                <a:ea typeface="微软雅黑" pitchFamily="34" charset="-122"/>
              </a:endParaRPr>
            </a:p>
          </p:txBody>
        </p:sp>
        <p:sp>
          <p:nvSpPr>
            <p:cNvPr id="49" name="AutoShape 23"/>
            <p:cNvSpPr>
              <a:spLocks noChangeArrowheads="1"/>
            </p:cNvSpPr>
            <p:nvPr/>
          </p:nvSpPr>
          <p:spPr bwMode="auto">
            <a:xfrm>
              <a:off x="8488437" y="2842717"/>
              <a:ext cx="1409700" cy="411162"/>
            </a:xfrm>
            <a:prstGeom prst="roundRect">
              <a:avLst>
                <a:gd name="adj" fmla="val 50000"/>
              </a:avLst>
            </a:prstGeom>
            <a:gradFill rotWithShape="0">
              <a:gsLst>
                <a:gs pos="0">
                  <a:srgbClr val="5D98B9"/>
                </a:gs>
                <a:gs pos="50000">
                  <a:srgbClr val="5D98B9">
                    <a:gamma/>
                    <a:shade val="66275"/>
                    <a:invGamma/>
                  </a:srgbClr>
                </a:gs>
                <a:gs pos="100000">
                  <a:srgbClr val="5D98B9"/>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5D98B9"/>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latinLnBrk="1"/>
              <a:r>
                <a:rPr lang="zh-CN" altLang="en-US" sz="1300" b="1" dirty="0">
                  <a:solidFill>
                    <a:schemeClr val="bg1"/>
                  </a:solidFill>
                  <a:latin typeface="微软雅黑" pitchFamily="34" charset="-122"/>
                  <a:ea typeface="微软雅黑" pitchFamily="34" charset="-122"/>
                </a:rPr>
                <a:t>监督控制</a:t>
              </a:r>
              <a:endParaRPr kumimoji="1" lang="en-US" altLang="ko-KR" sz="1300" b="1" dirty="0">
                <a:solidFill>
                  <a:schemeClr val="bg1"/>
                </a:solidFill>
                <a:latin typeface="微软雅黑" pitchFamily="34" charset="-122"/>
                <a:ea typeface="微软雅黑" pitchFamily="34" charset="-122"/>
              </a:endParaRPr>
            </a:p>
          </p:txBody>
        </p:sp>
        <p:sp>
          <p:nvSpPr>
            <p:cNvPr id="50" name="AutoShape 24"/>
            <p:cNvSpPr>
              <a:spLocks noChangeArrowheads="1"/>
            </p:cNvSpPr>
            <p:nvPr/>
          </p:nvSpPr>
          <p:spPr bwMode="auto">
            <a:xfrm>
              <a:off x="2533725" y="2842717"/>
              <a:ext cx="1408112" cy="411162"/>
            </a:xfrm>
            <a:prstGeom prst="roundRect">
              <a:avLst>
                <a:gd name="adj" fmla="val 50000"/>
              </a:avLst>
            </a:prstGeom>
            <a:gradFill rotWithShape="0">
              <a:gsLst>
                <a:gs pos="0">
                  <a:srgbClr val="5D98B9"/>
                </a:gs>
                <a:gs pos="50000">
                  <a:srgbClr val="5D98B9">
                    <a:gamma/>
                    <a:shade val="66275"/>
                    <a:invGamma/>
                  </a:srgbClr>
                </a:gs>
                <a:gs pos="100000">
                  <a:srgbClr val="5D98B9"/>
                </a:gs>
              </a:gsLst>
              <a:lin ang="2700000" scaled="1"/>
            </a:gradFill>
            <a:ln>
              <a:noFill/>
            </a:ln>
            <a:effectLst/>
            <a:scene3d>
              <a:camera prst="legacyObliqueTopRight"/>
              <a:lightRig rig="legacyFlat3" dir="b"/>
            </a:scene3d>
            <a:sp3d extrusionH="100000" prstMaterial="legacyMatte">
              <a:bevelT w="13500" h="13500" prst="angle"/>
              <a:bevelB w="13500" h="13500" prst="angle"/>
              <a:extrusionClr>
                <a:srgbClr val="5D98B9"/>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a:r>
                <a:rPr lang="zh-CN" altLang="en-US" sz="1300" b="1" dirty="0">
                  <a:solidFill>
                    <a:schemeClr val="bg1"/>
                  </a:solidFill>
                  <a:latin typeface="微软雅黑" pitchFamily="34" charset="-122"/>
                  <a:ea typeface="微软雅黑" pitchFamily="34" charset="-122"/>
                </a:rPr>
                <a:t>决策指挥</a:t>
              </a:r>
            </a:p>
          </p:txBody>
        </p:sp>
        <p:cxnSp>
          <p:nvCxnSpPr>
            <p:cNvPr id="52" name="AutoShape 26"/>
            <p:cNvCxnSpPr>
              <a:cxnSpLocks noChangeShapeType="1"/>
              <a:stCxn id="50" idx="0"/>
            </p:cNvCxnSpPr>
            <p:nvPr/>
          </p:nvCxnSpPr>
          <p:spPr bwMode="auto">
            <a:xfrm flipV="1">
              <a:off x="3238575" y="2564904"/>
              <a:ext cx="420687" cy="277813"/>
            </a:xfrm>
            <a:prstGeom prst="straightConnector1">
              <a:avLst/>
            </a:prstGeom>
            <a:noFill/>
            <a:ln w="9525">
              <a:solidFill>
                <a:srgbClr val="FFFFFF">
                  <a:alpha val="50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 name="AutoShape 27"/>
            <p:cNvCxnSpPr>
              <a:cxnSpLocks noChangeShapeType="1"/>
              <a:stCxn id="46" idx="0"/>
            </p:cNvCxnSpPr>
            <p:nvPr/>
          </p:nvCxnSpPr>
          <p:spPr bwMode="auto">
            <a:xfrm flipV="1">
              <a:off x="4727650" y="2583954"/>
              <a:ext cx="417512" cy="258763"/>
            </a:xfrm>
            <a:prstGeom prst="straightConnector1">
              <a:avLst/>
            </a:prstGeom>
            <a:noFill/>
            <a:ln w="9525">
              <a:solidFill>
                <a:srgbClr val="FFFFFF">
                  <a:alpha val="50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 name="AutoShape 28"/>
            <p:cNvCxnSpPr>
              <a:cxnSpLocks noChangeShapeType="1"/>
              <a:stCxn id="47" idx="0"/>
            </p:cNvCxnSpPr>
            <p:nvPr/>
          </p:nvCxnSpPr>
          <p:spPr bwMode="auto">
            <a:xfrm flipV="1">
              <a:off x="6235775" y="2583954"/>
              <a:ext cx="404812" cy="258763"/>
            </a:xfrm>
            <a:prstGeom prst="straightConnector1">
              <a:avLst/>
            </a:prstGeom>
            <a:noFill/>
            <a:ln w="9525">
              <a:solidFill>
                <a:srgbClr val="FFFFFF">
                  <a:alpha val="50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5" name="AutoShape 29"/>
            <p:cNvCxnSpPr>
              <a:cxnSpLocks noChangeShapeType="1"/>
              <a:stCxn id="48" idx="0"/>
            </p:cNvCxnSpPr>
            <p:nvPr/>
          </p:nvCxnSpPr>
          <p:spPr bwMode="auto">
            <a:xfrm flipV="1">
              <a:off x="7704212" y="2603004"/>
              <a:ext cx="403225" cy="239713"/>
            </a:xfrm>
            <a:prstGeom prst="straightConnector1">
              <a:avLst/>
            </a:prstGeom>
            <a:noFill/>
            <a:ln w="9525">
              <a:solidFill>
                <a:srgbClr val="FFFFFF">
                  <a:alpha val="50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6" name="AutoShape 30"/>
            <p:cNvCxnSpPr>
              <a:cxnSpLocks noChangeShapeType="1"/>
              <a:stCxn id="49" idx="0"/>
            </p:cNvCxnSpPr>
            <p:nvPr/>
          </p:nvCxnSpPr>
          <p:spPr bwMode="auto">
            <a:xfrm flipV="1">
              <a:off x="9193287" y="2583954"/>
              <a:ext cx="419100" cy="258763"/>
            </a:xfrm>
            <a:prstGeom prst="straightConnector1">
              <a:avLst/>
            </a:prstGeom>
            <a:noFill/>
            <a:ln w="9525">
              <a:solidFill>
                <a:srgbClr val="FFFFFF">
                  <a:alpha val="50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9" name="Freeform 14"/>
          <p:cNvSpPr>
            <a:spLocks/>
          </p:cNvSpPr>
          <p:nvPr/>
        </p:nvSpPr>
        <p:spPr bwMode="auto">
          <a:xfrm>
            <a:off x="522606" y="1764925"/>
            <a:ext cx="390131" cy="332937"/>
          </a:xfrm>
          <a:custGeom>
            <a:avLst/>
            <a:gdLst>
              <a:gd name="T0" fmla="*/ 193 w 391"/>
              <a:gd name="T1" fmla="*/ 400 h 401"/>
              <a:gd name="T2" fmla="*/ 193 w 391"/>
              <a:gd name="T3" fmla="*/ 400 h 401"/>
              <a:gd name="T4" fmla="*/ 231 w 391"/>
              <a:gd name="T5" fmla="*/ 393 h 401"/>
              <a:gd name="T6" fmla="*/ 271 w 391"/>
              <a:gd name="T7" fmla="*/ 383 h 401"/>
              <a:gd name="T8" fmla="*/ 304 w 391"/>
              <a:gd name="T9" fmla="*/ 365 h 401"/>
              <a:gd name="T10" fmla="*/ 332 w 391"/>
              <a:gd name="T11" fmla="*/ 341 h 401"/>
              <a:gd name="T12" fmla="*/ 356 w 391"/>
              <a:gd name="T13" fmla="*/ 313 h 401"/>
              <a:gd name="T14" fmla="*/ 374 w 391"/>
              <a:gd name="T15" fmla="*/ 277 h 401"/>
              <a:gd name="T16" fmla="*/ 385 w 391"/>
              <a:gd name="T17" fmla="*/ 240 h 401"/>
              <a:gd name="T18" fmla="*/ 390 w 391"/>
              <a:gd name="T19" fmla="*/ 200 h 401"/>
              <a:gd name="T20" fmla="*/ 385 w 391"/>
              <a:gd name="T21" fmla="*/ 160 h 401"/>
              <a:gd name="T22" fmla="*/ 374 w 391"/>
              <a:gd name="T23" fmla="*/ 120 h 401"/>
              <a:gd name="T24" fmla="*/ 356 w 391"/>
              <a:gd name="T25" fmla="*/ 87 h 401"/>
              <a:gd name="T26" fmla="*/ 332 w 391"/>
              <a:gd name="T27" fmla="*/ 58 h 401"/>
              <a:gd name="T28" fmla="*/ 304 w 391"/>
              <a:gd name="T29" fmla="*/ 33 h 401"/>
              <a:gd name="T30" fmla="*/ 271 w 391"/>
              <a:gd name="T31" fmla="*/ 15 h 401"/>
              <a:gd name="T32" fmla="*/ 231 w 391"/>
              <a:gd name="T33" fmla="*/ 4 h 401"/>
              <a:gd name="T34" fmla="*/ 193 w 391"/>
              <a:gd name="T35" fmla="*/ 0 h 401"/>
              <a:gd name="T36" fmla="*/ 153 w 391"/>
              <a:gd name="T37" fmla="*/ 4 h 401"/>
              <a:gd name="T38" fmla="*/ 117 w 391"/>
              <a:gd name="T39" fmla="*/ 15 h 401"/>
              <a:gd name="T40" fmla="*/ 85 w 391"/>
              <a:gd name="T41" fmla="*/ 33 h 401"/>
              <a:gd name="T42" fmla="*/ 57 w 391"/>
              <a:gd name="T43" fmla="*/ 58 h 401"/>
              <a:gd name="T44" fmla="*/ 34 w 391"/>
              <a:gd name="T45" fmla="*/ 87 h 401"/>
              <a:gd name="T46" fmla="*/ 17 w 391"/>
              <a:gd name="T47" fmla="*/ 120 h 401"/>
              <a:gd name="T48" fmla="*/ 3 w 391"/>
              <a:gd name="T49" fmla="*/ 160 h 401"/>
              <a:gd name="T50" fmla="*/ 0 w 391"/>
              <a:gd name="T51" fmla="*/ 200 h 401"/>
              <a:gd name="T52" fmla="*/ 3 w 391"/>
              <a:gd name="T53" fmla="*/ 240 h 401"/>
              <a:gd name="T54" fmla="*/ 17 w 391"/>
              <a:gd name="T55" fmla="*/ 277 h 401"/>
              <a:gd name="T56" fmla="*/ 34 w 391"/>
              <a:gd name="T57" fmla="*/ 313 h 401"/>
              <a:gd name="T58" fmla="*/ 57 w 391"/>
              <a:gd name="T59" fmla="*/ 341 h 401"/>
              <a:gd name="T60" fmla="*/ 85 w 391"/>
              <a:gd name="T61" fmla="*/ 365 h 401"/>
              <a:gd name="T62" fmla="*/ 117 w 391"/>
              <a:gd name="T63" fmla="*/ 383 h 401"/>
              <a:gd name="T64" fmla="*/ 153 w 391"/>
              <a:gd name="T65" fmla="*/ 393 h 401"/>
              <a:gd name="T66" fmla="*/ 193 w 391"/>
              <a:gd name="T67" fmla="*/ 40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1"/>
              <a:gd name="T103" fmla="*/ 0 h 401"/>
              <a:gd name="T104" fmla="*/ 391 w 39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1" h="401">
                <a:moveTo>
                  <a:pt x="193" y="400"/>
                </a:moveTo>
                <a:lnTo>
                  <a:pt x="193" y="400"/>
                </a:lnTo>
                <a:lnTo>
                  <a:pt x="231" y="393"/>
                </a:lnTo>
                <a:lnTo>
                  <a:pt x="271" y="383"/>
                </a:lnTo>
                <a:lnTo>
                  <a:pt x="304" y="365"/>
                </a:lnTo>
                <a:lnTo>
                  <a:pt x="332" y="341"/>
                </a:lnTo>
                <a:lnTo>
                  <a:pt x="356" y="313"/>
                </a:lnTo>
                <a:lnTo>
                  <a:pt x="374" y="277"/>
                </a:lnTo>
                <a:lnTo>
                  <a:pt x="385" y="240"/>
                </a:lnTo>
                <a:lnTo>
                  <a:pt x="390" y="200"/>
                </a:lnTo>
                <a:lnTo>
                  <a:pt x="385" y="160"/>
                </a:lnTo>
                <a:lnTo>
                  <a:pt x="374" y="120"/>
                </a:lnTo>
                <a:lnTo>
                  <a:pt x="356" y="87"/>
                </a:lnTo>
                <a:lnTo>
                  <a:pt x="332" y="58"/>
                </a:lnTo>
                <a:lnTo>
                  <a:pt x="304" y="33"/>
                </a:lnTo>
                <a:lnTo>
                  <a:pt x="271" y="15"/>
                </a:lnTo>
                <a:lnTo>
                  <a:pt x="231" y="4"/>
                </a:lnTo>
                <a:lnTo>
                  <a:pt x="193" y="0"/>
                </a:lnTo>
                <a:lnTo>
                  <a:pt x="153" y="4"/>
                </a:lnTo>
                <a:lnTo>
                  <a:pt x="117" y="15"/>
                </a:lnTo>
                <a:lnTo>
                  <a:pt x="85" y="33"/>
                </a:lnTo>
                <a:lnTo>
                  <a:pt x="57" y="58"/>
                </a:lnTo>
                <a:lnTo>
                  <a:pt x="34" y="87"/>
                </a:lnTo>
                <a:lnTo>
                  <a:pt x="17" y="120"/>
                </a:lnTo>
                <a:lnTo>
                  <a:pt x="3" y="160"/>
                </a:lnTo>
                <a:lnTo>
                  <a:pt x="0" y="200"/>
                </a:lnTo>
                <a:lnTo>
                  <a:pt x="3" y="240"/>
                </a:lnTo>
                <a:lnTo>
                  <a:pt x="17" y="277"/>
                </a:lnTo>
                <a:lnTo>
                  <a:pt x="34" y="313"/>
                </a:lnTo>
                <a:lnTo>
                  <a:pt x="57" y="341"/>
                </a:lnTo>
                <a:lnTo>
                  <a:pt x="85" y="365"/>
                </a:lnTo>
                <a:lnTo>
                  <a:pt x="117" y="383"/>
                </a:lnTo>
                <a:lnTo>
                  <a:pt x="153" y="393"/>
                </a:lnTo>
                <a:lnTo>
                  <a:pt x="193" y="400"/>
                </a:lnTo>
              </a:path>
            </a:pathLst>
          </a:custGeom>
          <a:solidFill>
            <a:srgbClr val="FFCC00"/>
          </a:solidFill>
          <a:ln w="25400" cap="flat" cmpd="sng" algn="ctr">
            <a:noFill/>
            <a:prstDash val="solid"/>
          </a:ln>
          <a:effectLst>
            <a:outerShdw blurRad="225425" dist="38100" dir="5220000" algn="ctr">
              <a:srgbClr val="000000">
                <a:alpha val="33000"/>
              </a:srgbClr>
            </a:outerShdw>
          </a:effectLst>
          <a:scene3d>
            <a:camera prst="perspectiveFront"/>
            <a:lightRig rig="balanced" dir="t"/>
          </a:scene3d>
          <a:sp3d extrusionH="1428750" prstMaterial="plastic">
            <a:bevelT w="152400" h="50800" prst="softRound"/>
            <a:bevelB w="0" h="400050"/>
            <a:extrusionClr>
              <a:sysClr val="window" lastClr="FFFFFF"/>
            </a:extrusionClr>
            <a:contourClr>
              <a:sysClr val="window" lastClr="FFFFFF"/>
            </a:contourClr>
          </a:sp3d>
        </p:spPr>
        <p:txBody>
          <a:bodyPr lIns="91402" tIns="45701" rIns="91402" bIns="45701" anchor="ctr">
            <a:sp3d/>
          </a:bodyPr>
          <a:lstStyle/>
          <a:p>
            <a:pPr marL="0" lvl="2" algn="ctr" defTabSz="685513" eaLnBrk="0" fontAlgn="ctr" hangingPunct="0">
              <a:buClr>
                <a:srgbClr val="FF0000"/>
              </a:buClr>
              <a:buSzPct val="70000"/>
              <a:buFont typeface="Wingdings" pitchFamily="2" charset="2"/>
              <a:buChar char="u"/>
              <a:tabLst>
                <a:tab pos="102351" algn="l"/>
              </a:tabLst>
              <a:defRPr/>
            </a:pPr>
            <a:endParaRPr lang="zh-CN" altLang="en-US" sz="1200" b="1" kern="0" dirty="0">
              <a:solidFill>
                <a:sysClr val="window" lastClr="FFFFFF"/>
              </a:solidFill>
              <a:latin typeface="微软雅黑" pitchFamily="34" charset="-122"/>
              <a:ea typeface="微软雅黑" pitchFamily="34" charset="-122"/>
            </a:endParaRPr>
          </a:p>
        </p:txBody>
      </p:sp>
      <p:sp>
        <p:nvSpPr>
          <p:cNvPr id="3" name="标题 2"/>
          <p:cNvSpPr>
            <a:spLocks noGrp="1"/>
          </p:cNvSpPr>
          <p:nvPr>
            <p:ph type="title"/>
          </p:nvPr>
        </p:nvSpPr>
        <p:spPr/>
        <p:txBody>
          <a:bodyPr>
            <a:normAutofit/>
          </a:bodyPr>
          <a:lstStyle/>
          <a:p>
            <a:r>
              <a:rPr lang="zh-CN" altLang="en-US" dirty="0"/>
              <a:t>内部质量保证体系</a:t>
            </a:r>
            <a:r>
              <a:rPr lang="zh-CN" altLang="en-US" dirty="0" smtClean="0"/>
              <a:t>架构</a:t>
            </a:r>
            <a:endParaRPr lang="zh-CN" altLang="en-US" dirty="0"/>
          </a:p>
        </p:txBody>
      </p:sp>
    </p:spTree>
    <p:extLst>
      <p:ext uri="{BB962C8B-B14F-4D97-AF65-F5344CB8AC3E}">
        <p14:creationId xmlns:p14="http://schemas.microsoft.com/office/powerpoint/2010/main" xmlns="" val="2084370701"/>
      </p:ext>
    </p:extLst>
  </p:cSld>
  <p:clrMapOvr>
    <a:masterClrMapping/>
  </p:clrMapOvr>
  <mc:AlternateContent xmlns:mc="http://schemas.openxmlformats.org/markup-compatibility/2006">
    <mc:Choice xmlns:p14="http://schemas.microsoft.com/office/powerpoint/2010/main" xmlns=""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39">
                                            <p:txEl>
                                              <p:pRg st="0" end="0"/>
                                            </p:txEl>
                                          </p:spTgt>
                                        </p:tgtEl>
                                        <p:attrNameLst>
                                          <p:attrName>style.visibility</p:attrName>
                                        </p:attrNameLst>
                                      </p:cBhvr>
                                      <p:to>
                                        <p:strVal val="visible"/>
                                      </p:to>
                                    </p:set>
                                    <p:anim calcmode="lin" valueType="num">
                                      <p:cBhvr additive="base">
                                        <p:cTn id="7"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2800</TotalTime>
  <Words>7272</Words>
  <Application>Microsoft Office PowerPoint</Application>
  <PresentationFormat>全屏显示(16:10)</PresentationFormat>
  <Paragraphs>1288</Paragraphs>
  <Slides>70</Slides>
  <Notes>26</Notes>
  <HiddenSlides>0</HiddenSlides>
  <MMClips>0</MMClips>
  <ScaleCrop>false</ScaleCrop>
  <HeadingPairs>
    <vt:vector size="4" baseType="variant">
      <vt:variant>
        <vt:lpstr>主题</vt:lpstr>
      </vt:variant>
      <vt:variant>
        <vt:i4>1</vt:i4>
      </vt:variant>
      <vt:variant>
        <vt:lpstr>幻灯片标题</vt:lpstr>
      </vt:variant>
      <vt:variant>
        <vt:i4>70</vt:i4>
      </vt:variant>
    </vt:vector>
  </HeadingPairs>
  <TitlesOfParts>
    <vt:vector size="71" baseType="lpstr">
      <vt:lpstr>Office 主题</vt:lpstr>
      <vt:lpstr>常州工程职业技术学院诊改工作进展</vt:lpstr>
      <vt:lpstr>幻灯片 2</vt:lpstr>
      <vt:lpstr>幻灯片 3</vt:lpstr>
      <vt:lpstr>“诊改”主要文件</vt:lpstr>
      <vt:lpstr>诊改工作进展情况</vt:lpstr>
      <vt:lpstr>诊改工作进展情况</vt:lpstr>
      <vt:lpstr>诊改工作进展情况</vt:lpstr>
      <vt:lpstr>内部质量保证体系架构</vt:lpstr>
      <vt:lpstr>内部质量保证体系架构</vt:lpstr>
      <vt:lpstr>内部质量保证体系架构</vt:lpstr>
      <vt:lpstr>内部质量保证体系架构</vt:lpstr>
      <vt:lpstr>内部质量保证体系架构</vt:lpstr>
      <vt:lpstr>内部质量保证体系架构</vt:lpstr>
      <vt:lpstr>内部质量保证体系架构</vt:lpstr>
      <vt:lpstr>内部质量保证体系架构</vt:lpstr>
      <vt:lpstr>诊改工作推进情况</vt:lpstr>
      <vt:lpstr>林宇处长在重庆推进会上的讲话</vt:lpstr>
      <vt:lpstr>任占荣处长在培训班上的讲话</vt:lpstr>
      <vt:lpstr>诊改工作进展情况</vt:lpstr>
      <vt:lpstr>诊改工作进展情况</vt:lpstr>
      <vt:lpstr>诊改工作进展情况</vt:lpstr>
      <vt:lpstr>幻灯片 22</vt:lpstr>
      <vt:lpstr>目录</vt:lpstr>
      <vt:lpstr>一、指导思想</vt:lpstr>
      <vt:lpstr>二、基本原则</vt:lpstr>
      <vt:lpstr>三、思路与目标</vt:lpstr>
      <vt:lpstr>幻灯片 27</vt:lpstr>
      <vt:lpstr>四、体系建设</vt:lpstr>
      <vt:lpstr>四、体系建设</vt:lpstr>
      <vt:lpstr>四、体系建设</vt:lpstr>
      <vt:lpstr>四、体系建设</vt:lpstr>
      <vt:lpstr>幻灯片 32</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四、体系建设</vt:lpstr>
      <vt:lpstr>五、诊改运行</vt:lpstr>
      <vt:lpstr>幻灯片 50</vt:lpstr>
      <vt:lpstr>五、诊改运行</vt:lpstr>
      <vt:lpstr>五、诊改运行</vt:lpstr>
      <vt:lpstr>五、诊改运行</vt:lpstr>
      <vt:lpstr>五、诊改运行</vt:lpstr>
      <vt:lpstr>幻灯片 55</vt:lpstr>
      <vt:lpstr>五、诊改运行</vt:lpstr>
      <vt:lpstr>幻灯片 57</vt:lpstr>
      <vt:lpstr>五、诊改运行</vt:lpstr>
      <vt:lpstr>五、诊改运行</vt:lpstr>
      <vt:lpstr>五、诊改运行</vt:lpstr>
      <vt:lpstr>五、诊改运行</vt:lpstr>
      <vt:lpstr>六、保障措施</vt:lpstr>
      <vt:lpstr>七、建设与实施进程表</vt:lpstr>
      <vt:lpstr>幻灯片 64</vt:lpstr>
      <vt:lpstr>思考—从学校启动诊改工作看</vt:lpstr>
      <vt:lpstr>思考—从实施诊改工作看</vt:lpstr>
      <vt:lpstr>体会</vt:lpstr>
      <vt:lpstr>体会</vt:lpstr>
      <vt:lpstr>幻灯片 69</vt:lpstr>
      <vt:lpstr>幻灯片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李旭海</dc:creator>
  <cp:lastModifiedBy>PC</cp:lastModifiedBy>
  <cp:revision>217</cp:revision>
  <dcterms:created xsi:type="dcterms:W3CDTF">2016-10-25T12:20:47Z</dcterms:created>
  <dcterms:modified xsi:type="dcterms:W3CDTF">2017-04-26T05:23:43Z</dcterms:modified>
</cp:coreProperties>
</file>